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Default Extension="docx" ContentType="application/vnd.openxmlformats-officedocument.wordprocessingml.document"/>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slides/slide8.xml" ContentType="application/vnd.openxmlformats-officedocument.presentationml.slide+xml"/>
  <Override PartName="/ppt/slides/slide4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53" r:id="rId1"/>
  </p:sldMasterIdLst>
  <p:notesMasterIdLst>
    <p:notesMasterId r:id="rId68"/>
  </p:notesMasterIdLst>
  <p:sldIdLst>
    <p:sldId id="374" r:id="rId2"/>
    <p:sldId id="375" r:id="rId3"/>
    <p:sldId id="376" r:id="rId4"/>
    <p:sldId id="377" r:id="rId5"/>
    <p:sldId id="378" r:id="rId6"/>
    <p:sldId id="379" r:id="rId7"/>
    <p:sldId id="380" r:id="rId8"/>
    <p:sldId id="381" r:id="rId9"/>
    <p:sldId id="382" r:id="rId10"/>
    <p:sldId id="383" r:id="rId11"/>
    <p:sldId id="384" r:id="rId12"/>
    <p:sldId id="385" r:id="rId13"/>
    <p:sldId id="386" r:id="rId14"/>
    <p:sldId id="387" r:id="rId15"/>
    <p:sldId id="388" r:id="rId16"/>
    <p:sldId id="389" r:id="rId17"/>
    <p:sldId id="390" r:id="rId18"/>
    <p:sldId id="391" r:id="rId19"/>
    <p:sldId id="392" r:id="rId20"/>
    <p:sldId id="393" r:id="rId21"/>
    <p:sldId id="394" r:id="rId22"/>
    <p:sldId id="395" r:id="rId23"/>
    <p:sldId id="396" r:id="rId24"/>
    <p:sldId id="397" r:id="rId25"/>
    <p:sldId id="398" r:id="rId26"/>
    <p:sldId id="399" r:id="rId27"/>
    <p:sldId id="400" r:id="rId28"/>
    <p:sldId id="401" r:id="rId29"/>
    <p:sldId id="402" r:id="rId30"/>
    <p:sldId id="403" r:id="rId31"/>
    <p:sldId id="404" r:id="rId32"/>
    <p:sldId id="405" r:id="rId33"/>
    <p:sldId id="406" r:id="rId34"/>
    <p:sldId id="407" r:id="rId35"/>
    <p:sldId id="408" r:id="rId36"/>
    <p:sldId id="409" r:id="rId37"/>
    <p:sldId id="410" r:id="rId38"/>
    <p:sldId id="411" r:id="rId39"/>
    <p:sldId id="412" r:id="rId40"/>
    <p:sldId id="413" r:id="rId41"/>
    <p:sldId id="414" r:id="rId42"/>
    <p:sldId id="415" r:id="rId43"/>
    <p:sldId id="423" r:id="rId44"/>
    <p:sldId id="416" r:id="rId45"/>
    <p:sldId id="417" r:id="rId46"/>
    <p:sldId id="418" r:id="rId47"/>
    <p:sldId id="419" r:id="rId48"/>
    <p:sldId id="420" r:id="rId49"/>
    <p:sldId id="421" r:id="rId50"/>
    <p:sldId id="422" r:id="rId51"/>
    <p:sldId id="431" r:id="rId52"/>
    <p:sldId id="432" r:id="rId53"/>
    <p:sldId id="434" r:id="rId54"/>
    <p:sldId id="433" r:id="rId55"/>
    <p:sldId id="435" r:id="rId56"/>
    <p:sldId id="436" r:id="rId57"/>
    <p:sldId id="437" r:id="rId58"/>
    <p:sldId id="438" r:id="rId59"/>
    <p:sldId id="439" r:id="rId60"/>
    <p:sldId id="440" r:id="rId61"/>
    <p:sldId id="441" r:id="rId62"/>
    <p:sldId id="442" r:id="rId63"/>
    <p:sldId id="443" r:id="rId64"/>
    <p:sldId id="444" r:id="rId65"/>
    <p:sldId id="445" r:id="rId66"/>
    <p:sldId id="446" r:id="rId6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9005C"/>
    <a:srgbClr val="660033"/>
    <a:srgbClr val="4B794D"/>
    <a:srgbClr val="D9EFD5"/>
    <a:srgbClr val="DFF2D2"/>
    <a:srgbClr val="C5E8AE"/>
    <a:srgbClr val="B43C00"/>
    <a:srgbClr val="FF9966"/>
    <a:srgbClr val="FFDCCD"/>
    <a:srgbClr val="FFF4E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1931" autoAdjust="0"/>
    <p:restoredTop sz="94660"/>
  </p:normalViewPr>
  <p:slideViewPr>
    <p:cSldViewPr>
      <p:cViewPr varScale="1">
        <p:scale>
          <a:sx n="55" d="100"/>
          <a:sy n="55" d="100"/>
        </p:scale>
        <p:origin x="-1320"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6536"/>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image" Target="../media/image22.emf"/><Relationship Id="rId1" Type="http://schemas.openxmlformats.org/officeDocument/2006/relationships/image" Target="../media/image2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7.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image" Target="../media/image28.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3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dirty="0"/>
          </a:p>
        </p:txBody>
      </p:sp>
      <p:sp>
        <p:nvSpPr>
          <p:cNvPr id="112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dirty="0"/>
          </a:p>
        </p:txBody>
      </p:sp>
      <p:sp>
        <p:nvSpPr>
          <p:cNvPr id="614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2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dirty="0"/>
          </a:p>
        </p:txBody>
      </p:sp>
      <p:sp>
        <p:nvSpPr>
          <p:cNvPr id="112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626C0862-308A-42FC-BD2A-1910791B1A83}"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auto">
      <p:bgPr>
        <a:solidFill>
          <a:srgbClr val="FCF9F6"/>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685800" y="1371600"/>
            <a:ext cx="7772400" cy="1470025"/>
          </a:xfrm>
        </p:spPr>
        <p:txBody>
          <a:bodyPr/>
          <a:lstStyle>
            <a:lvl1pPr>
              <a:defRPr>
                <a:latin typeface="Times New Roman" pitchFamily="18" charset="0"/>
                <a:cs typeface="Times New Roman" pitchFamily="18" charset="0"/>
              </a:defRPr>
            </a:lvl1pPr>
          </a:lstStyle>
          <a:p>
            <a:r>
              <a:rPr lang="en-US" dirty="0"/>
              <a:t>Click to edit Master title style</a:t>
            </a:r>
          </a:p>
        </p:txBody>
      </p:sp>
      <p:sp>
        <p:nvSpPr>
          <p:cNvPr id="10243" name="Rectangle 3"/>
          <p:cNvSpPr>
            <a:spLocks noGrp="1" noChangeArrowheads="1"/>
          </p:cNvSpPr>
          <p:nvPr>
            <p:ph type="subTitle" idx="1"/>
          </p:nvPr>
        </p:nvSpPr>
        <p:spPr>
          <a:xfrm>
            <a:off x="1295400" y="3048000"/>
            <a:ext cx="6400800" cy="685800"/>
          </a:xfrm>
        </p:spPr>
        <p:txBody>
          <a:bodyPr/>
          <a:lstStyle>
            <a:lvl1pPr algn="ctr">
              <a:defRPr>
                <a:latin typeface="Times New Roman" pitchFamily="18" charset="0"/>
                <a:cs typeface="Times New Roman" pitchFamily="18" charset="0"/>
              </a:defRPr>
            </a:lvl1pPr>
          </a:lstStyle>
          <a:p>
            <a:r>
              <a:rPr lang="en-US" dirty="0"/>
              <a:t>Click to edit Master subtitle style</a:t>
            </a:r>
          </a:p>
        </p:txBody>
      </p:sp>
      <p:sp>
        <p:nvSpPr>
          <p:cNvPr id="4" name="Rectangle 4"/>
          <p:cNvSpPr>
            <a:spLocks noGrp="1" noChangeArrowheads="1"/>
          </p:cNvSpPr>
          <p:nvPr>
            <p:ph type="dt" sz="half" idx="10"/>
          </p:nvPr>
        </p:nvSpPr>
        <p:spPr bwMode="auto">
          <a:xfrm>
            <a:off x="457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200">
                <a:latin typeface="Trebuchet MS" pitchFamily="34" charset="0"/>
              </a:defRPr>
            </a:lvl1pPr>
          </a:lstStyle>
          <a:p>
            <a:pPr>
              <a:defRPr/>
            </a:pPr>
            <a:fld id="{C8F5AFAC-2A0E-4CD3-A689-52FE4B73DC9A}" type="datetime1">
              <a:rPr lang="en-US"/>
              <a:pPr>
                <a:defRPr/>
              </a:pPr>
              <a:t>6/1/2012</a:t>
            </a:fld>
            <a:endParaRPr lang="en-US" dirty="0"/>
          </a:p>
        </p:txBody>
      </p:sp>
      <p:sp>
        <p:nvSpPr>
          <p:cNvPr id="5" name="Rectangle 5"/>
          <p:cNvSpPr>
            <a:spLocks noGrp="1" noChangeArrowheads="1"/>
          </p:cNvSpPr>
          <p:nvPr>
            <p:ph type="ftr" sz="quarter" idx="11"/>
          </p:nvPr>
        </p:nvSpPr>
        <p:spPr bwMode="auto">
          <a:xfrm>
            <a:off x="3124200" y="6245225"/>
            <a:ext cx="2895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200">
                <a:latin typeface="Trebuchet MS" pitchFamily="34" charset="0"/>
              </a:defRPr>
            </a:lvl1pPr>
          </a:lstStyle>
          <a:p>
            <a:pPr>
              <a:defRPr/>
            </a:pPr>
            <a:endParaRPr lang="en-US" dirty="0"/>
          </a:p>
        </p:txBody>
      </p:sp>
      <p:sp>
        <p:nvSpPr>
          <p:cNvPr id="6" name="Rectangle 6"/>
          <p:cNvSpPr>
            <a:spLocks noGrp="1" noChangeArrowheads="1"/>
          </p:cNvSpPr>
          <p:nvPr>
            <p:ph type="sldNum" sz="quarter" idx="12"/>
          </p:nvPr>
        </p:nvSpPr>
        <p:spPr>
          <a:xfrm>
            <a:off x="6553200" y="6245225"/>
            <a:ext cx="2133600" cy="476250"/>
          </a:xfrm>
        </p:spPr>
        <p:txBody>
          <a:bodyPr/>
          <a:lstStyle>
            <a:lvl1pPr>
              <a:defRPr sz="1200"/>
            </a:lvl1pPr>
          </a:lstStyle>
          <a:p>
            <a:pPr>
              <a:defRPr/>
            </a:pPr>
            <a:fld id="{681753DA-43B2-4DA2-AA61-3E2AE4F327EC}"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88791BFF-15B1-4D32-8788-D827F3BF8CAC}"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152400"/>
            <a:ext cx="2133600" cy="6248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152400"/>
            <a:ext cx="6248400" cy="6248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BB68E748-1AFF-4B1B-91F0-9C4C3A49A9EC}"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imes New Roman" pitchFamily="18" charset="0"/>
                <a:cs typeface="Times New Roman"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Times New Roman" pitchFamily="18" charset="0"/>
                <a:cs typeface="Times New Roman" pitchFamily="18" charset="0"/>
              </a:defRPr>
            </a:lvl1pPr>
            <a:lvl2pPr>
              <a:defRPr>
                <a:latin typeface="Times New Roman" pitchFamily="18" charset="0"/>
                <a:cs typeface="Times New Roman" pitchFamily="18" charset="0"/>
              </a:defRPr>
            </a:lvl2pPr>
            <a:lvl3pPr>
              <a:defRPr>
                <a:latin typeface="Times New Roman" pitchFamily="18" charset="0"/>
                <a:cs typeface="Times New Roman" pitchFamily="18" charset="0"/>
              </a:defRPr>
            </a:lvl3pPr>
            <a:lvl4pPr>
              <a:defRPr>
                <a:latin typeface="Times New Roman" pitchFamily="18" charset="0"/>
                <a:cs typeface="Times New Roman" pitchFamily="18" charset="0"/>
              </a:defRPr>
            </a:lvl4pPr>
            <a:lvl5pPr>
              <a:defRPr>
                <a:latin typeface="Times New Roman" pitchFamily="18" charset="0"/>
                <a:cs typeface="Times New Roman"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F15FCA81-2962-4CA8-A6B2-00B4BE745874}"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CFAFE351-30E9-4F09-9874-FD35D5FB0252}"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1600200"/>
            <a:ext cx="41910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1910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1D33B9CE-7F32-470B-811B-C4D8847D7123}"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672C9879-B2BC-4BFA-84AA-14D8F86B9911}"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CCE7F70C-8A29-45DF-AEBA-5622AA12D3E6}"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591D7E4C-23B5-460B-ADEE-9013B9FEEBDD}"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25F7C92-144E-41D7-9D9D-5B1B762DC330}"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89BE8BC6-C333-4A3B-B6EA-6272A1FEBEF5}"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CF9F6"/>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04800" y="152400"/>
            <a:ext cx="8534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304800" y="1600200"/>
            <a:ext cx="85344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222" name="Rectangle 6"/>
          <p:cNvSpPr>
            <a:spLocks noGrp="1" noChangeArrowheads="1"/>
          </p:cNvSpPr>
          <p:nvPr>
            <p:ph type="sldNum" sz="quarter" idx="4"/>
          </p:nvPr>
        </p:nvSpPr>
        <p:spPr bwMode="auto">
          <a:xfrm>
            <a:off x="6553200" y="6461125"/>
            <a:ext cx="2133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Trebuchet MS" pitchFamily="34" charset="0"/>
              </a:defRPr>
            </a:lvl1pPr>
          </a:lstStyle>
          <a:p>
            <a:pPr>
              <a:defRPr/>
            </a:pPr>
            <a:fld id="{BC62F3E1-D78C-4B06-ACDD-FBA06CF57AD6}" type="slidenum">
              <a:rPr lang="en-US"/>
              <a:pPr>
                <a:defRPr/>
              </a:pPr>
              <a:t>‹#›</a:t>
            </a:fld>
            <a:endParaRPr lang="en-US" dirty="0"/>
          </a:p>
        </p:txBody>
      </p:sp>
      <p:pic>
        <p:nvPicPr>
          <p:cNvPr id="2053" name="Picture 8" descr="MCj04379740000[1]"/>
          <p:cNvPicPr>
            <a:picLocks noChangeAspect="1" noChangeArrowheads="1"/>
          </p:cNvPicPr>
          <p:nvPr userDrawn="1"/>
        </p:nvPicPr>
        <p:blipFill>
          <a:blip r:embed="rId13" cstate="print"/>
          <a:srcRect/>
          <a:stretch>
            <a:fillRect/>
          </a:stretch>
        </p:blipFill>
        <p:spPr bwMode="auto">
          <a:xfrm>
            <a:off x="152400" y="1295400"/>
            <a:ext cx="8839200" cy="77788"/>
          </a:xfrm>
          <a:prstGeom prst="rect">
            <a:avLst/>
          </a:prstGeom>
          <a:solidFill>
            <a:srgbClr val="800000"/>
          </a:solid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36"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Lst>
  <p:hf hdr="0" ftr="0" dt="0"/>
  <p:txStyles>
    <p:titleStyle>
      <a:lvl1pPr algn="l" rtl="0" eaLnBrk="0" fontAlgn="base" hangingPunct="0">
        <a:spcBef>
          <a:spcPct val="0"/>
        </a:spcBef>
        <a:spcAft>
          <a:spcPct val="0"/>
        </a:spcAft>
        <a:defRPr sz="3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Arial" charset="0"/>
        </a:defRPr>
      </a:lvl2pPr>
      <a:lvl3pPr algn="l" rtl="0" eaLnBrk="0" fontAlgn="base" hangingPunct="0">
        <a:spcBef>
          <a:spcPct val="0"/>
        </a:spcBef>
        <a:spcAft>
          <a:spcPct val="0"/>
        </a:spcAft>
        <a:defRPr sz="3200">
          <a:solidFill>
            <a:schemeClr val="tx2"/>
          </a:solidFill>
          <a:latin typeface="Arial" charset="0"/>
        </a:defRPr>
      </a:lvl3pPr>
      <a:lvl4pPr algn="l" rtl="0" eaLnBrk="0" fontAlgn="base" hangingPunct="0">
        <a:spcBef>
          <a:spcPct val="0"/>
        </a:spcBef>
        <a:spcAft>
          <a:spcPct val="0"/>
        </a:spcAft>
        <a:defRPr sz="3200">
          <a:solidFill>
            <a:schemeClr val="tx2"/>
          </a:solidFill>
          <a:latin typeface="Arial" charset="0"/>
        </a:defRPr>
      </a:lvl4pPr>
      <a:lvl5pPr algn="l" rtl="0" eaLnBrk="0" fontAlgn="base" hangingPunct="0">
        <a:spcBef>
          <a:spcPct val="0"/>
        </a:spcBef>
        <a:spcAft>
          <a:spcPct val="0"/>
        </a:spcAft>
        <a:defRPr sz="3200">
          <a:solidFill>
            <a:schemeClr val="tx2"/>
          </a:solidFill>
          <a:latin typeface="Arial" charset="0"/>
        </a:defRPr>
      </a:lvl5pPr>
      <a:lvl6pPr marL="457200" algn="l" rtl="0" fontAlgn="base">
        <a:spcBef>
          <a:spcPct val="0"/>
        </a:spcBef>
        <a:spcAft>
          <a:spcPct val="0"/>
        </a:spcAft>
        <a:defRPr sz="3200">
          <a:solidFill>
            <a:schemeClr val="tx2"/>
          </a:solidFill>
          <a:latin typeface="Arial" charset="0"/>
        </a:defRPr>
      </a:lvl6pPr>
      <a:lvl7pPr marL="914400" algn="l" rtl="0" fontAlgn="base">
        <a:spcBef>
          <a:spcPct val="0"/>
        </a:spcBef>
        <a:spcAft>
          <a:spcPct val="0"/>
        </a:spcAft>
        <a:defRPr sz="3200">
          <a:solidFill>
            <a:schemeClr val="tx2"/>
          </a:solidFill>
          <a:latin typeface="Arial" charset="0"/>
        </a:defRPr>
      </a:lvl7pPr>
      <a:lvl8pPr marL="1371600" algn="l" rtl="0" fontAlgn="base">
        <a:spcBef>
          <a:spcPct val="0"/>
        </a:spcBef>
        <a:spcAft>
          <a:spcPct val="0"/>
        </a:spcAft>
        <a:defRPr sz="3200">
          <a:solidFill>
            <a:schemeClr val="tx2"/>
          </a:solidFill>
          <a:latin typeface="Arial" charset="0"/>
        </a:defRPr>
      </a:lvl8pPr>
      <a:lvl9pPr marL="1828800" algn="l" rtl="0" fontAlgn="base">
        <a:spcBef>
          <a:spcPct val="0"/>
        </a:spcBef>
        <a:spcAft>
          <a:spcPct val="0"/>
        </a:spcAft>
        <a:defRPr sz="3200">
          <a:solidFill>
            <a:schemeClr val="tx2"/>
          </a:solidFill>
          <a:latin typeface="Arial" charset="0"/>
        </a:defRPr>
      </a:lvl9pPr>
    </p:titleStyle>
    <p:bodyStyle>
      <a:lvl1pPr marL="342900" indent="-342900" algn="l" rtl="0" eaLnBrk="0" fontAlgn="base" hangingPunct="0">
        <a:spcBef>
          <a:spcPct val="20000"/>
        </a:spcBef>
        <a:spcAft>
          <a:spcPct val="0"/>
        </a:spcAft>
        <a:defRPr sz="2800">
          <a:solidFill>
            <a:schemeClr val="tx1"/>
          </a:solidFill>
          <a:latin typeface="+mn-lt"/>
          <a:ea typeface="+mn-ea"/>
          <a:cs typeface="+mn-cs"/>
        </a:defRPr>
      </a:lvl1pPr>
      <a:lvl2pPr marL="742950" indent="-285750" algn="l" rtl="0" eaLnBrk="0" fontAlgn="base" hangingPunct="0">
        <a:spcBef>
          <a:spcPct val="20000"/>
        </a:spcBef>
        <a:spcAft>
          <a:spcPct val="0"/>
        </a:spcAft>
        <a:defRPr sz="2800">
          <a:solidFill>
            <a:schemeClr val="tx1"/>
          </a:solidFill>
          <a:latin typeface="+mn-lt"/>
        </a:defRPr>
      </a:lvl2pPr>
      <a:lvl3pPr marL="1143000" indent="-228600" algn="l" rtl="0" eaLnBrk="0" fontAlgn="base" hangingPunct="0">
        <a:spcBef>
          <a:spcPct val="20000"/>
        </a:spcBef>
        <a:spcAft>
          <a:spcPct val="0"/>
        </a:spcAft>
        <a:defRPr sz="2800">
          <a:solidFill>
            <a:schemeClr val="tx1"/>
          </a:solidFill>
          <a:latin typeface="+mn-lt"/>
        </a:defRPr>
      </a:lvl3pPr>
      <a:lvl4pPr marL="1600200" indent="-228600" algn="l" rtl="0" eaLnBrk="0" fontAlgn="base" hangingPunct="0">
        <a:spcBef>
          <a:spcPct val="20000"/>
        </a:spcBef>
        <a:spcAft>
          <a:spcPct val="0"/>
        </a:spcAft>
        <a:defRPr sz="2800">
          <a:solidFill>
            <a:schemeClr val="tx1"/>
          </a:solidFill>
          <a:latin typeface="+mn-lt"/>
        </a:defRPr>
      </a:lvl4pPr>
      <a:lvl5pPr marL="2057400" indent="-228600" algn="l" rtl="0" eaLnBrk="0" fontAlgn="base" hangingPunct="0">
        <a:spcBef>
          <a:spcPct val="20000"/>
        </a:spcBef>
        <a:spcAft>
          <a:spcPct val="0"/>
        </a:spcAft>
        <a:defRPr sz="2800">
          <a:solidFill>
            <a:schemeClr val="tx1"/>
          </a:solidFill>
          <a:latin typeface="+mn-lt"/>
        </a:defRPr>
      </a:lvl5pPr>
      <a:lvl6pPr marL="2514600" indent="-228600" algn="l" rtl="0" fontAlgn="base">
        <a:spcBef>
          <a:spcPct val="20000"/>
        </a:spcBef>
        <a:spcAft>
          <a:spcPct val="0"/>
        </a:spcAft>
        <a:defRPr sz="2800">
          <a:solidFill>
            <a:schemeClr val="tx1"/>
          </a:solidFill>
          <a:latin typeface="+mn-lt"/>
        </a:defRPr>
      </a:lvl6pPr>
      <a:lvl7pPr marL="2971800" indent="-228600" algn="l" rtl="0" fontAlgn="base">
        <a:spcBef>
          <a:spcPct val="20000"/>
        </a:spcBef>
        <a:spcAft>
          <a:spcPct val="0"/>
        </a:spcAft>
        <a:defRPr sz="2800">
          <a:solidFill>
            <a:schemeClr val="tx1"/>
          </a:solidFill>
          <a:latin typeface="+mn-lt"/>
        </a:defRPr>
      </a:lvl7pPr>
      <a:lvl8pPr marL="3429000" indent="-228600" algn="l" rtl="0" fontAlgn="base">
        <a:spcBef>
          <a:spcPct val="20000"/>
        </a:spcBef>
        <a:spcAft>
          <a:spcPct val="0"/>
        </a:spcAft>
        <a:defRPr sz="2800">
          <a:solidFill>
            <a:schemeClr val="tx1"/>
          </a:solidFill>
          <a:latin typeface="+mn-lt"/>
        </a:defRPr>
      </a:lvl8pPr>
      <a:lvl9pPr marL="3886200" indent="-228600" algn="l" rtl="0" fontAlgn="base">
        <a:spcBef>
          <a:spcPct val="20000"/>
        </a:spcBef>
        <a:spcAft>
          <a:spcPct val="0"/>
        </a:spcAft>
        <a:defRPr sz="2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11.xml.rels><?xml version="1.0" encoding="UTF-8" standalone="yes"?>
<Relationships xmlns="http://schemas.openxmlformats.org/package/2006/relationships"><Relationship Id="rId2" Type="http://schemas.openxmlformats.org/officeDocument/2006/relationships/hyperlink" Target="http://www.uic.edu/sph/dataskills/skillbytes/trend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rab.cancer.gov/joinpoin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package" Target="../embeddings/Microsoft_Office_Word_Document1.docx"/><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package" Target="../embeddings/Microsoft_Office_Word_Document3.docx"/><Relationship Id="rId4" Type="http://schemas.openxmlformats.org/officeDocument/2006/relationships/package" Target="../embeddings/Microsoft_Office_Word_Document2.docx"/></Relationships>
</file>

<file path=ppt/slides/_rels/slide54.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image" Target="../media/image24.emf"/><Relationship Id="rId1" Type="http://schemas.openxmlformats.org/officeDocument/2006/relationships/slideLayout" Target="../slideLayouts/slideLayout2.xml"/><Relationship Id="rId4" Type="http://schemas.openxmlformats.org/officeDocument/2006/relationships/image" Target="../media/image26.emf"/></Relationships>
</file>

<file path=ppt/slides/_rels/slide55.xml.rels><?xml version="1.0" encoding="UTF-8" standalone="yes"?>
<Relationships xmlns="http://schemas.openxmlformats.org/package/2006/relationships"><Relationship Id="rId3" Type="http://schemas.openxmlformats.org/officeDocument/2006/relationships/package" Target="../embeddings/Microsoft_Office_Word_Document4.docx"/><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56.xml.rels><?xml version="1.0" encoding="UTF-8" standalone="yes"?>
<Relationships xmlns="http://schemas.openxmlformats.org/package/2006/relationships"><Relationship Id="rId3" Type="http://schemas.openxmlformats.org/officeDocument/2006/relationships/package" Target="../embeddings/Microsoft_Office_Word_Document5.docx"/><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package" Target="../embeddings/Microsoft_Office_Word_Document6.docx"/></Relationships>
</file>

<file path=ppt/slides/_rels/slide57.xml.rels><?xml version="1.0" encoding="UTF-8" standalone="yes"?>
<Relationships xmlns="http://schemas.openxmlformats.org/package/2006/relationships"><Relationship Id="rId3" Type="http://schemas.openxmlformats.org/officeDocument/2006/relationships/image" Target="../media/image31.emf"/><Relationship Id="rId2" Type="http://schemas.openxmlformats.org/officeDocument/2006/relationships/image" Target="../media/image30.emf"/><Relationship Id="rId1" Type="http://schemas.openxmlformats.org/officeDocument/2006/relationships/slideLayout" Target="../slideLayouts/slideLayout2.xml"/><Relationship Id="rId4" Type="http://schemas.openxmlformats.org/officeDocument/2006/relationships/image" Target="../media/image32.emf"/></Relationships>
</file>

<file path=ppt/slides/_rels/slide5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59.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host.madison.com/search/?app=editorial&amp;k=%22infant%20mortality%20rate%22&amp;t=&amp;l=25&amp;d=&amp;d1=&amp;d2=&amp;f=html&amp;s=start_time&amp;sd=desc" TargetMode="External"/><Relationship Id="rId2" Type="http://schemas.openxmlformats.org/officeDocument/2006/relationships/hyperlink" Target="http://host.madison.com/news/local/health_med_fit" TargetMode="External"/><Relationship Id="rId1" Type="http://schemas.openxmlformats.org/officeDocument/2006/relationships/slideLayout" Target="../slideLayouts/slideLayout2.xml"/><Relationship Id="rId4" Type="http://schemas.openxmlformats.org/officeDocument/2006/relationships/hyperlink" Target="http://host.madison.com/search/?app=editorial&amp;k=%22dr.%20thomas%20schlenker%22&amp;t=&amp;l=25&amp;d=&amp;d1=&amp;d2=&amp;f=html&amp;s=start_time&amp;sd=desc" TargetMode="External"/></Relationships>
</file>

<file path=ppt/slides/_rels/slide63.xml.rels><?xml version="1.0" encoding="UTF-8" standalone="yes"?>
<Relationships xmlns="http://schemas.openxmlformats.org/package/2006/relationships"><Relationship Id="rId8" Type="http://schemas.openxmlformats.org/officeDocument/2006/relationships/hyperlink" Target="http://host.madison.com/search/?app=editorial&amp;k=%22susan%20wildrick%22&amp;t=&amp;l=25&amp;d=&amp;d1=&amp;d2=&amp;f=html&amp;s=start_time&amp;sd=desc" TargetMode="External"/><Relationship Id="rId3" Type="http://schemas.openxmlformats.org/officeDocument/2006/relationships/hyperlink" Target="http://host.madison.com/search/?app=editorial&amp;k=%22infant%20mortality%22&amp;t=&amp;l=25&amp;d=&amp;d1=&amp;d2=&amp;f=html&amp;s=start_time&amp;sd=desc" TargetMode="External"/><Relationship Id="rId7" Type="http://schemas.openxmlformats.org/officeDocument/2006/relationships/hyperlink" Target="http://host.madison.com/search/?app=editorial&amp;k=%22frances%20huntley-cooper%22&amp;t=&amp;l=25&amp;d=&amp;d1=&amp;d2=&amp;f=html&amp;s=start_time&amp;sd=desc" TargetMode="External"/><Relationship Id="rId12" Type="http://schemas.openxmlformats.org/officeDocument/2006/relationships/image" Target="../media/image36.jpeg"/><Relationship Id="rId2" Type="http://schemas.openxmlformats.org/officeDocument/2006/relationships/hyperlink" Target="http://host.madison.com/news/local/health_med_fit" TargetMode="External"/><Relationship Id="rId1" Type="http://schemas.openxmlformats.org/officeDocument/2006/relationships/slideLayout" Target="../slideLayouts/slideLayout2.xml"/><Relationship Id="rId6" Type="http://schemas.openxmlformats.org/officeDocument/2006/relationships/hyperlink" Target="http://host.madison.com/search/?app=editorial&amp;k=%22meriter%20hospital%22&amp;t=&amp;l=25&amp;d=&amp;d1=&amp;d2=&amp;f=html&amp;s=start_time&amp;sd=desc" TargetMode="External"/><Relationship Id="rId11" Type="http://schemas.openxmlformats.org/officeDocument/2006/relationships/hyperlink" Target="http://host.madison.com/search/?app=editorial&amp;k=%22jeanan%20yasiri%22&amp;t=&amp;l=25&amp;d=&amp;d1=&amp;d2=&amp;f=html&amp;s=start_time&amp;sd=desc" TargetMode="External"/><Relationship Id="rId5" Type="http://schemas.openxmlformats.org/officeDocument/2006/relationships/hyperlink" Target="http://host.madison.com/search/?app=editorial&amp;k=%22nicole%20tyson%22&amp;t=&amp;l=25&amp;d=&amp;d1=&amp;d2=&amp;f=html&amp;s=start_time&amp;sd=desc" TargetMode="External"/><Relationship Id="rId10" Type="http://schemas.openxmlformats.org/officeDocument/2006/relationships/hyperlink" Target="http://host.madison.com/search/?app=editorial&amp;k=%22scott%20walker%22&amp;t=&amp;l=25&amp;d=&amp;d1=&amp;d2=&amp;f=html&amp;s=start_time&amp;sd=desc" TargetMode="External"/><Relationship Id="rId4" Type="http://schemas.openxmlformats.org/officeDocument/2006/relationships/hyperlink" Target="http://host.madison.com/search/?app=editorial&amp;k=%22tom%20schlenker%22&amp;t=&amp;l=25&amp;d=&amp;d1=&amp;d2=&amp;f=html&amp;s=start_time&amp;sd=desc" TargetMode="External"/><Relationship Id="rId9" Type="http://schemas.openxmlformats.org/officeDocument/2006/relationships/hyperlink" Target="http://host.madison.com/search/?app=editorial&amp;k=%22south%20madison%20health%20and%20family%20center%22&amp;t=&amp;l=25&amp;d=&amp;d1=&amp;d2=&amp;f=html&amp;s=start_time&amp;sd=desc"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host.madison.com/wsj/news/local/health_med_fit/dane-county-black-infant-mortality-rate-remains-high/article_e7e9be26-7aa5-11e1-93ec-001a4bcf887a.html" TargetMode="External"/><Relationship Id="rId2" Type="http://schemas.openxmlformats.org/officeDocument/2006/relationships/hyperlink" Target="http://host.madison.com/search/?l=50&amp;sd=desc&amp;s=start_time&amp;f=html&amp;byline=DAVID%20WAHLBERG%20|%20Wisconsin%20State%20Journal%20|%20dwahlberg@madison.com%20|%20608-252-6125"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762000"/>
            <a:ext cx="7772400" cy="2667000"/>
          </a:xfrm>
        </p:spPr>
        <p:txBody>
          <a:bodyPr/>
          <a:lstStyle/>
          <a:p>
            <a:pPr algn="ctr"/>
            <a:r>
              <a:rPr lang="en-US" sz="3600" b="1" dirty="0"/>
              <a:t>Trend Analysis for Monitoring Progress Toward Objectives </a:t>
            </a:r>
            <a:r>
              <a:rPr lang="en-US" sz="3600" b="1" dirty="0" smtClean="0"/>
              <a:t/>
            </a:r>
            <a:br>
              <a:rPr lang="en-US" sz="3600" b="1" dirty="0" smtClean="0"/>
            </a:br>
            <a:r>
              <a:rPr lang="en-US" sz="3600" b="1" dirty="0" smtClean="0"/>
              <a:t>and </a:t>
            </a:r>
            <a:r>
              <a:rPr lang="en-US" sz="3600" b="1" dirty="0"/>
              <a:t>for Program </a:t>
            </a:r>
            <a:r>
              <a:rPr lang="en-US" sz="3600" b="1" dirty="0" smtClean="0"/>
              <a:t>Evaluation</a:t>
            </a:r>
            <a:br>
              <a:rPr lang="en-US" sz="3600" b="1" dirty="0" smtClean="0"/>
            </a:br>
            <a:r>
              <a:rPr lang="en-US" sz="1400" b="1" dirty="0" smtClean="0"/>
              <a:t/>
            </a:r>
            <a:br>
              <a:rPr lang="en-US" sz="1400" b="1" dirty="0" smtClean="0"/>
            </a:br>
            <a:r>
              <a:rPr lang="en-US" sz="2400" b="1" dirty="0" smtClean="0"/>
              <a:t>Friday, June 1, 2012 8:30-10:00</a:t>
            </a:r>
            <a:endParaRPr lang="en-US" sz="3600" b="1" dirty="0"/>
          </a:p>
        </p:txBody>
      </p:sp>
      <p:sp>
        <p:nvSpPr>
          <p:cNvPr id="2051" name="Rectangle 3"/>
          <p:cNvSpPr>
            <a:spLocks noGrp="1" noChangeArrowheads="1"/>
          </p:cNvSpPr>
          <p:nvPr>
            <p:ph type="subTitle" idx="1"/>
          </p:nvPr>
        </p:nvSpPr>
        <p:spPr>
          <a:xfrm>
            <a:off x="2133600" y="3657600"/>
            <a:ext cx="6400800" cy="2209800"/>
          </a:xfrm>
        </p:spPr>
        <p:txBody>
          <a:bodyPr/>
          <a:lstStyle/>
          <a:p>
            <a:pPr marL="0" lvl="0" indent="0" algn="l" eaLnBrk="1" hangingPunct="1">
              <a:spcBef>
                <a:spcPct val="10000"/>
              </a:spcBef>
              <a:buClr>
                <a:srgbClr val="CC9900"/>
              </a:buClr>
              <a:buSzPct val="65000"/>
            </a:pPr>
            <a:r>
              <a:rPr lang="en-US" sz="2000" dirty="0" smtClean="0">
                <a:solidFill>
                  <a:srgbClr val="000000"/>
                </a:solidFill>
                <a:latin typeface="Times New Roman"/>
              </a:rPr>
              <a:t>Deborah Rosenberg, PhD</a:t>
            </a:r>
          </a:p>
          <a:p>
            <a:pPr marL="0" lvl="0" indent="0" algn="l" eaLnBrk="1" hangingPunct="1">
              <a:spcBef>
                <a:spcPct val="10000"/>
              </a:spcBef>
              <a:buClr>
                <a:srgbClr val="CC9900"/>
              </a:buClr>
              <a:buSzPct val="65000"/>
            </a:pPr>
            <a:r>
              <a:rPr lang="en-US" sz="2000" dirty="0" smtClean="0">
                <a:solidFill>
                  <a:srgbClr val="000000"/>
                </a:solidFill>
                <a:latin typeface="Times New Roman"/>
              </a:rPr>
              <a:t>Research Associate Professor</a:t>
            </a:r>
          </a:p>
          <a:p>
            <a:pPr marL="0" lvl="0" indent="0" algn="l" eaLnBrk="1" hangingPunct="1">
              <a:spcBef>
                <a:spcPct val="10000"/>
              </a:spcBef>
              <a:buClr>
                <a:srgbClr val="CC9900"/>
              </a:buClr>
              <a:buSzPct val="65000"/>
            </a:pPr>
            <a:r>
              <a:rPr lang="en-US" sz="2000" dirty="0" smtClean="0">
                <a:solidFill>
                  <a:srgbClr val="000000"/>
                </a:solidFill>
                <a:latin typeface="Times New Roman"/>
              </a:rPr>
              <a:t>Division of Epidemiology and Biostatistics</a:t>
            </a:r>
          </a:p>
          <a:p>
            <a:pPr marL="0" lvl="0" indent="0" algn="l" eaLnBrk="1" hangingPunct="1">
              <a:spcBef>
                <a:spcPct val="10000"/>
              </a:spcBef>
              <a:buClr>
                <a:srgbClr val="CC9900"/>
              </a:buClr>
              <a:buSzPct val="65000"/>
            </a:pPr>
            <a:r>
              <a:rPr lang="en-US" sz="2000" dirty="0" smtClean="0">
                <a:solidFill>
                  <a:srgbClr val="000000"/>
                </a:solidFill>
                <a:latin typeface="Times New Roman"/>
              </a:rPr>
              <a:t>University of IL School of Public Health</a:t>
            </a:r>
          </a:p>
          <a:p>
            <a:pPr marL="0" lvl="0" indent="0" algn="l" eaLnBrk="1" hangingPunct="1">
              <a:spcBef>
                <a:spcPct val="10000"/>
              </a:spcBef>
              <a:buClr>
                <a:srgbClr val="CC9900"/>
              </a:buClr>
              <a:buSzPct val="65000"/>
            </a:pPr>
            <a:endParaRPr lang="en-US" sz="2000" dirty="0" smtClean="0">
              <a:solidFill>
                <a:srgbClr val="000000"/>
              </a:solidFill>
              <a:latin typeface="Times New Roman"/>
            </a:endParaRPr>
          </a:p>
          <a:p>
            <a:pPr marL="0" lvl="0" indent="0" algn="l" eaLnBrk="1" hangingPunct="1">
              <a:spcBef>
                <a:spcPct val="10000"/>
              </a:spcBef>
              <a:buClr>
                <a:srgbClr val="CC9900"/>
              </a:buClr>
              <a:buSzPct val="65000"/>
            </a:pPr>
            <a:r>
              <a:rPr lang="en-US" sz="2000" dirty="0" smtClean="0">
                <a:solidFill>
                  <a:srgbClr val="000000"/>
                </a:solidFill>
                <a:latin typeface="Times New Roman"/>
              </a:rPr>
              <a:t>Training Course in MCH Epidemiology</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noFill/>
          <a:ln/>
        </p:spPr>
        <p:txBody>
          <a:bodyPr/>
          <a:lstStyle/>
          <a:p>
            <a:pPr defTabSz="820738"/>
            <a:r>
              <a:rPr lang="en-US" dirty="0"/>
              <a:t>Analyzing Trends</a:t>
            </a:r>
          </a:p>
        </p:txBody>
      </p:sp>
      <p:sp>
        <p:nvSpPr>
          <p:cNvPr id="68611" name="Rectangle 3"/>
          <p:cNvSpPr>
            <a:spLocks noGrp="1" noChangeArrowheads="1"/>
          </p:cNvSpPr>
          <p:nvPr>
            <p:ph idx="1"/>
          </p:nvPr>
        </p:nvSpPr>
        <p:spPr>
          <a:xfrm>
            <a:off x="304800" y="1447800"/>
            <a:ext cx="8534400" cy="4953000"/>
          </a:xfrm>
          <a:noFill/>
        </p:spPr>
        <p:txBody>
          <a:bodyPr/>
          <a:lstStyle/>
          <a:p>
            <a:pPr marL="0" indent="0" defTabSz="820738">
              <a:spcBef>
                <a:spcPts val="0"/>
              </a:spcBef>
            </a:pPr>
            <a:r>
              <a:rPr lang="en-US" dirty="0"/>
              <a:t>Regression analysis permits a statistical test for linear trend as well as an assessment of the approach toward an objective or target </a:t>
            </a:r>
          </a:p>
          <a:p>
            <a:pPr marL="0" indent="0" defTabSz="820738">
              <a:spcBef>
                <a:spcPts val="0"/>
              </a:spcBef>
            </a:pPr>
            <a:endParaRPr lang="en-US" dirty="0"/>
          </a:p>
          <a:p>
            <a:pPr marL="0" indent="0" defTabSz="820738">
              <a:spcBef>
                <a:spcPts val="0"/>
              </a:spcBef>
            </a:pPr>
            <a:endParaRPr lang="en-US" sz="2000" dirty="0"/>
          </a:p>
          <a:p>
            <a:pPr marL="0" indent="0" defTabSz="820738">
              <a:spcBef>
                <a:spcPts val="0"/>
              </a:spcBef>
            </a:pPr>
            <a:r>
              <a:rPr lang="en-US" dirty="0"/>
              <a:t>In addition, the annual percent change can be calculated from this model as:</a:t>
            </a:r>
          </a:p>
          <a:p>
            <a:pPr marL="0" indent="0" defTabSz="820738">
              <a:spcBef>
                <a:spcPts val="0"/>
              </a:spcBef>
            </a:pPr>
            <a:endParaRPr lang="en-US" dirty="0"/>
          </a:p>
          <a:p>
            <a:pPr marL="0" indent="0" algn="ctr" defTabSz="820738">
              <a:spcBef>
                <a:spcPts val="0"/>
              </a:spcBef>
            </a:pPr>
            <a:endParaRPr lang="en-US" sz="2400" baseline="30000" dirty="0"/>
          </a:p>
        </p:txBody>
      </p:sp>
      <p:sp>
        <p:nvSpPr>
          <p:cNvPr id="6" name="Slide Number Placeholder 3"/>
          <p:cNvSpPr>
            <a:spLocks noGrp="1"/>
          </p:cNvSpPr>
          <p:nvPr>
            <p:ph type="sldNum" sz="quarter" idx="10"/>
          </p:nvPr>
        </p:nvSpPr>
        <p:spPr/>
        <p:txBody>
          <a:bodyPr/>
          <a:lstStyle/>
          <a:p>
            <a:fld id="{B28BDA39-69D3-44CF-9719-C10B616A7056}" type="slidenum">
              <a:rPr lang="en-US"/>
              <a:pPr/>
              <a:t>9</a:t>
            </a:fld>
            <a:endParaRPr lang="en-US" dirty="0"/>
          </a:p>
        </p:txBody>
      </p:sp>
      <p:graphicFrame>
        <p:nvGraphicFramePr>
          <p:cNvPr id="68614" name="Object 6"/>
          <p:cNvGraphicFramePr>
            <a:graphicFrameLocks noChangeAspect="1"/>
          </p:cNvGraphicFramePr>
          <p:nvPr/>
        </p:nvGraphicFramePr>
        <p:xfrm>
          <a:off x="1933575" y="2971800"/>
          <a:ext cx="5457825" cy="457200"/>
        </p:xfrm>
        <a:graphic>
          <a:graphicData uri="http://schemas.openxmlformats.org/presentationml/2006/ole">
            <p:oleObj spid="_x0000_s74754" name="Equation" r:id="rId3" imgW="2730240" imgH="228600" progId="Equation.3">
              <p:embed/>
            </p:oleObj>
          </a:graphicData>
        </a:graphic>
      </p:graphicFrame>
      <p:graphicFrame>
        <p:nvGraphicFramePr>
          <p:cNvPr id="68615" name="Object 7"/>
          <p:cNvGraphicFramePr>
            <a:graphicFrameLocks noChangeAspect="1"/>
          </p:cNvGraphicFramePr>
          <p:nvPr/>
        </p:nvGraphicFramePr>
        <p:xfrm>
          <a:off x="130175" y="4543425"/>
          <a:ext cx="9013825" cy="1857375"/>
        </p:xfrm>
        <a:graphic>
          <a:graphicData uri="http://schemas.openxmlformats.org/presentationml/2006/ole">
            <p:oleObj spid="_x0000_s74755" name="Equation" r:id="rId4" imgW="5613120" imgH="1155600" progId="Equation.3">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r>
              <a:rPr lang="en-US" dirty="0"/>
              <a:t>Analyzing Trends</a:t>
            </a:r>
          </a:p>
        </p:txBody>
      </p:sp>
      <p:sp>
        <p:nvSpPr>
          <p:cNvPr id="113667" name="Rectangle 3"/>
          <p:cNvSpPr>
            <a:spLocks noGrp="1" noChangeArrowheads="1"/>
          </p:cNvSpPr>
          <p:nvPr>
            <p:ph idx="1"/>
          </p:nvPr>
        </p:nvSpPr>
        <p:spPr/>
        <p:txBody>
          <a:bodyPr/>
          <a:lstStyle/>
          <a:p>
            <a:pPr marL="0" indent="0">
              <a:spcBef>
                <a:spcPct val="0"/>
              </a:spcBef>
            </a:pPr>
            <a:r>
              <a:rPr lang="en-US" dirty="0"/>
              <a:t>Regression analysis permits calculation of a confidence </a:t>
            </a:r>
            <a:r>
              <a:rPr lang="en-US" b="1" i="1" dirty="0">
                <a:solidFill>
                  <a:schemeClr val="hlink"/>
                </a:solidFill>
              </a:rPr>
              <a:t>band</a:t>
            </a:r>
            <a:r>
              <a:rPr lang="en-US" dirty="0"/>
              <a:t> as opposed to separate confidence intervals around each annual rate</a:t>
            </a:r>
          </a:p>
          <a:p>
            <a:pPr marL="0" indent="0">
              <a:spcBef>
                <a:spcPct val="0"/>
              </a:spcBef>
            </a:pPr>
            <a:endParaRPr lang="en-US" sz="1800" dirty="0"/>
          </a:p>
          <a:p>
            <a:pPr marL="0" indent="0">
              <a:spcBef>
                <a:spcPct val="0"/>
              </a:spcBef>
            </a:pPr>
            <a:r>
              <a:rPr lang="en-US" dirty="0"/>
              <a:t>This is preferable because it assesses the reliability of the trend </a:t>
            </a:r>
            <a:r>
              <a:rPr lang="en-US" dirty="0" smtClean="0"/>
              <a:t>line itself rather than the reliability of each observed point </a:t>
            </a:r>
            <a:r>
              <a:rPr lang="en-US" dirty="0"/>
              <a:t>that </a:t>
            </a:r>
            <a:r>
              <a:rPr lang="en-US" dirty="0" smtClean="0"/>
              <a:t>makes </a:t>
            </a:r>
            <a:r>
              <a:rPr lang="en-US" dirty="0"/>
              <a:t>up </a:t>
            </a:r>
            <a:r>
              <a:rPr lang="en-US" dirty="0" smtClean="0"/>
              <a:t>the </a:t>
            </a:r>
            <a:r>
              <a:rPr lang="en-US" dirty="0"/>
              <a:t>trend</a:t>
            </a:r>
          </a:p>
          <a:p>
            <a:pPr marL="0" indent="0">
              <a:spcBef>
                <a:spcPct val="0"/>
              </a:spcBef>
            </a:pPr>
            <a:endParaRPr lang="en-US" sz="1800" dirty="0"/>
          </a:p>
          <a:p>
            <a:pPr marL="0" indent="0">
              <a:spcBef>
                <a:spcPct val="0"/>
              </a:spcBef>
            </a:pPr>
            <a:r>
              <a:rPr lang="en-US" dirty="0"/>
              <a:t>Confidence bands also correctly highlight that the farther away from the center of the time period, the less reliable the predicted data become</a:t>
            </a:r>
          </a:p>
          <a:p>
            <a:pPr marL="0" indent="0">
              <a:spcBef>
                <a:spcPct val="0"/>
              </a:spcBef>
            </a:pPr>
            <a:endParaRPr lang="en-US" sz="1800" dirty="0"/>
          </a:p>
          <a:p>
            <a:pPr marL="0" indent="0" algn="ctr">
              <a:spcBef>
                <a:spcPct val="0"/>
              </a:spcBef>
            </a:pPr>
            <a:r>
              <a:rPr lang="en-US" sz="2000" dirty="0">
                <a:hlinkClick r:id="rId2"/>
              </a:rPr>
              <a:t>http://www.uic.edu/sph/dataskills/skillbytes/trends/</a:t>
            </a:r>
            <a:endParaRPr lang="en-US" sz="2000" dirty="0"/>
          </a:p>
        </p:txBody>
      </p:sp>
      <p:sp>
        <p:nvSpPr>
          <p:cNvPr id="4" name="Slide Number Placeholder 3"/>
          <p:cNvSpPr>
            <a:spLocks noGrp="1"/>
          </p:cNvSpPr>
          <p:nvPr>
            <p:ph type="sldNum" sz="quarter" idx="10"/>
          </p:nvPr>
        </p:nvSpPr>
        <p:spPr/>
        <p:txBody>
          <a:bodyPr/>
          <a:lstStyle/>
          <a:p>
            <a:fld id="{559B0C4D-DB66-45C3-A7A4-4C973690A186}" type="slidenum">
              <a:rPr lang="en-US"/>
              <a:pPr/>
              <a:t>10</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r>
              <a:rPr lang="en-US" dirty="0"/>
              <a:t>Analyzing Trends</a:t>
            </a:r>
          </a:p>
        </p:txBody>
      </p:sp>
      <p:sp>
        <p:nvSpPr>
          <p:cNvPr id="6" name="Content Placeholder 5"/>
          <p:cNvSpPr>
            <a:spLocks noGrp="1"/>
          </p:cNvSpPr>
          <p:nvPr>
            <p:ph idx="1"/>
          </p:nvPr>
        </p:nvSpPr>
        <p:spPr/>
        <p:txBody>
          <a:bodyPr/>
          <a:lstStyle/>
          <a:p>
            <a:endParaRPr lang="en-US" dirty="0" smtClean="0"/>
          </a:p>
          <a:p>
            <a:endParaRPr lang="en-US" dirty="0" smtClean="0"/>
          </a:p>
          <a:p>
            <a:r>
              <a:rPr lang="en-US" dirty="0" smtClean="0"/>
              <a:t>Example</a:t>
            </a:r>
          </a:p>
          <a:p>
            <a:r>
              <a:rPr lang="en-US" dirty="0" smtClean="0"/>
              <a:t>Approaches</a:t>
            </a:r>
            <a:endParaRPr lang="en-US" dirty="0"/>
          </a:p>
        </p:txBody>
      </p:sp>
      <p:sp>
        <p:nvSpPr>
          <p:cNvPr id="5" name="Slide Number Placeholder 3"/>
          <p:cNvSpPr>
            <a:spLocks noGrp="1"/>
          </p:cNvSpPr>
          <p:nvPr>
            <p:ph type="sldNum" sz="quarter" idx="10"/>
          </p:nvPr>
        </p:nvSpPr>
        <p:spPr/>
        <p:txBody>
          <a:bodyPr/>
          <a:lstStyle/>
          <a:p>
            <a:fld id="{5E6E1274-42C7-4F6A-9B9D-A43435F57284}" type="slidenum">
              <a:rPr lang="en-US"/>
              <a:pPr/>
              <a:t>11</a:t>
            </a:fld>
            <a:endParaRPr lang="en-US" dirty="0"/>
          </a:p>
        </p:txBody>
      </p:sp>
      <p:pic>
        <p:nvPicPr>
          <p:cNvPr id="117764" name="Picture 4" descr="trends2"/>
          <p:cNvPicPr>
            <a:picLocks noChangeAspect="1" noChangeArrowheads="1"/>
          </p:cNvPicPr>
          <p:nvPr/>
        </p:nvPicPr>
        <p:blipFill>
          <a:blip r:embed="rId2" cstate="print"/>
          <a:srcRect/>
          <a:stretch>
            <a:fillRect/>
          </a:stretch>
        </p:blipFill>
        <p:spPr bwMode="auto">
          <a:xfrm>
            <a:off x="2879725" y="1641475"/>
            <a:ext cx="5502275" cy="4759325"/>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92DBD4B4-B550-48A9-A34A-AAA01C761F04}" type="slidenum">
              <a:rPr lang="en-US"/>
              <a:pPr/>
              <a:t>12</a:t>
            </a:fld>
            <a:endParaRPr lang="en-US" dirty="0"/>
          </a:p>
        </p:txBody>
      </p:sp>
      <p:sp>
        <p:nvSpPr>
          <p:cNvPr id="118786" name="Rectangle 2"/>
          <p:cNvSpPr>
            <a:spLocks noGrp="1" noChangeArrowheads="1"/>
          </p:cNvSpPr>
          <p:nvPr>
            <p:ph type="title"/>
          </p:nvPr>
        </p:nvSpPr>
        <p:spPr/>
        <p:txBody>
          <a:bodyPr/>
          <a:lstStyle/>
          <a:p>
            <a:r>
              <a:rPr lang="en-US" dirty="0"/>
              <a:t>Analyzing Trends</a:t>
            </a:r>
          </a:p>
        </p:txBody>
      </p:sp>
      <p:sp>
        <p:nvSpPr>
          <p:cNvPr id="118787" name="Rectangle 3"/>
          <p:cNvSpPr>
            <a:spLocks noGrp="1" noChangeArrowheads="1"/>
          </p:cNvSpPr>
          <p:nvPr>
            <p:ph type="body" idx="1"/>
          </p:nvPr>
        </p:nvSpPr>
        <p:spPr/>
        <p:txBody>
          <a:bodyPr/>
          <a:lstStyle/>
          <a:p>
            <a:endParaRPr lang="en-US" dirty="0" smtClean="0"/>
          </a:p>
          <a:p>
            <a:endParaRPr lang="en-US" dirty="0" smtClean="0"/>
          </a:p>
          <a:p>
            <a:r>
              <a:rPr lang="en-US" dirty="0" smtClean="0"/>
              <a:t>Example</a:t>
            </a:r>
          </a:p>
          <a:p>
            <a:r>
              <a:rPr lang="en-US" dirty="0" smtClean="0"/>
              <a:t>Approaches</a:t>
            </a:r>
          </a:p>
          <a:p>
            <a:endParaRPr lang="en-US" dirty="0"/>
          </a:p>
        </p:txBody>
      </p:sp>
      <p:pic>
        <p:nvPicPr>
          <p:cNvPr id="118788" name="Picture 4" descr="trends3"/>
          <p:cNvPicPr>
            <a:picLocks noChangeAspect="1" noChangeArrowheads="1"/>
          </p:cNvPicPr>
          <p:nvPr/>
        </p:nvPicPr>
        <p:blipFill>
          <a:blip r:embed="rId2" cstate="print"/>
          <a:srcRect/>
          <a:stretch>
            <a:fillRect/>
          </a:stretch>
        </p:blipFill>
        <p:spPr bwMode="auto">
          <a:xfrm>
            <a:off x="2897187" y="1600200"/>
            <a:ext cx="5484813" cy="4741863"/>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r>
              <a:rPr lang="en-US" dirty="0"/>
              <a:t>Analyzing Trends</a:t>
            </a:r>
          </a:p>
        </p:txBody>
      </p:sp>
      <p:sp>
        <p:nvSpPr>
          <p:cNvPr id="6" name="Content Placeholder 5"/>
          <p:cNvSpPr>
            <a:spLocks noGrp="1"/>
          </p:cNvSpPr>
          <p:nvPr>
            <p:ph idx="1"/>
          </p:nvPr>
        </p:nvSpPr>
        <p:spPr/>
        <p:txBody>
          <a:bodyPr/>
          <a:lstStyle/>
          <a:p>
            <a:endParaRPr lang="en-US" dirty="0" smtClean="0"/>
          </a:p>
          <a:p>
            <a:endParaRPr lang="en-US" dirty="0" smtClean="0"/>
          </a:p>
          <a:p>
            <a:r>
              <a:rPr lang="en-US" dirty="0" smtClean="0"/>
              <a:t>Example</a:t>
            </a:r>
          </a:p>
          <a:p>
            <a:r>
              <a:rPr lang="en-US" dirty="0" smtClean="0"/>
              <a:t>Approaches</a:t>
            </a:r>
          </a:p>
          <a:p>
            <a:endParaRPr lang="en-US" dirty="0"/>
          </a:p>
        </p:txBody>
      </p:sp>
      <p:sp>
        <p:nvSpPr>
          <p:cNvPr id="5" name="Slide Number Placeholder 3"/>
          <p:cNvSpPr>
            <a:spLocks noGrp="1"/>
          </p:cNvSpPr>
          <p:nvPr>
            <p:ph type="sldNum" sz="quarter" idx="10"/>
          </p:nvPr>
        </p:nvSpPr>
        <p:spPr/>
        <p:txBody>
          <a:bodyPr/>
          <a:lstStyle/>
          <a:p>
            <a:fld id="{1FB455C7-8B4B-4BCB-88D0-79BA4375B357}" type="slidenum">
              <a:rPr lang="en-US"/>
              <a:pPr/>
              <a:t>13</a:t>
            </a:fld>
            <a:endParaRPr lang="en-US" dirty="0"/>
          </a:p>
        </p:txBody>
      </p:sp>
      <p:pic>
        <p:nvPicPr>
          <p:cNvPr id="119812" name="Picture 4" descr="trends1"/>
          <p:cNvPicPr>
            <a:picLocks noChangeAspect="1" noChangeArrowheads="1"/>
          </p:cNvPicPr>
          <p:nvPr/>
        </p:nvPicPr>
        <p:blipFill>
          <a:blip r:embed="rId2" cstate="print"/>
          <a:srcRect/>
          <a:stretch>
            <a:fillRect/>
          </a:stretch>
        </p:blipFill>
        <p:spPr bwMode="auto">
          <a:xfrm>
            <a:off x="2971800" y="1600200"/>
            <a:ext cx="5438775" cy="466725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r>
              <a:rPr lang="en-US" dirty="0"/>
              <a:t>Analyzing Trends</a:t>
            </a:r>
          </a:p>
        </p:txBody>
      </p:sp>
      <p:sp>
        <p:nvSpPr>
          <p:cNvPr id="120835" name="Rectangle 3"/>
          <p:cNvSpPr>
            <a:spLocks noGrp="1" noChangeArrowheads="1"/>
          </p:cNvSpPr>
          <p:nvPr>
            <p:ph idx="1"/>
          </p:nvPr>
        </p:nvSpPr>
        <p:spPr/>
        <p:txBody>
          <a:bodyPr/>
          <a:lstStyle/>
          <a:p>
            <a:endParaRPr lang="en-US" dirty="0" smtClean="0"/>
          </a:p>
          <a:p>
            <a:endParaRPr lang="en-US" dirty="0" smtClean="0"/>
          </a:p>
          <a:p>
            <a:r>
              <a:rPr lang="en-US" dirty="0" smtClean="0"/>
              <a:t>Example</a:t>
            </a:r>
          </a:p>
          <a:p>
            <a:r>
              <a:rPr lang="en-US" dirty="0" smtClean="0"/>
              <a:t>Approaches</a:t>
            </a:r>
          </a:p>
          <a:p>
            <a:endParaRPr lang="en-US" dirty="0"/>
          </a:p>
        </p:txBody>
      </p:sp>
      <p:sp>
        <p:nvSpPr>
          <p:cNvPr id="5" name="Slide Number Placeholder 3"/>
          <p:cNvSpPr>
            <a:spLocks noGrp="1"/>
          </p:cNvSpPr>
          <p:nvPr>
            <p:ph type="sldNum" sz="quarter" idx="10"/>
          </p:nvPr>
        </p:nvSpPr>
        <p:spPr/>
        <p:txBody>
          <a:bodyPr/>
          <a:lstStyle/>
          <a:p>
            <a:fld id="{88C73830-CEB3-4D13-B652-A67B4F3A53AB}" type="slidenum">
              <a:rPr lang="en-US"/>
              <a:pPr/>
              <a:t>14</a:t>
            </a:fld>
            <a:endParaRPr lang="en-US" dirty="0"/>
          </a:p>
        </p:txBody>
      </p:sp>
      <p:pic>
        <p:nvPicPr>
          <p:cNvPr id="120836" name="Picture 4" descr="project"/>
          <p:cNvPicPr>
            <a:picLocks noChangeAspect="1" noChangeArrowheads="1"/>
          </p:cNvPicPr>
          <p:nvPr/>
        </p:nvPicPr>
        <p:blipFill>
          <a:blip r:embed="rId2" cstate="print"/>
          <a:srcRect/>
          <a:stretch>
            <a:fillRect/>
          </a:stretch>
        </p:blipFill>
        <p:spPr bwMode="auto">
          <a:xfrm>
            <a:off x="2895600" y="1611313"/>
            <a:ext cx="5475288" cy="4637087"/>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noFill/>
          <a:ln/>
        </p:spPr>
        <p:txBody>
          <a:bodyPr/>
          <a:lstStyle/>
          <a:p>
            <a:pPr defTabSz="820738"/>
            <a:r>
              <a:rPr lang="en-US" dirty="0"/>
              <a:t>Analyzing Trends</a:t>
            </a:r>
          </a:p>
        </p:txBody>
      </p:sp>
      <p:sp>
        <p:nvSpPr>
          <p:cNvPr id="69635" name="Rectangle 3"/>
          <p:cNvSpPr>
            <a:spLocks noGrp="1" noChangeArrowheads="1"/>
          </p:cNvSpPr>
          <p:nvPr>
            <p:ph idx="1"/>
          </p:nvPr>
        </p:nvSpPr>
        <p:spPr/>
        <p:txBody>
          <a:bodyPr/>
          <a:lstStyle/>
          <a:p>
            <a:pPr marL="0" indent="0" defTabSz="820738"/>
            <a:endParaRPr lang="en-US" dirty="0"/>
          </a:p>
          <a:p>
            <a:pPr marL="0" indent="0" defTabSz="820738"/>
            <a:endParaRPr lang="en-US" dirty="0"/>
          </a:p>
          <a:p>
            <a:pPr marL="0" indent="0" defTabSz="820738"/>
            <a:r>
              <a:rPr lang="en-US" sz="3200" dirty="0"/>
              <a:t>Even though using smoothing techniques / regression approaches is important for quantifying trends, presenting the observed data is also critical for most audiences</a:t>
            </a:r>
          </a:p>
        </p:txBody>
      </p:sp>
      <p:sp>
        <p:nvSpPr>
          <p:cNvPr id="4" name="Slide Number Placeholder 3"/>
          <p:cNvSpPr>
            <a:spLocks noGrp="1"/>
          </p:cNvSpPr>
          <p:nvPr>
            <p:ph type="sldNum" sz="quarter" idx="10"/>
          </p:nvPr>
        </p:nvSpPr>
        <p:spPr/>
        <p:txBody>
          <a:bodyPr/>
          <a:lstStyle/>
          <a:p>
            <a:fld id="{AC7053A7-4ED4-4C92-943D-06CFCC359AA1}" type="slidenum">
              <a:rPr lang="en-US"/>
              <a:pPr/>
              <a:t>15</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en-US" dirty="0"/>
              <a:t>Using Trend Data to Set Targets and Monitor Progress Toward Objectives</a:t>
            </a:r>
          </a:p>
        </p:txBody>
      </p:sp>
      <p:sp>
        <p:nvSpPr>
          <p:cNvPr id="96259" name="Rectangle 3"/>
          <p:cNvSpPr>
            <a:spLocks noGrp="1" noChangeArrowheads="1"/>
          </p:cNvSpPr>
          <p:nvPr>
            <p:ph idx="1"/>
          </p:nvPr>
        </p:nvSpPr>
        <p:spPr/>
        <p:txBody>
          <a:bodyPr/>
          <a:lstStyle/>
          <a:p>
            <a:pPr marL="0" indent="0" algn="ctr"/>
            <a:r>
              <a:rPr lang="en-US" dirty="0"/>
              <a:t>Trend data can be used to set targets </a:t>
            </a:r>
          </a:p>
          <a:p>
            <a:pPr marL="0" indent="0" algn="ctr"/>
            <a:r>
              <a:rPr lang="en-US" dirty="0"/>
              <a:t>on the path to achieving an objective:</a:t>
            </a:r>
          </a:p>
          <a:p>
            <a:pPr marL="0" indent="0"/>
            <a:endParaRPr lang="en-US" sz="1400" dirty="0"/>
          </a:p>
          <a:p>
            <a:pPr marL="0" indent="0">
              <a:spcBef>
                <a:spcPct val="10000"/>
              </a:spcBef>
            </a:pPr>
            <a:r>
              <a:rPr lang="en-US" sz="2600" dirty="0"/>
              <a:t>Targets might be set </a:t>
            </a:r>
          </a:p>
          <a:p>
            <a:pPr marL="0" indent="0">
              <a:spcBef>
                <a:spcPct val="10000"/>
              </a:spcBef>
            </a:pPr>
            <a:r>
              <a:rPr lang="en-US" sz="2600" dirty="0"/>
              <a:t>based on continuing </a:t>
            </a:r>
          </a:p>
          <a:p>
            <a:pPr marL="0" indent="0">
              <a:spcBef>
                <a:spcPct val="10000"/>
              </a:spcBef>
            </a:pPr>
            <a:r>
              <a:rPr lang="en-US" sz="2600" dirty="0"/>
              <a:t>the recent past trend, </a:t>
            </a:r>
          </a:p>
          <a:p>
            <a:pPr marL="0" indent="0">
              <a:spcBef>
                <a:spcPct val="10000"/>
              </a:spcBef>
            </a:pPr>
            <a:r>
              <a:rPr lang="en-US" sz="2600" dirty="0"/>
              <a:t>or the slope could be </a:t>
            </a:r>
          </a:p>
          <a:p>
            <a:pPr marL="0" indent="0">
              <a:spcBef>
                <a:spcPct val="10000"/>
              </a:spcBef>
            </a:pPr>
            <a:r>
              <a:rPr lang="en-US" sz="2600" dirty="0"/>
              <a:t>“forced” to accelerate</a:t>
            </a:r>
          </a:p>
          <a:p>
            <a:pPr marL="0" indent="0">
              <a:spcBef>
                <a:spcPct val="10000"/>
              </a:spcBef>
            </a:pPr>
            <a:r>
              <a:rPr lang="en-US" sz="2600" dirty="0"/>
              <a:t>the time at which an </a:t>
            </a:r>
          </a:p>
          <a:p>
            <a:pPr marL="0" indent="0">
              <a:spcBef>
                <a:spcPct val="10000"/>
              </a:spcBef>
            </a:pPr>
            <a:r>
              <a:rPr lang="en-US" sz="2600" dirty="0"/>
              <a:t>objective will be met</a:t>
            </a:r>
          </a:p>
        </p:txBody>
      </p:sp>
      <p:sp>
        <p:nvSpPr>
          <p:cNvPr id="5" name="Slide Number Placeholder 3"/>
          <p:cNvSpPr>
            <a:spLocks noGrp="1"/>
          </p:cNvSpPr>
          <p:nvPr>
            <p:ph type="sldNum" sz="quarter" idx="10"/>
          </p:nvPr>
        </p:nvSpPr>
        <p:spPr/>
        <p:txBody>
          <a:bodyPr/>
          <a:lstStyle/>
          <a:p>
            <a:fld id="{82AA6EDD-0237-483F-AE1F-0AA892008F9C}" type="slidenum">
              <a:rPr lang="en-US"/>
              <a:pPr/>
              <a:t>16</a:t>
            </a:fld>
            <a:endParaRPr lang="en-US" dirty="0"/>
          </a:p>
        </p:txBody>
      </p:sp>
      <p:pic>
        <p:nvPicPr>
          <p:cNvPr id="96260" name="Picture 4"/>
          <p:cNvPicPr>
            <a:picLocks noChangeAspect="1" noChangeArrowheads="1"/>
          </p:cNvPicPr>
          <p:nvPr/>
        </p:nvPicPr>
        <p:blipFill>
          <a:blip r:embed="rId2" cstate="print">
            <a:duotone>
              <a:prstClr val="black"/>
              <a:srgbClr val="D9C3A5">
                <a:tint val="50000"/>
                <a:satMod val="180000"/>
              </a:srgbClr>
            </a:duotone>
            <a:lum bright="5000" contrast="5000"/>
          </a:blip>
          <a:srcRect b="33719"/>
          <a:stretch>
            <a:fillRect/>
          </a:stretch>
        </p:blipFill>
        <p:spPr bwMode="auto">
          <a:xfrm>
            <a:off x="3505200" y="3016250"/>
            <a:ext cx="5284788" cy="2546350"/>
          </a:xfrm>
          <a:prstGeom prst="rect">
            <a:avLst/>
          </a:prstGeom>
          <a:solidFill>
            <a:srgbClr val="FFDCCD"/>
          </a:solidFill>
          <a:ln w="12700">
            <a:solidFill>
              <a:srgbClr val="B43C00"/>
            </a:solidFill>
            <a:miter lim="800000"/>
            <a:headEnd type="none" w="sm" len="sm"/>
            <a:tailEnd type="none" w="sm" len="sm"/>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r>
              <a:rPr lang="en-US" dirty="0"/>
              <a:t>Using Trend Data to Set Targets and Monitor Progress Toward Objectives</a:t>
            </a:r>
          </a:p>
        </p:txBody>
      </p:sp>
      <p:sp>
        <p:nvSpPr>
          <p:cNvPr id="6" name="Content Placeholder 5"/>
          <p:cNvSpPr>
            <a:spLocks noGrp="1"/>
          </p:cNvSpPr>
          <p:nvPr>
            <p:ph idx="1"/>
          </p:nvPr>
        </p:nvSpPr>
        <p:spPr/>
        <p:txBody>
          <a:bodyPr/>
          <a:lstStyle/>
          <a:p>
            <a:endParaRPr lang="en-US" dirty="0"/>
          </a:p>
        </p:txBody>
      </p:sp>
      <p:sp>
        <p:nvSpPr>
          <p:cNvPr id="5" name="Slide Number Placeholder 3"/>
          <p:cNvSpPr>
            <a:spLocks noGrp="1"/>
          </p:cNvSpPr>
          <p:nvPr>
            <p:ph type="sldNum" sz="quarter" idx="10"/>
          </p:nvPr>
        </p:nvSpPr>
        <p:spPr/>
        <p:txBody>
          <a:bodyPr/>
          <a:lstStyle/>
          <a:p>
            <a:fld id="{118AB1ED-AE51-4E1A-9458-9BBF36AB9DE7}" type="slidenum">
              <a:rPr lang="en-US"/>
              <a:pPr/>
              <a:t>17</a:t>
            </a:fld>
            <a:endParaRPr lang="en-US" dirty="0"/>
          </a:p>
        </p:txBody>
      </p:sp>
      <p:pic>
        <p:nvPicPr>
          <p:cNvPr id="97284" name="Picture 4"/>
          <p:cNvPicPr>
            <a:picLocks noChangeAspect="1" noChangeArrowheads="1"/>
          </p:cNvPicPr>
          <p:nvPr/>
        </p:nvPicPr>
        <p:blipFill>
          <a:blip r:embed="rId2" cstate="print"/>
          <a:srcRect/>
          <a:stretch>
            <a:fillRect/>
          </a:stretch>
        </p:blipFill>
        <p:spPr bwMode="auto">
          <a:xfrm>
            <a:off x="2446338" y="1371600"/>
            <a:ext cx="4106862" cy="5054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4975026F-860F-40C2-883B-74070FBDFF7E}" type="slidenum">
              <a:rPr lang="en-US"/>
              <a:pPr/>
              <a:t>18</a:t>
            </a:fld>
            <a:endParaRPr lang="en-US" dirty="0"/>
          </a:p>
        </p:txBody>
      </p:sp>
      <p:sp>
        <p:nvSpPr>
          <p:cNvPr id="109571" name="Rectangle 3"/>
          <p:cNvSpPr>
            <a:spLocks noGrp="1" noChangeArrowheads="1"/>
          </p:cNvSpPr>
          <p:nvPr>
            <p:ph type="title"/>
          </p:nvPr>
        </p:nvSpPr>
        <p:spPr/>
        <p:txBody>
          <a:bodyPr/>
          <a:lstStyle/>
          <a:p>
            <a:r>
              <a:rPr lang="en-US" dirty="0"/>
              <a:t>Using Trend Data to Set Targets and Monitor Progress Toward Objectives</a:t>
            </a:r>
          </a:p>
        </p:txBody>
      </p:sp>
      <p:sp>
        <p:nvSpPr>
          <p:cNvPr id="109572" name="Rectangle 4"/>
          <p:cNvSpPr>
            <a:spLocks noGrp="1" noChangeArrowheads="1"/>
          </p:cNvSpPr>
          <p:nvPr>
            <p:ph type="body" idx="1"/>
          </p:nvPr>
        </p:nvSpPr>
        <p:spPr>
          <a:solidFill>
            <a:schemeClr val="bg1"/>
          </a:solidFill>
        </p:spPr>
        <p:txBody>
          <a:bodyPr/>
          <a:lstStyle/>
          <a:p>
            <a:pPr algn="ctr">
              <a:spcBef>
                <a:spcPct val="0"/>
              </a:spcBef>
            </a:pPr>
            <a:r>
              <a:rPr lang="en-US" dirty="0"/>
              <a:t>Will data for different population groups </a:t>
            </a:r>
          </a:p>
          <a:p>
            <a:pPr algn="ctr">
              <a:spcBef>
                <a:spcPct val="0"/>
              </a:spcBef>
            </a:pPr>
            <a:r>
              <a:rPr lang="en-US" dirty="0"/>
              <a:t>be integrated?</a:t>
            </a:r>
          </a:p>
          <a:p>
            <a:endParaRPr lang="en-US" sz="700" dirty="0"/>
          </a:p>
          <a:p>
            <a:pPr algn="ctr">
              <a:spcBef>
                <a:spcPct val="0"/>
              </a:spcBef>
            </a:pPr>
            <a:r>
              <a:rPr lang="en-US" sz="2400" dirty="0"/>
              <a:t>Targets may depend on whether </a:t>
            </a:r>
          </a:p>
          <a:p>
            <a:pPr algn="ctr">
              <a:spcBef>
                <a:spcPct val="0"/>
              </a:spcBef>
            </a:pPr>
            <a:r>
              <a:rPr lang="en-US" sz="2400" dirty="0"/>
              <a:t>disparities exist across groups.  </a:t>
            </a:r>
          </a:p>
          <a:p>
            <a:endParaRPr lang="en-US" sz="700" dirty="0"/>
          </a:p>
          <a:p>
            <a:pPr marL="2114550" lvl="4">
              <a:spcBef>
                <a:spcPct val="0"/>
              </a:spcBef>
              <a:buClr>
                <a:srgbClr val="993366"/>
              </a:buClr>
              <a:buSzPct val="150000"/>
              <a:buFont typeface="Arial" pitchFamily="34" charset="0"/>
              <a:buChar char="•"/>
            </a:pPr>
            <a:r>
              <a:rPr lang="en-US" sz="2800" dirty="0">
                <a:solidFill>
                  <a:schemeClr val="accent2"/>
                </a:solidFill>
              </a:rPr>
              <a:t>•</a:t>
            </a:r>
            <a:r>
              <a:rPr lang="en-US" sz="2800" dirty="0"/>
              <a:t>Crude (unstratified)?</a:t>
            </a:r>
          </a:p>
          <a:p>
            <a:pPr marL="2114550" lvl="4">
              <a:spcBef>
                <a:spcPct val="0"/>
              </a:spcBef>
              <a:buClr>
                <a:srgbClr val="993366"/>
              </a:buClr>
              <a:buSzPct val="150000"/>
              <a:buFont typeface="Arial" pitchFamily="34" charset="0"/>
              <a:buChar char="•"/>
            </a:pPr>
            <a:r>
              <a:rPr lang="en-US" sz="2800" dirty="0">
                <a:solidFill>
                  <a:schemeClr val="accent2"/>
                </a:solidFill>
              </a:rPr>
              <a:t>•</a:t>
            </a:r>
            <a:r>
              <a:rPr lang="en-US" sz="2800" dirty="0"/>
              <a:t>Stratified by medical risk status?</a:t>
            </a:r>
          </a:p>
          <a:p>
            <a:pPr marL="2114550" lvl="4">
              <a:spcBef>
                <a:spcPct val="0"/>
              </a:spcBef>
              <a:buClr>
                <a:srgbClr val="993366"/>
              </a:buClr>
              <a:buSzPct val="150000"/>
              <a:buFont typeface="Arial" pitchFamily="34" charset="0"/>
              <a:buChar char="•"/>
            </a:pPr>
            <a:r>
              <a:rPr lang="en-US" sz="2800" dirty="0">
                <a:solidFill>
                  <a:schemeClr val="accent2"/>
                </a:solidFill>
              </a:rPr>
              <a:t>•</a:t>
            </a:r>
            <a:r>
              <a:rPr lang="en-US" sz="2800" dirty="0"/>
              <a:t>Stratified by geography? 	</a:t>
            </a:r>
          </a:p>
          <a:p>
            <a:pPr marL="2114550" lvl="4">
              <a:spcBef>
                <a:spcPct val="0"/>
              </a:spcBef>
              <a:buClr>
                <a:srgbClr val="993366"/>
              </a:buClr>
              <a:buSzPct val="150000"/>
              <a:buFont typeface="Arial" pitchFamily="34" charset="0"/>
              <a:buChar char="•"/>
            </a:pPr>
            <a:r>
              <a:rPr lang="en-US" sz="2800" dirty="0">
                <a:solidFill>
                  <a:schemeClr val="accent2"/>
                </a:solidFill>
              </a:rPr>
              <a:t>•</a:t>
            </a:r>
            <a:r>
              <a:rPr lang="en-US" sz="2800" dirty="0"/>
              <a:t>Stratified by race/ethnicity?</a:t>
            </a:r>
          </a:p>
          <a:p>
            <a:pPr marL="2114550" lvl="4">
              <a:spcBef>
                <a:spcPct val="0"/>
              </a:spcBef>
              <a:buClr>
                <a:srgbClr val="993366"/>
              </a:buClr>
              <a:buSzPct val="150000"/>
              <a:buFont typeface="Arial" pitchFamily="34" charset="0"/>
              <a:buChar char="•"/>
            </a:pPr>
            <a:r>
              <a:rPr lang="en-US" sz="2800" dirty="0">
                <a:solidFill>
                  <a:schemeClr val="accent2"/>
                </a:solidFill>
              </a:rPr>
              <a:t>•</a:t>
            </a:r>
            <a:r>
              <a:rPr lang="en-US" sz="2800" dirty="0"/>
              <a:t>Stratified by income?	 	</a:t>
            </a:r>
          </a:p>
          <a:p>
            <a:pPr marL="2114550" lvl="4">
              <a:spcBef>
                <a:spcPct val="0"/>
              </a:spcBef>
              <a:buClr>
                <a:srgbClr val="993366"/>
              </a:buClr>
              <a:buSzPct val="150000"/>
              <a:buFont typeface="Arial" pitchFamily="34" charset="0"/>
              <a:buChar char="•"/>
            </a:pPr>
            <a:r>
              <a:rPr lang="en-US" sz="2800" dirty="0">
                <a:solidFill>
                  <a:schemeClr val="accent2"/>
                </a:solidFill>
              </a:rPr>
              <a:t>•</a:t>
            </a:r>
            <a:r>
              <a:rPr lang="en-US" sz="2800" dirty="0"/>
              <a:t>Stratified by income and geography?</a:t>
            </a:r>
          </a:p>
          <a:p>
            <a:pPr marL="2114550" lvl="4">
              <a:spcBef>
                <a:spcPct val="0"/>
              </a:spcBef>
              <a:buClr>
                <a:srgbClr val="993366"/>
              </a:buClr>
              <a:buSzPct val="150000"/>
              <a:buFont typeface="Arial" pitchFamily="34" charset="0"/>
              <a:buChar char="•"/>
            </a:pPr>
            <a:r>
              <a:rPr lang="en-US" sz="2800" dirty="0">
                <a:solidFill>
                  <a:schemeClr val="accent2"/>
                </a:solidFill>
              </a:rPr>
              <a:t>•</a:t>
            </a:r>
            <a:r>
              <a:rPr lang="en-US" sz="2800" dirty="0"/>
              <a:t> Etc., etc., etc.?</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E71D9A73-891F-4F34-B929-AFAC47850CE4}" type="slidenum">
              <a:rPr lang="en-US"/>
              <a:pPr/>
              <a:t>1</a:t>
            </a:fld>
            <a:endParaRPr lang="en-US" dirty="0"/>
          </a:p>
        </p:txBody>
      </p:sp>
      <p:sp>
        <p:nvSpPr>
          <p:cNvPr id="62466" name="Rectangle 2"/>
          <p:cNvSpPr>
            <a:spLocks noGrp="1" noChangeArrowheads="1"/>
          </p:cNvSpPr>
          <p:nvPr>
            <p:ph type="title"/>
          </p:nvPr>
        </p:nvSpPr>
        <p:spPr>
          <a:noFill/>
          <a:ln/>
        </p:spPr>
        <p:txBody>
          <a:bodyPr/>
          <a:lstStyle/>
          <a:p>
            <a:pPr defTabSz="820738"/>
            <a:r>
              <a:rPr lang="en-US" dirty="0"/>
              <a:t>Analyzing Trends</a:t>
            </a:r>
          </a:p>
        </p:txBody>
      </p:sp>
      <p:sp>
        <p:nvSpPr>
          <p:cNvPr id="62467" name="Rectangle 3"/>
          <p:cNvSpPr>
            <a:spLocks noGrp="1" noChangeArrowheads="1"/>
          </p:cNvSpPr>
          <p:nvPr>
            <p:ph type="body" idx="1"/>
          </p:nvPr>
        </p:nvSpPr>
        <p:spPr/>
        <p:txBody>
          <a:bodyPr/>
          <a:lstStyle/>
          <a:p>
            <a:pPr marL="307975" indent="-307975" algn="ctr" defTabSz="820738"/>
            <a:r>
              <a:rPr lang="en-US" dirty="0"/>
              <a:t>Some special considerations when</a:t>
            </a:r>
          </a:p>
          <a:p>
            <a:pPr marL="307975" indent="-307975" algn="ctr" defTabSz="820738"/>
            <a:r>
              <a:rPr lang="en-US" dirty="0"/>
              <a:t> summarizing data by “time”:</a:t>
            </a:r>
          </a:p>
          <a:p>
            <a:pPr marL="307975" indent="-307975" algn="ctr" defTabSz="820738"/>
            <a:endParaRPr lang="en-US" dirty="0"/>
          </a:p>
          <a:p>
            <a:pPr marL="307975" indent="-307975" algn="ctr" defTabSz="820738"/>
            <a:r>
              <a:rPr lang="en-US" b="1" dirty="0">
                <a:solidFill>
                  <a:srgbClr val="5F6789"/>
                </a:solidFill>
              </a:rPr>
              <a:t>Independence</a:t>
            </a:r>
          </a:p>
          <a:p>
            <a:pPr marL="307975" indent="-307975" algn="ctr" defTabSz="820738"/>
            <a:r>
              <a:rPr lang="en-US" b="1" dirty="0">
                <a:solidFill>
                  <a:srgbClr val="5F6789"/>
                </a:solidFill>
              </a:rPr>
              <a:t>Smoothing</a:t>
            </a:r>
          </a:p>
          <a:p>
            <a:pPr marL="307975" indent="-307975" algn="ctr" defTabSz="820738"/>
            <a:r>
              <a:rPr lang="en-US" b="1" dirty="0">
                <a:solidFill>
                  <a:srgbClr val="5F6789"/>
                </a:solidFill>
              </a:rPr>
              <a:t>Timeframe</a:t>
            </a:r>
          </a:p>
          <a:p>
            <a:pPr marL="307975" indent="-307975" algn="ctr" defTabSz="820738"/>
            <a:r>
              <a:rPr lang="en-US" b="1" dirty="0">
                <a:solidFill>
                  <a:srgbClr val="5F6789"/>
                </a:solidFill>
              </a:rPr>
              <a:t>Confidence Intervals v. Confidence Bands</a:t>
            </a:r>
          </a:p>
          <a:p>
            <a:pPr marL="307975" indent="-307975" defTabSz="820738"/>
            <a:endParaRPr lang="en-US" b="1" dirty="0">
              <a:solidFill>
                <a:srgbClr val="5F6789"/>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r>
              <a:rPr lang="en-US" dirty="0"/>
              <a:t>Using Trend Data to Set Targets and Monitor Progress Toward Objectives</a:t>
            </a:r>
          </a:p>
        </p:txBody>
      </p:sp>
      <p:sp>
        <p:nvSpPr>
          <p:cNvPr id="95235" name="Rectangle 3"/>
          <p:cNvSpPr>
            <a:spLocks noGrp="1" noChangeArrowheads="1"/>
          </p:cNvSpPr>
          <p:nvPr>
            <p:ph idx="1"/>
          </p:nvPr>
        </p:nvSpPr>
        <p:spPr/>
        <p:txBody>
          <a:bodyPr/>
          <a:lstStyle/>
          <a:p>
            <a:pPr algn="ctr"/>
            <a:r>
              <a:rPr lang="en-US" dirty="0"/>
              <a:t>Different patterns over time for different strata</a:t>
            </a:r>
          </a:p>
          <a:p>
            <a:pPr algn="ctr"/>
            <a:r>
              <a:rPr lang="en-US" dirty="0"/>
              <a:t>for a Single indicator</a:t>
            </a:r>
          </a:p>
        </p:txBody>
      </p:sp>
      <p:sp>
        <p:nvSpPr>
          <p:cNvPr id="5" name="Slide Number Placeholder 3"/>
          <p:cNvSpPr>
            <a:spLocks noGrp="1"/>
          </p:cNvSpPr>
          <p:nvPr>
            <p:ph type="sldNum" sz="quarter" idx="10"/>
          </p:nvPr>
        </p:nvSpPr>
        <p:spPr/>
        <p:txBody>
          <a:bodyPr/>
          <a:lstStyle/>
          <a:p>
            <a:fld id="{809B2254-1B5C-43F4-9211-C4CF20AEE437}" type="slidenum">
              <a:rPr lang="en-US"/>
              <a:pPr/>
              <a:t>19</a:t>
            </a:fld>
            <a:endParaRPr lang="en-US" dirty="0"/>
          </a:p>
        </p:txBody>
      </p:sp>
      <p:pic>
        <p:nvPicPr>
          <p:cNvPr id="95236" name="Picture 4"/>
          <p:cNvPicPr>
            <a:picLocks noChangeAspect="1" noChangeArrowheads="1"/>
          </p:cNvPicPr>
          <p:nvPr/>
        </p:nvPicPr>
        <p:blipFill>
          <a:blip r:embed="rId2" cstate="print">
            <a:duotone>
              <a:prstClr val="black"/>
              <a:schemeClr val="accent6">
                <a:tint val="45000"/>
                <a:satMod val="400000"/>
              </a:schemeClr>
            </a:duotone>
            <a:lum contrast="30000"/>
          </a:blip>
          <a:srcRect l="7246" t="19608" r="5797" b="5882"/>
          <a:stretch>
            <a:fillRect/>
          </a:stretch>
        </p:blipFill>
        <p:spPr bwMode="auto">
          <a:xfrm>
            <a:off x="2362200" y="2971800"/>
            <a:ext cx="4572000" cy="2895600"/>
          </a:xfrm>
          <a:prstGeom prst="rect">
            <a:avLst/>
          </a:prstGeom>
          <a:solidFill>
            <a:srgbClr val="FFDCCD"/>
          </a:solidFill>
          <a:ln w="12700">
            <a:solidFill>
              <a:srgbClr val="39005C"/>
            </a:solidFill>
            <a:miter lim="800000"/>
            <a:headEnd type="none" w="sm" len="sm"/>
            <a:tailEnd type="none" w="sm" len="sm"/>
          </a:ln>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9" name="Rectangle 3"/>
          <p:cNvSpPr>
            <a:spLocks noGrp="1" noChangeArrowheads="1"/>
          </p:cNvSpPr>
          <p:nvPr>
            <p:ph type="title"/>
          </p:nvPr>
        </p:nvSpPr>
        <p:spPr/>
        <p:txBody>
          <a:bodyPr/>
          <a:lstStyle/>
          <a:p>
            <a:r>
              <a:rPr lang="en-US" dirty="0"/>
              <a:t>Using Trend Data to Set Targets and Monitor Progress Toward Objectives</a:t>
            </a:r>
          </a:p>
        </p:txBody>
      </p:sp>
      <p:sp>
        <p:nvSpPr>
          <p:cNvPr id="111620" name="Rectangle 4"/>
          <p:cNvSpPr>
            <a:spLocks noGrp="1" noChangeArrowheads="1"/>
          </p:cNvSpPr>
          <p:nvPr>
            <p:ph idx="1"/>
          </p:nvPr>
        </p:nvSpPr>
        <p:spPr/>
        <p:txBody>
          <a:bodyPr/>
          <a:lstStyle/>
          <a:p>
            <a:pPr algn="ctr"/>
            <a:endParaRPr lang="en-US" sz="700" dirty="0"/>
          </a:p>
          <a:p>
            <a:pPr algn="ctr"/>
            <a:r>
              <a:rPr lang="en-US" dirty="0"/>
              <a:t>Example Logic Statements</a:t>
            </a:r>
          </a:p>
          <a:p>
            <a:endParaRPr lang="en-US" sz="1200" dirty="0"/>
          </a:p>
          <a:p>
            <a:pPr lvl="1"/>
            <a:r>
              <a:rPr lang="en-US" sz="3200" dirty="0"/>
              <a:t>		If current values vary across groups</a:t>
            </a:r>
          </a:p>
          <a:p>
            <a:pPr lvl="2"/>
            <a:r>
              <a:rPr lang="en-US" sz="3200" dirty="0"/>
              <a:t>		then targets will be set as…</a:t>
            </a:r>
          </a:p>
          <a:p>
            <a:pPr lvl="1"/>
            <a:endParaRPr lang="en-US" sz="3200" dirty="0"/>
          </a:p>
          <a:p>
            <a:pPr lvl="1"/>
            <a:r>
              <a:rPr lang="en-US" sz="3200" dirty="0"/>
              <a:t>		If trends over time vary across groups</a:t>
            </a:r>
          </a:p>
          <a:p>
            <a:pPr lvl="2"/>
            <a:r>
              <a:rPr lang="en-US" sz="3200" dirty="0"/>
              <a:t>		then targets will be set as…</a:t>
            </a:r>
          </a:p>
        </p:txBody>
      </p:sp>
      <p:sp>
        <p:nvSpPr>
          <p:cNvPr id="4" name="Slide Number Placeholder 3"/>
          <p:cNvSpPr>
            <a:spLocks noGrp="1"/>
          </p:cNvSpPr>
          <p:nvPr>
            <p:ph type="sldNum" sz="quarter" idx="10"/>
          </p:nvPr>
        </p:nvSpPr>
        <p:spPr/>
        <p:txBody>
          <a:bodyPr/>
          <a:lstStyle/>
          <a:p>
            <a:fld id="{429F8490-4DA0-4D40-8805-2607AE058D42}" type="slidenum">
              <a:rPr lang="en-US"/>
              <a:pPr/>
              <a:t>20</a:t>
            </a:fld>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3" name="Rectangle 3"/>
          <p:cNvSpPr>
            <a:spLocks noGrp="1" noChangeArrowheads="1"/>
          </p:cNvSpPr>
          <p:nvPr>
            <p:ph type="title"/>
          </p:nvPr>
        </p:nvSpPr>
        <p:spPr/>
        <p:txBody>
          <a:bodyPr/>
          <a:lstStyle/>
          <a:p>
            <a:r>
              <a:rPr lang="en-US" dirty="0"/>
              <a:t>Using Trend Data to Set Targets and Monitor Progress Toward Objectives</a:t>
            </a:r>
          </a:p>
        </p:txBody>
      </p:sp>
      <p:sp>
        <p:nvSpPr>
          <p:cNvPr id="112644" name="Rectangle 4"/>
          <p:cNvSpPr>
            <a:spLocks noGrp="1" noChangeArrowheads="1"/>
          </p:cNvSpPr>
          <p:nvPr>
            <p:ph idx="1"/>
          </p:nvPr>
        </p:nvSpPr>
        <p:spPr/>
        <p:txBody>
          <a:bodyPr/>
          <a:lstStyle/>
          <a:p>
            <a:pPr marL="914400" lvl="2" indent="0"/>
            <a:endParaRPr lang="en-US" sz="900" dirty="0"/>
          </a:p>
          <a:p>
            <a:pPr marL="914400" lvl="2" indent="0"/>
            <a:r>
              <a:rPr lang="en-US" sz="3200" dirty="0"/>
              <a:t>If stratification is used, how will data availability and small numbers be addressed?</a:t>
            </a:r>
          </a:p>
          <a:p>
            <a:pPr marL="0" indent="0"/>
            <a:endParaRPr lang="en-US" sz="2000" dirty="0"/>
          </a:p>
          <a:p>
            <a:pPr marL="2286000" lvl="4" indent="-458788">
              <a:buFont typeface="Monotype Sorts" pitchFamily="2" charset="2"/>
              <a:buChar char="©"/>
            </a:pPr>
            <a:r>
              <a:rPr lang="en-US" sz="2800" dirty="0"/>
              <a:t>Collapsing strata?</a:t>
            </a:r>
          </a:p>
          <a:p>
            <a:pPr marL="2286000" lvl="4" indent="-458788">
              <a:buFont typeface="Monotype Sorts" pitchFamily="2" charset="2"/>
              <a:buChar char="©"/>
            </a:pPr>
            <a:r>
              <a:rPr lang="en-US" sz="2800" dirty="0"/>
              <a:t>Indirect standardization?</a:t>
            </a:r>
          </a:p>
          <a:p>
            <a:pPr marL="2286000" lvl="4" indent="-458788">
              <a:buFont typeface="Monotype Sorts" pitchFamily="2" charset="2"/>
              <a:buChar char="©"/>
            </a:pPr>
            <a:r>
              <a:rPr lang="en-US" sz="2800" dirty="0"/>
              <a:t>Synthetic estimation?</a:t>
            </a:r>
          </a:p>
        </p:txBody>
      </p:sp>
      <p:sp>
        <p:nvSpPr>
          <p:cNvPr id="4" name="Slide Number Placeholder 3"/>
          <p:cNvSpPr>
            <a:spLocks noGrp="1"/>
          </p:cNvSpPr>
          <p:nvPr>
            <p:ph type="sldNum" sz="quarter" idx="10"/>
          </p:nvPr>
        </p:nvSpPr>
        <p:spPr/>
        <p:txBody>
          <a:bodyPr/>
          <a:lstStyle/>
          <a:p>
            <a:fld id="{6D5D2561-F63E-4711-A4DB-D8D285416BA1}" type="slidenum">
              <a:rPr lang="en-US"/>
              <a:pPr/>
              <a:t>21</a:t>
            </a:fld>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B482A25C-E2A5-44F3-959B-62C8447BADF5}" type="slidenum">
              <a:rPr lang="en-US"/>
              <a:pPr/>
              <a:t>22</a:t>
            </a:fld>
            <a:endParaRPr lang="en-US" dirty="0"/>
          </a:p>
        </p:txBody>
      </p:sp>
      <p:sp>
        <p:nvSpPr>
          <p:cNvPr id="81922" name="Rectangle 2"/>
          <p:cNvSpPr>
            <a:spLocks noGrp="1" noChangeArrowheads="1"/>
          </p:cNvSpPr>
          <p:nvPr>
            <p:ph type="title"/>
          </p:nvPr>
        </p:nvSpPr>
        <p:spPr/>
        <p:txBody>
          <a:bodyPr/>
          <a:lstStyle/>
          <a:p>
            <a:r>
              <a:rPr lang="en-US" dirty="0"/>
              <a:t>Using Trend Data to Set Targets and Monitor Progress Toward Objectives</a:t>
            </a:r>
          </a:p>
        </p:txBody>
      </p:sp>
      <p:sp>
        <p:nvSpPr>
          <p:cNvPr id="81923" name="Rectangle 3"/>
          <p:cNvSpPr>
            <a:spLocks noGrp="1" noChangeArrowheads="1"/>
          </p:cNvSpPr>
          <p:nvPr>
            <p:ph type="body" idx="1"/>
          </p:nvPr>
        </p:nvSpPr>
        <p:spPr/>
        <p:txBody>
          <a:bodyPr/>
          <a:lstStyle/>
          <a:p>
            <a:pPr marL="0" indent="0"/>
            <a:r>
              <a:rPr lang="en-US" dirty="0"/>
              <a:t>Using trend data, predict the time at which each of several indicators is likely to meet or surpass a relevant objective, and then compare across indicators</a:t>
            </a:r>
          </a:p>
          <a:p>
            <a:pPr marL="0" indent="0"/>
            <a:r>
              <a:rPr lang="en-US" sz="1600" dirty="0"/>
              <a:t>		</a:t>
            </a:r>
          </a:p>
          <a:p>
            <a:pPr marL="0" indent="0"/>
            <a:r>
              <a:rPr lang="en-US" dirty="0"/>
              <a:t>	Example:	Indicator #1 -- </a:t>
            </a:r>
            <a:r>
              <a:rPr lang="en-US" dirty="0" smtClean="0"/>
              <a:t>2019</a:t>
            </a:r>
            <a:endParaRPr lang="en-US" dirty="0"/>
          </a:p>
          <a:p>
            <a:pPr marL="0" indent="0"/>
            <a:r>
              <a:rPr lang="en-US" dirty="0"/>
              <a:t>			Indicator #2 -- </a:t>
            </a:r>
            <a:r>
              <a:rPr lang="en-US" dirty="0" smtClean="0"/>
              <a:t>2012</a:t>
            </a:r>
            <a:endParaRPr lang="en-US" dirty="0"/>
          </a:p>
          <a:p>
            <a:pPr marL="0" indent="0"/>
            <a:r>
              <a:rPr lang="en-US" dirty="0"/>
              <a:t>			Indicator #3 -- </a:t>
            </a:r>
            <a:r>
              <a:rPr lang="en-US" dirty="0" smtClean="0"/>
              <a:t>2013</a:t>
            </a:r>
            <a:endParaRPr lang="en-US" dirty="0"/>
          </a:p>
          <a:p>
            <a:pPr marL="0" indent="0"/>
            <a:endParaRPr lang="en-US" sz="1600" dirty="0"/>
          </a:p>
          <a:p>
            <a:pPr marL="0" indent="0"/>
            <a:r>
              <a:rPr lang="en-US" dirty="0"/>
              <a:t>For this example, priority might be given to improving indicator #1 (assuming other factors have been taken into account)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r>
              <a:rPr lang="en-US" dirty="0"/>
              <a:t>Using Trend Data to Set Targets and Monitor Progress Toward Objectives</a:t>
            </a:r>
          </a:p>
        </p:txBody>
      </p:sp>
      <p:sp>
        <p:nvSpPr>
          <p:cNvPr id="108547" name="Rectangle 3"/>
          <p:cNvSpPr>
            <a:spLocks noGrp="1" noChangeArrowheads="1"/>
          </p:cNvSpPr>
          <p:nvPr>
            <p:ph idx="1"/>
          </p:nvPr>
        </p:nvSpPr>
        <p:spPr/>
        <p:txBody>
          <a:bodyPr/>
          <a:lstStyle/>
          <a:p>
            <a:pPr marL="0" indent="0"/>
            <a:r>
              <a:rPr lang="en-US" dirty="0"/>
              <a:t>When setting targets for more than one indicator, the relative performance across indicators may influence the target setting process.</a:t>
            </a:r>
          </a:p>
          <a:p>
            <a:pPr marL="0" indent="0"/>
            <a:endParaRPr lang="en-US" dirty="0"/>
          </a:p>
          <a:p>
            <a:pPr marL="0" indent="0"/>
            <a:r>
              <a:rPr lang="en-US" dirty="0"/>
              <a:t>For example, you may want to set more challenging targets for indicators farther from a long term goal as an added incentive to make that issue a programmatic priority.</a:t>
            </a:r>
          </a:p>
        </p:txBody>
      </p:sp>
      <p:sp>
        <p:nvSpPr>
          <p:cNvPr id="4" name="Slide Number Placeholder 3"/>
          <p:cNvSpPr>
            <a:spLocks noGrp="1"/>
          </p:cNvSpPr>
          <p:nvPr>
            <p:ph type="sldNum" sz="quarter" idx="10"/>
          </p:nvPr>
        </p:nvSpPr>
        <p:spPr/>
        <p:txBody>
          <a:bodyPr/>
          <a:lstStyle/>
          <a:p>
            <a:fld id="{3ACB5C07-8247-47D1-9308-26757A0195F5}" type="slidenum">
              <a:rPr lang="en-US"/>
              <a:pPr/>
              <a:t>23</a:t>
            </a:fld>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6D527CC2-8725-40C5-98F1-54D44536ADF0}" type="slidenum">
              <a:rPr lang="en-US"/>
              <a:pPr/>
              <a:t>24</a:t>
            </a:fld>
            <a:endParaRPr lang="en-US" dirty="0"/>
          </a:p>
        </p:txBody>
      </p:sp>
      <p:sp>
        <p:nvSpPr>
          <p:cNvPr id="121858" name="Rectangle 2"/>
          <p:cNvSpPr>
            <a:spLocks noGrp="1" noChangeArrowheads="1"/>
          </p:cNvSpPr>
          <p:nvPr>
            <p:ph type="title"/>
          </p:nvPr>
        </p:nvSpPr>
        <p:spPr/>
        <p:txBody>
          <a:bodyPr/>
          <a:lstStyle/>
          <a:p>
            <a:r>
              <a:rPr lang="en-US" dirty="0"/>
              <a:t>Using Trend Data to Set Targets and Monitor Progress Toward Objectives</a:t>
            </a:r>
          </a:p>
        </p:txBody>
      </p:sp>
      <p:sp>
        <p:nvSpPr>
          <p:cNvPr id="121859" name="Rectangle 3"/>
          <p:cNvSpPr>
            <a:spLocks noGrp="1" noChangeArrowheads="1"/>
          </p:cNvSpPr>
          <p:nvPr>
            <p:ph type="body" idx="1"/>
          </p:nvPr>
        </p:nvSpPr>
        <p:spPr/>
        <p:txBody>
          <a:bodyPr/>
          <a:lstStyle/>
          <a:p>
            <a:pPr marL="0" indent="0" algn="ctr"/>
            <a:r>
              <a:rPr lang="en-US" dirty="0"/>
              <a:t>Different patterns over time and </a:t>
            </a:r>
          </a:p>
          <a:p>
            <a:pPr marL="0" indent="0" algn="ctr"/>
            <a:r>
              <a:rPr lang="en-US" dirty="0"/>
              <a:t>different distance from objectives</a:t>
            </a:r>
          </a:p>
          <a:p>
            <a:pPr marL="0" indent="0" algn="ctr"/>
            <a:r>
              <a:rPr lang="en-US" dirty="0"/>
              <a:t>2 Indicators</a:t>
            </a:r>
          </a:p>
          <a:p>
            <a:pPr marL="0" indent="0"/>
            <a:endParaRPr lang="en-US" dirty="0"/>
          </a:p>
        </p:txBody>
      </p:sp>
      <p:pic>
        <p:nvPicPr>
          <p:cNvPr id="121860" name="Picture 4"/>
          <p:cNvPicPr>
            <a:picLocks noChangeAspect="1" noChangeArrowheads="1"/>
          </p:cNvPicPr>
          <p:nvPr/>
        </p:nvPicPr>
        <p:blipFill>
          <a:blip r:embed="rId2" cstate="print">
            <a:lum bright="-64000" contrast="83000"/>
          </a:blip>
          <a:srcRect l="2899" t="6818" r="8696" b="9091"/>
          <a:stretch>
            <a:fillRect/>
          </a:stretch>
        </p:blipFill>
        <p:spPr bwMode="auto">
          <a:xfrm>
            <a:off x="2286000" y="3124200"/>
            <a:ext cx="4648200" cy="2819400"/>
          </a:xfrm>
          <a:prstGeom prst="rect">
            <a:avLst/>
          </a:prstGeom>
          <a:noFill/>
          <a:ln w="19050">
            <a:solidFill>
              <a:srgbClr val="FFC000"/>
            </a:solidFill>
            <a:miter lim="800000"/>
            <a:headEnd type="none" w="sm" len="sm"/>
            <a:tailEnd type="none" w="sm" len="sm"/>
          </a:ln>
          <a:effec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en-US" dirty="0"/>
              <a:t>Using Trend Data to Set Targets and Monitor Progress Toward Objectives</a:t>
            </a:r>
          </a:p>
        </p:txBody>
      </p:sp>
      <p:sp>
        <p:nvSpPr>
          <p:cNvPr id="82947" name="Rectangle 3"/>
          <p:cNvSpPr>
            <a:spLocks noGrp="1" noChangeArrowheads="1"/>
          </p:cNvSpPr>
          <p:nvPr>
            <p:ph idx="1"/>
          </p:nvPr>
        </p:nvSpPr>
        <p:spPr/>
        <p:txBody>
          <a:bodyPr/>
          <a:lstStyle/>
          <a:p>
            <a:pPr marL="0" indent="0"/>
            <a:endParaRPr lang="en-US" sz="1400" dirty="0"/>
          </a:p>
          <a:p>
            <a:pPr marL="0" indent="0"/>
            <a:r>
              <a:rPr lang="en-US" dirty="0"/>
              <a:t>Conduct statistical tests of the difference between the current level of indicators and relevant objectives, and then compare the magnitude of the differences according to the test results:</a:t>
            </a:r>
          </a:p>
          <a:p>
            <a:pPr marL="0" indent="0"/>
            <a:endParaRPr lang="en-US" dirty="0"/>
          </a:p>
          <a:p>
            <a:pPr marL="0" indent="0"/>
            <a:r>
              <a:rPr lang="en-US" dirty="0"/>
              <a:t>The statistical testing could be carried out “crudely”, stratified by population groups or areas, or using “adjusted” indicators if appropriate. </a:t>
            </a:r>
          </a:p>
        </p:txBody>
      </p:sp>
      <p:sp>
        <p:nvSpPr>
          <p:cNvPr id="4" name="Slide Number Placeholder 3"/>
          <p:cNvSpPr>
            <a:spLocks noGrp="1"/>
          </p:cNvSpPr>
          <p:nvPr>
            <p:ph type="sldNum" sz="quarter" idx="10"/>
          </p:nvPr>
        </p:nvSpPr>
        <p:spPr/>
        <p:txBody>
          <a:bodyPr/>
          <a:lstStyle/>
          <a:p>
            <a:fld id="{CF10D99E-0A34-4483-A491-FDD96EB8ECF8}" type="slidenum">
              <a:rPr lang="en-US"/>
              <a:pPr/>
              <a:t>25</a:t>
            </a:fld>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en-US" dirty="0"/>
              <a:t>Using Trend Data to Set Targets and Monitor Progress Toward Objectives</a:t>
            </a:r>
          </a:p>
        </p:txBody>
      </p:sp>
      <p:sp>
        <p:nvSpPr>
          <p:cNvPr id="83971" name="Rectangle 3"/>
          <p:cNvSpPr>
            <a:spLocks noGrp="1" noChangeArrowheads="1"/>
          </p:cNvSpPr>
          <p:nvPr>
            <p:ph idx="1"/>
          </p:nvPr>
        </p:nvSpPr>
        <p:spPr/>
        <p:txBody>
          <a:bodyPr/>
          <a:lstStyle/>
          <a:p>
            <a:pPr marL="0" indent="0"/>
            <a:endParaRPr lang="en-US" sz="1400" dirty="0"/>
          </a:p>
          <a:p>
            <a:pPr marL="0" indent="0"/>
            <a:r>
              <a:rPr lang="en-US" dirty="0"/>
              <a:t>Conduct statistical tests, but this time test the difference between the </a:t>
            </a:r>
            <a:r>
              <a:rPr lang="en-US" b="1" i="1" dirty="0"/>
              <a:t>projected</a:t>
            </a:r>
            <a:r>
              <a:rPr lang="en-US" dirty="0"/>
              <a:t> level of indicators and relevant objectives, and then compare the magnitude of the differences according to the test results:</a:t>
            </a:r>
          </a:p>
          <a:p>
            <a:pPr marL="0" indent="0"/>
            <a:endParaRPr lang="en-US" dirty="0"/>
          </a:p>
          <a:p>
            <a:pPr marL="0" indent="0"/>
            <a:r>
              <a:rPr lang="en-US" dirty="0"/>
              <a:t>Again, the statistical testing could be carried out “crudely”, stratified by population groups or areas, or using “adjusted” projections if appropriate. </a:t>
            </a:r>
          </a:p>
          <a:p>
            <a:pPr marL="0" indent="0"/>
            <a:endParaRPr lang="en-US" dirty="0"/>
          </a:p>
        </p:txBody>
      </p:sp>
      <p:sp>
        <p:nvSpPr>
          <p:cNvPr id="4" name="Slide Number Placeholder 3"/>
          <p:cNvSpPr>
            <a:spLocks noGrp="1"/>
          </p:cNvSpPr>
          <p:nvPr>
            <p:ph type="sldNum" sz="quarter" idx="10"/>
          </p:nvPr>
        </p:nvSpPr>
        <p:spPr/>
        <p:txBody>
          <a:bodyPr/>
          <a:lstStyle/>
          <a:p>
            <a:fld id="{75CD6468-6CE9-4059-8A7F-875D4F94F7CB}" type="slidenum">
              <a:rPr lang="en-US"/>
              <a:pPr/>
              <a:t>26</a:t>
            </a:fld>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en-US" dirty="0"/>
              <a:t>Using Trend Data to Set Targets and Monitor Progress Toward Objectives</a:t>
            </a:r>
          </a:p>
        </p:txBody>
      </p:sp>
      <p:sp>
        <p:nvSpPr>
          <p:cNvPr id="84995" name="Rectangle 3"/>
          <p:cNvSpPr>
            <a:spLocks noGrp="1" noChangeArrowheads="1"/>
          </p:cNvSpPr>
          <p:nvPr>
            <p:ph idx="1"/>
          </p:nvPr>
        </p:nvSpPr>
        <p:spPr/>
        <p:txBody>
          <a:bodyPr/>
          <a:lstStyle/>
          <a:p>
            <a:pPr marL="0" indent="0"/>
            <a:endParaRPr lang="en-US" sz="1400" dirty="0"/>
          </a:p>
          <a:p>
            <a:pPr marL="0" indent="0"/>
            <a:r>
              <a:rPr lang="en-US" dirty="0"/>
              <a:t>The results of using the current level of the indicator and the projected level of the indicator may yield different, but equally important information.</a:t>
            </a:r>
          </a:p>
          <a:p>
            <a:pPr marL="0" indent="0"/>
            <a:endParaRPr lang="en-US" dirty="0"/>
          </a:p>
          <a:p>
            <a:pPr marL="0" indent="0"/>
            <a:r>
              <a:rPr lang="en-US" dirty="0"/>
              <a:t>One indicator may currently be farther from its objective than another indicator, but it may also be exhibiting a faster rate of improvement over time and therefore be projected to be closer to its objective than the other indicator in the future</a:t>
            </a:r>
          </a:p>
        </p:txBody>
      </p:sp>
      <p:sp>
        <p:nvSpPr>
          <p:cNvPr id="4" name="Slide Number Placeholder 3"/>
          <p:cNvSpPr>
            <a:spLocks noGrp="1"/>
          </p:cNvSpPr>
          <p:nvPr>
            <p:ph type="sldNum" sz="quarter" idx="10"/>
          </p:nvPr>
        </p:nvSpPr>
        <p:spPr/>
        <p:txBody>
          <a:bodyPr/>
          <a:lstStyle/>
          <a:p>
            <a:fld id="{9C56CA37-437B-41A0-AB70-8124DF1BACEC}" type="slidenum">
              <a:rPr lang="en-US"/>
              <a:pPr/>
              <a:t>27</a:t>
            </a:fld>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en-US" dirty="0"/>
              <a:t>Using Trend Data to Set Targets and Monitor Progress Toward Objectives</a:t>
            </a:r>
          </a:p>
        </p:txBody>
      </p:sp>
      <p:sp>
        <p:nvSpPr>
          <p:cNvPr id="86019" name="Rectangle 3"/>
          <p:cNvSpPr>
            <a:spLocks noGrp="1" noChangeArrowheads="1"/>
          </p:cNvSpPr>
          <p:nvPr>
            <p:ph idx="1"/>
          </p:nvPr>
        </p:nvSpPr>
        <p:spPr/>
        <p:txBody>
          <a:bodyPr/>
          <a:lstStyle/>
          <a:p>
            <a:pPr marL="0" indent="0"/>
            <a:r>
              <a:rPr lang="en-US" dirty="0"/>
              <a:t>Example of potentially differing statistical result for with current and projected indicators, stratified by area:</a:t>
            </a:r>
          </a:p>
          <a:p>
            <a:pPr marL="0" indent="0"/>
            <a:endParaRPr lang="en-US" dirty="0"/>
          </a:p>
          <a:p>
            <a:pPr marL="631825" lvl="1" indent="0"/>
            <a:endParaRPr lang="en-US" sz="1200" dirty="0" smtClean="0"/>
          </a:p>
          <a:p>
            <a:pPr marL="631825" lvl="1" indent="0"/>
            <a:endParaRPr lang="en-US" sz="1200" dirty="0" smtClean="0"/>
          </a:p>
          <a:p>
            <a:pPr marL="631825" lvl="1" indent="0"/>
            <a:endParaRPr lang="en-US" sz="1200" dirty="0" smtClean="0"/>
          </a:p>
          <a:p>
            <a:pPr marL="631825" lvl="1" indent="0"/>
            <a:endParaRPr lang="en-US" sz="1200" dirty="0" smtClean="0"/>
          </a:p>
          <a:p>
            <a:pPr marL="631825" lvl="1" indent="0"/>
            <a:endParaRPr lang="en-US" sz="1200" dirty="0" smtClean="0"/>
          </a:p>
          <a:p>
            <a:pPr marL="631825" lvl="1" indent="0"/>
            <a:endParaRPr lang="en-US" sz="1200" dirty="0" smtClean="0"/>
          </a:p>
          <a:p>
            <a:pPr marL="631825" lvl="1" indent="0"/>
            <a:endParaRPr lang="en-US" sz="1200" dirty="0"/>
          </a:p>
          <a:p>
            <a:pPr marL="0" indent="0"/>
            <a:r>
              <a:rPr lang="en-US" dirty="0" smtClean="0"/>
              <a:t>Considering current </a:t>
            </a:r>
            <a:r>
              <a:rPr lang="en-US" dirty="0"/>
              <a:t>values, </a:t>
            </a:r>
            <a:r>
              <a:rPr lang="en-US" dirty="0" smtClean="0"/>
              <a:t>early PNC % appears to be </a:t>
            </a:r>
            <a:r>
              <a:rPr lang="en-US" dirty="0"/>
              <a:t>farther away from its objective; considering projected values, </a:t>
            </a:r>
            <a:r>
              <a:rPr lang="en-US" dirty="0" smtClean="0"/>
              <a:t>LBW % </a:t>
            </a:r>
            <a:r>
              <a:rPr lang="en-US" dirty="0"/>
              <a:t>is farther away from its </a:t>
            </a:r>
            <a:r>
              <a:rPr lang="en-US" dirty="0" smtClean="0"/>
              <a:t>objective—early PNC % is improving over time, but LBW % is not.</a:t>
            </a:r>
            <a:endParaRPr lang="en-US" dirty="0"/>
          </a:p>
        </p:txBody>
      </p:sp>
      <p:sp>
        <p:nvSpPr>
          <p:cNvPr id="4" name="Slide Number Placeholder 3"/>
          <p:cNvSpPr>
            <a:spLocks noGrp="1"/>
          </p:cNvSpPr>
          <p:nvPr>
            <p:ph type="sldNum" sz="quarter" idx="10"/>
          </p:nvPr>
        </p:nvSpPr>
        <p:spPr/>
        <p:txBody>
          <a:bodyPr/>
          <a:lstStyle/>
          <a:p>
            <a:fld id="{153C7662-B6D1-42CF-9E0B-2317B81C6D1B}" type="slidenum">
              <a:rPr lang="en-US"/>
              <a:pPr/>
              <a:t>28</a:t>
            </a:fld>
            <a:endParaRPr lang="en-US" dirty="0"/>
          </a:p>
        </p:txBody>
      </p:sp>
      <p:pic>
        <p:nvPicPr>
          <p:cNvPr id="97281" name="Picture 1"/>
          <p:cNvPicPr>
            <a:picLocks noChangeAspect="1" noChangeArrowheads="1"/>
          </p:cNvPicPr>
          <p:nvPr/>
        </p:nvPicPr>
        <p:blipFill>
          <a:blip r:embed="rId2" cstate="print">
            <a:duotone>
              <a:prstClr val="black"/>
              <a:schemeClr val="accent3">
                <a:tint val="45000"/>
                <a:satMod val="400000"/>
              </a:schemeClr>
            </a:duotone>
          </a:blip>
          <a:srcRect/>
          <a:stretch>
            <a:fillRect/>
          </a:stretch>
        </p:blipFill>
        <p:spPr bwMode="auto">
          <a:xfrm>
            <a:off x="808037" y="2682875"/>
            <a:ext cx="7497763" cy="1736725"/>
          </a:xfrm>
          <a:prstGeom prst="rect">
            <a:avLst/>
          </a:prstGeom>
          <a:solidFill>
            <a:schemeClr val="accent1">
              <a:lumMod val="50000"/>
            </a:schemeClr>
          </a:solid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noFill/>
          <a:ln/>
        </p:spPr>
        <p:txBody>
          <a:bodyPr/>
          <a:lstStyle/>
          <a:p>
            <a:pPr defTabSz="820738"/>
            <a:r>
              <a:rPr lang="en-US" dirty="0"/>
              <a:t>Analyzing Trends</a:t>
            </a:r>
          </a:p>
        </p:txBody>
      </p:sp>
      <p:sp>
        <p:nvSpPr>
          <p:cNvPr id="63491" name="Rectangle 3"/>
          <p:cNvSpPr>
            <a:spLocks noGrp="1" noChangeArrowheads="1"/>
          </p:cNvSpPr>
          <p:nvPr>
            <p:ph idx="1"/>
          </p:nvPr>
        </p:nvSpPr>
        <p:spPr/>
        <p:txBody>
          <a:bodyPr/>
          <a:lstStyle/>
          <a:p>
            <a:pPr marL="0" indent="0" defTabSz="820738"/>
            <a:r>
              <a:rPr lang="en-US" dirty="0"/>
              <a:t>Historically, trend analysis has focused on data from large populations over long periods of time.  For example, international comparisons between the 50 or 100 year trend in infant mortality have been (and still are) of interest.</a:t>
            </a:r>
          </a:p>
          <a:p>
            <a:pPr marL="0" indent="0" defTabSz="820738"/>
            <a:endParaRPr lang="en-US" sz="1600" dirty="0"/>
          </a:p>
          <a:p>
            <a:pPr marL="0" indent="0" defTabSz="820738"/>
            <a:r>
              <a:rPr lang="en-US" dirty="0"/>
              <a:t>Increasingly, however, analysis of trends in smaller populations and/or smaller geographic areas is considered necessary for improved public health decision making. </a:t>
            </a:r>
          </a:p>
        </p:txBody>
      </p:sp>
      <p:sp>
        <p:nvSpPr>
          <p:cNvPr id="4" name="Slide Number Placeholder 3"/>
          <p:cNvSpPr>
            <a:spLocks noGrp="1"/>
          </p:cNvSpPr>
          <p:nvPr>
            <p:ph type="sldNum" sz="quarter" idx="10"/>
          </p:nvPr>
        </p:nvSpPr>
        <p:spPr/>
        <p:txBody>
          <a:bodyPr/>
          <a:lstStyle/>
          <a:p>
            <a:fld id="{1211BE35-3991-4F75-94C7-71A11AE0124B}" type="slidenum">
              <a:rPr lang="en-US"/>
              <a:pPr/>
              <a:t>2</a:t>
            </a:fld>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r>
              <a:rPr lang="en-US" dirty="0"/>
              <a:t>Using Trend Data to Set Targets and Monitor Progress Toward Objectives</a:t>
            </a:r>
          </a:p>
        </p:txBody>
      </p:sp>
      <p:sp>
        <p:nvSpPr>
          <p:cNvPr id="87043" name="Rectangle 3"/>
          <p:cNvSpPr>
            <a:spLocks noGrp="1" noChangeArrowheads="1"/>
          </p:cNvSpPr>
          <p:nvPr>
            <p:ph idx="1"/>
          </p:nvPr>
        </p:nvSpPr>
        <p:spPr>
          <a:xfrm>
            <a:off x="304800" y="1524000"/>
            <a:ext cx="8534400" cy="4876800"/>
          </a:xfrm>
        </p:spPr>
        <p:txBody>
          <a:bodyPr/>
          <a:lstStyle/>
          <a:p>
            <a:pPr marL="0" indent="0"/>
            <a:r>
              <a:rPr lang="en-US" dirty="0"/>
              <a:t>Indicators might be grouped according to how they are  located in the cells of a grid reflecting the intersection of trend analysis and comparison to an objective:</a:t>
            </a:r>
          </a:p>
          <a:p>
            <a:pPr marL="0" indent="0"/>
            <a:endParaRPr lang="en-US" dirty="0"/>
          </a:p>
          <a:p>
            <a:pPr marL="0" indent="0"/>
            <a:endParaRPr lang="en-US" dirty="0"/>
          </a:p>
          <a:p>
            <a:pPr marL="0" indent="0"/>
            <a:endParaRPr lang="en-US" dirty="0"/>
          </a:p>
          <a:p>
            <a:pPr marL="0" indent="0"/>
            <a:endParaRPr lang="en-US" dirty="0"/>
          </a:p>
          <a:p>
            <a:pPr marL="0" indent="0"/>
            <a:endParaRPr lang="en-US" dirty="0"/>
          </a:p>
          <a:p>
            <a:pPr marL="0" indent="0"/>
            <a:r>
              <a:rPr lang="en-US" dirty="0"/>
              <a:t>A scoring scheme or index could be imposed on the cells of the grid to help inform priority-setting.</a:t>
            </a:r>
          </a:p>
        </p:txBody>
      </p:sp>
      <p:sp>
        <p:nvSpPr>
          <p:cNvPr id="5" name="Slide Number Placeholder 3"/>
          <p:cNvSpPr>
            <a:spLocks noGrp="1"/>
          </p:cNvSpPr>
          <p:nvPr>
            <p:ph type="sldNum" sz="quarter" idx="10"/>
          </p:nvPr>
        </p:nvSpPr>
        <p:spPr/>
        <p:txBody>
          <a:bodyPr/>
          <a:lstStyle/>
          <a:p>
            <a:fld id="{CB339852-365B-490B-A538-6B4A38A32505}" type="slidenum">
              <a:rPr lang="en-US"/>
              <a:pPr/>
              <a:t>29</a:t>
            </a:fld>
            <a:endParaRPr lang="en-US" dirty="0"/>
          </a:p>
        </p:txBody>
      </p:sp>
      <p:pic>
        <p:nvPicPr>
          <p:cNvPr id="87044" name="Picture 4"/>
          <p:cNvPicPr>
            <a:picLocks noChangeAspect="1" noChangeArrowheads="1"/>
          </p:cNvPicPr>
          <p:nvPr/>
        </p:nvPicPr>
        <p:blipFill>
          <a:blip r:embed="rId2" cstate="print"/>
          <a:srcRect l="-872" r="1327" b="8538"/>
          <a:stretch>
            <a:fillRect/>
          </a:stretch>
        </p:blipFill>
        <p:spPr bwMode="auto">
          <a:xfrm>
            <a:off x="1676400" y="3048000"/>
            <a:ext cx="5715000" cy="2286000"/>
          </a:xfrm>
          <a:prstGeom prst="rect">
            <a:avLst/>
          </a:prstGeom>
          <a:solidFill>
            <a:srgbClr val="D9EFD5">
              <a:alpha val="89804"/>
            </a:srgbClr>
          </a:solidFill>
          <a:ln w="38100">
            <a:solidFill>
              <a:srgbClr val="4B794D"/>
            </a:solidFill>
            <a:miter lim="800000"/>
            <a:headEnd type="none" w="sm" len="sm"/>
            <a:tailEnd type="none" w="sm" len="sm"/>
          </a:ln>
          <a:effec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5" name="Rectangle 3"/>
          <p:cNvSpPr>
            <a:spLocks noGrp="1" noChangeArrowheads="1"/>
          </p:cNvSpPr>
          <p:nvPr>
            <p:ph type="title"/>
          </p:nvPr>
        </p:nvSpPr>
        <p:spPr/>
        <p:txBody>
          <a:bodyPr/>
          <a:lstStyle/>
          <a:p>
            <a:r>
              <a:rPr lang="en-US" dirty="0"/>
              <a:t>Using Trend Data to Set Targets and Monitor Progress Toward Objectives</a:t>
            </a:r>
          </a:p>
        </p:txBody>
      </p:sp>
      <p:sp>
        <p:nvSpPr>
          <p:cNvPr id="110596" name="Rectangle 4"/>
          <p:cNvSpPr>
            <a:spLocks noGrp="1" noChangeArrowheads="1"/>
          </p:cNvSpPr>
          <p:nvPr>
            <p:ph idx="1"/>
          </p:nvPr>
        </p:nvSpPr>
        <p:spPr/>
        <p:txBody>
          <a:bodyPr/>
          <a:lstStyle/>
          <a:p>
            <a:pPr algn="ctr"/>
            <a:r>
              <a:rPr lang="en-US" dirty="0"/>
              <a:t>Example Logic Statements:</a:t>
            </a:r>
          </a:p>
          <a:p>
            <a:endParaRPr lang="en-US" sz="900" dirty="0"/>
          </a:p>
          <a:p>
            <a:pPr>
              <a:spcBef>
                <a:spcPct val="0"/>
              </a:spcBef>
            </a:pPr>
            <a:r>
              <a:rPr lang="en-US" sz="2400" dirty="0"/>
              <a:t>		If trend data show improvement </a:t>
            </a:r>
          </a:p>
          <a:p>
            <a:pPr>
              <a:spcBef>
                <a:spcPct val="0"/>
              </a:spcBef>
            </a:pPr>
            <a:r>
              <a:rPr lang="en-US" sz="2400" dirty="0"/>
              <a:t>			and the current value is far from the goal</a:t>
            </a:r>
          </a:p>
          <a:p>
            <a:pPr>
              <a:spcBef>
                <a:spcPct val="0"/>
              </a:spcBef>
            </a:pPr>
            <a:r>
              <a:rPr lang="en-US" sz="2400" dirty="0"/>
              <a:t>				then targets will be set as …</a:t>
            </a:r>
          </a:p>
          <a:p>
            <a:pPr>
              <a:spcBef>
                <a:spcPct val="0"/>
              </a:spcBef>
            </a:pPr>
            <a:r>
              <a:rPr lang="en-US" sz="2400" dirty="0"/>
              <a:t>			else if the current value is close to the goal</a:t>
            </a:r>
          </a:p>
          <a:p>
            <a:pPr>
              <a:spcBef>
                <a:spcPct val="0"/>
              </a:spcBef>
            </a:pPr>
            <a:r>
              <a:rPr lang="en-US" sz="2400" dirty="0"/>
              <a:t>				then targets will be set as …</a:t>
            </a:r>
          </a:p>
          <a:p>
            <a:pPr>
              <a:spcBef>
                <a:spcPct val="0"/>
              </a:spcBef>
            </a:pPr>
            <a:r>
              <a:rPr lang="en-US" sz="2400" dirty="0"/>
              <a:t>			else if the current value meets the goal</a:t>
            </a:r>
          </a:p>
          <a:p>
            <a:pPr lvl="3">
              <a:spcBef>
                <a:spcPct val="0"/>
              </a:spcBef>
            </a:pPr>
            <a:r>
              <a:rPr lang="en-US" dirty="0"/>
              <a:t>			then targets will be set as …</a:t>
            </a:r>
          </a:p>
          <a:p>
            <a:pPr lvl="3">
              <a:spcBef>
                <a:spcPct val="0"/>
              </a:spcBef>
            </a:pPr>
            <a:endParaRPr lang="en-US" sz="800" dirty="0"/>
          </a:p>
          <a:p>
            <a:pPr>
              <a:spcBef>
                <a:spcPct val="0"/>
              </a:spcBef>
            </a:pPr>
            <a:r>
              <a:rPr lang="en-US" sz="2400" dirty="0"/>
              <a:t>		If trend data show no change, then etc.</a:t>
            </a:r>
          </a:p>
          <a:p>
            <a:pPr>
              <a:spcBef>
                <a:spcPct val="0"/>
              </a:spcBef>
            </a:pPr>
            <a:endParaRPr lang="en-US" sz="2400" dirty="0"/>
          </a:p>
          <a:p>
            <a:pPr>
              <a:spcBef>
                <a:spcPct val="0"/>
              </a:spcBef>
            </a:pPr>
            <a:r>
              <a:rPr lang="en-US" sz="2400" dirty="0"/>
              <a:t>		If trend data show deterioration, then etc.</a:t>
            </a:r>
          </a:p>
        </p:txBody>
      </p:sp>
      <p:sp>
        <p:nvSpPr>
          <p:cNvPr id="4" name="Slide Number Placeholder 3"/>
          <p:cNvSpPr>
            <a:spLocks noGrp="1"/>
          </p:cNvSpPr>
          <p:nvPr>
            <p:ph type="sldNum" sz="quarter" idx="10"/>
          </p:nvPr>
        </p:nvSpPr>
        <p:spPr/>
        <p:txBody>
          <a:bodyPr/>
          <a:lstStyle/>
          <a:p>
            <a:fld id="{13F61F49-93C4-4C96-8262-0ACD6AD8502C}" type="slidenum">
              <a:rPr lang="en-US"/>
              <a:pPr/>
              <a:t>30</a:t>
            </a:fld>
            <a:endParaRPr lang="en-US" dirty="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en-US" dirty="0"/>
              <a:t>Trend Data for Program Evaluation</a:t>
            </a:r>
          </a:p>
        </p:txBody>
      </p:sp>
      <p:sp>
        <p:nvSpPr>
          <p:cNvPr id="98307" name="Rectangle 3"/>
          <p:cNvSpPr>
            <a:spLocks noGrp="1" noChangeArrowheads="1"/>
          </p:cNvSpPr>
          <p:nvPr>
            <p:ph idx="1"/>
          </p:nvPr>
        </p:nvSpPr>
        <p:spPr/>
        <p:txBody>
          <a:bodyPr/>
          <a:lstStyle/>
          <a:p>
            <a:pPr marL="0" indent="0"/>
            <a:r>
              <a:rPr lang="en-US" dirty="0"/>
              <a:t>Comparing trend lines before and after program implementation:</a:t>
            </a:r>
          </a:p>
          <a:p>
            <a:pPr lvl="1">
              <a:buFont typeface="Wingdings" pitchFamily="2" charset="2"/>
              <a:buChar char="Ø"/>
            </a:pPr>
            <a:r>
              <a:rPr lang="en-US" dirty="0"/>
              <a:t>For a single group-everyone gets the program</a:t>
            </a:r>
          </a:p>
          <a:p>
            <a:pPr lvl="1">
              <a:buFont typeface="Wingdings" pitchFamily="2" charset="2"/>
              <a:buChar char="Ø"/>
            </a:pPr>
            <a:r>
              <a:rPr lang="en-US" dirty="0"/>
              <a:t>For more than one group</a:t>
            </a:r>
          </a:p>
          <a:p>
            <a:pPr lvl="2">
              <a:buFont typeface="Times New Roman" pitchFamily="18" charset="0"/>
              <a:buChar char="−"/>
            </a:pPr>
            <a:r>
              <a:rPr lang="en-US" dirty="0"/>
              <a:t>Only one group gets the program</a:t>
            </a:r>
          </a:p>
          <a:p>
            <a:pPr lvl="2">
              <a:buFont typeface="Times New Roman" pitchFamily="18" charset="0"/>
              <a:buChar char="−"/>
            </a:pPr>
            <a:r>
              <a:rPr lang="en-US" dirty="0"/>
              <a:t>Both groups get the program</a:t>
            </a:r>
          </a:p>
          <a:p>
            <a:pPr lvl="2">
              <a:buFont typeface="Times New Roman" pitchFamily="18" charset="0"/>
              <a:buChar char="−"/>
            </a:pPr>
            <a:endParaRPr lang="en-US" dirty="0"/>
          </a:p>
          <a:p>
            <a:pPr marL="0" indent="0">
              <a:buFont typeface="Times New Roman" pitchFamily="18" charset="0"/>
              <a:buNone/>
            </a:pPr>
            <a:r>
              <a:rPr lang="en-US" dirty="0"/>
              <a:t>The shape of the trends might be the same or might be different both before and after the program</a:t>
            </a:r>
          </a:p>
        </p:txBody>
      </p:sp>
      <p:sp>
        <p:nvSpPr>
          <p:cNvPr id="4" name="Slide Number Placeholder 3"/>
          <p:cNvSpPr>
            <a:spLocks noGrp="1"/>
          </p:cNvSpPr>
          <p:nvPr>
            <p:ph type="sldNum" sz="quarter" idx="10"/>
          </p:nvPr>
        </p:nvSpPr>
        <p:spPr/>
        <p:txBody>
          <a:bodyPr/>
          <a:lstStyle/>
          <a:p>
            <a:fld id="{9C8B582A-9370-431E-8AC1-DB2B5CE64EB3}" type="slidenum">
              <a:rPr lang="en-US"/>
              <a:pPr/>
              <a:t>31</a:t>
            </a:fld>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en-US" dirty="0"/>
              <a:t>Trend Data for Program Evaluation</a:t>
            </a:r>
          </a:p>
        </p:txBody>
      </p:sp>
      <p:sp>
        <p:nvSpPr>
          <p:cNvPr id="99331" name="Rectangle 3"/>
          <p:cNvSpPr>
            <a:spLocks noGrp="1" noChangeArrowheads="1"/>
          </p:cNvSpPr>
          <p:nvPr>
            <p:ph idx="1"/>
          </p:nvPr>
        </p:nvSpPr>
        <p:spPr>
          <a:xfrm>
            <a:off x="304800" y="1447800"/>
            <a:ext cx="8534400" cy="4953000"/>
          </a:xfrm>
        </p:spPr>
        <p:txBody>
          <a:bodyPr/>
          <a:lstStyle/>
          <a:p>
            <a:r>
              <a:rPr lang="en-US" dirty="0"/>
              <a:t>Did a program implemented in 1999 have an impact?</a:t>
            </a:r>
          </a:p>
          <a:p>
            <a:endParaRPr lang="en-US" dirty="0"/>
          </a:p>
          <a:p>
            <a:r>
              <a:rPr lang="en-US" dirty="0"/>
              <a:t>						One group, apparently </a:t>
            </a:r>
          </a:p>
          <a:p>
            <a:r>
              <a:rPr lang="en-US" dirty="0"/>
              <a:t>						improving trend.</a:t>
            </a:r>
          </a:p>
          <a:p>
            <a:endParaRPr lang="en-US" dirty="0"/>
          </a:p>
          <a:p>
            <a:r>
              <a:rPr lang="en-US" dirty="0"/>
              <a:t>						No obvious change in </a:t>
            </a:r>
          </a:p>
          <a:p>
            <a:r>
              <a:rPr lang="en-US" dirty="0"/>
              <a:t>						slope.</a:t>
            </a:r>
          </a:p>
          <a:p>
            <a:endParaRPr lang="en-US" dirty="0"/>
          </a:p>
          <a:p>
            <a:r>
              <a:rPr lang="en-US" dirty="0"/>
              <a:t>						</a:t>
            </a:r>
          </a:p>
        </p:txBody>
      </p:sp>
      <p:sp>
        <p:nvSpPr>
          <p:cNvPr id="5" name="Slide Number Placeholder 3"/>
          <p:cNvSpPr>
            <a:spLocks noGrp="1"/>
          </p:cNvSpPr>
          <p:nvPr>
            <p:ph type="sldNum" sz="quarter" idx="10"/>
          </p:nvPr>
        </p:nvSpPr>
        <p:spPr/>
        <p:txBody>
          <a:bodyPr/>
          <a:lstStyle/>
          <a:p>
            <a:fld id="{06B3EDB1-2C01-4395-AFA2-B6231C89A405}" type="slidenum">
              <a:rPr lang="en-US"/>
              <a:pPr/>
              <a:t>32</a:t>
            </a:fld>
            <a:endParaRPr lang="en-US" dirty="0"/>
          </a:p>
        </p:txBody>
      </p:sp>
      <p:pic>
        <p:nvPicPr>
          <p:cNvPr id="99332" name="Picture 4"/>
          <p:cNvPicPr>
            <a:picLocks noChangeAspect="1" noChangeArrowheads="1"/>
          </p:cNvPicPr>
          <p:nvPr/>
        </p:nvPicPr>
        <p:blipFill>
          <a:blip r:embed="rId2" cstate="print"/>
          <a:srcRect/>
          <a:stretch>
            <a:fillRect/>
          </a:stretch>
        </p:blipFill>
        <p:spPr bwMode="auto">
          <a:xfrm>
            <a:off x="712788" y="2054225"/>
            <a:ext cx="3525837" cy="41941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r>
              <a:rPr lang="en-US" dirty="0"/>
              <a:t>Trend Data for Program Evaluation</a:t>
            </a:r>
          </a:p>
        </p:txBody>
      </p:sp>
      <p:sp>
        <p:nvSpPr>
          <p:cNvPr id="114691" name="Rectangle 3"/>
          <p:cNvSpPr>
            <a:spLocks noGrp="1" noChangeArrowheads="1"/>
          </p:cNvSpPr>
          <p:nvPr>
            <p:ph idx="1"/>
          </p:nvPr>
        </p:nvSpPr>
        <p:spPr>
          <a:xfrm>
            <a:off x="304800" y="1447800"/>
            <a:ext cx="8534400" cy="4953000"/>
          </a:xfrm>
        </p:spPr>
        <p:txBody>
          <a:bodyPr/>
          <a:lstStyle/>
          <a:p>
            <a:r>
              <a:rPr lang="en-US" dirty="0"/>
              <a:t>Did a program implemented in 1999 have an impact?</a:t>
            </a:r>
          </a:p>
          <a:p>
            <a:endParaRPr lang="en-US" dirty="0"/>
          </a:p>
          <a:p>
            <a:r>
              <a:rPr lang="en-US" dirty="0"/>
              <a:t>						One group, apparently </a:t>
            </a:r>
          </a:p>
          <a:p>
            <a:r>
              <a:rPr lang="en-US" dirty="0"/>
              <a:t>						improving trend, and</a:t>
            </a:r>
          </a:p>
          <a:p>
            <a:r>
              <a:rPr lang="en-US" dirty="0"/>
              <a:t>						possible change in</a:t>
            </a:r>
          </a:p>
          <a:p>
            <a:r>
              <a:rPr lang="en-US" dirty="0"/>
              <a:t>						slope coincident with</a:t>
            </a:r>
          </a:p>
          <a:p>
            <a:r>
              <a:rPr lang="en-US" dirty="0"/>
              <a:t>						program start</a:t>
            </a:r>
          </a:p>
          <a:p>
            <a:endParaRPr lang="en-US" dirty="0"/>
          </a:p>
        </p:txBody>
      </p:sp>
      <p:sp>
        <p:nvSpPr>
          <p:cNvPr id="5" name="Slide Number Placeholder 3"/>
          <p:cNvSpPr>
            <a:spLocks noGrp="1"/>
          </p:cNvSpPr>
          <p:nvPr>
            <p:ph type="sldNum" sz="quarter" idx="10"/>
          </p:nvPr>
        </p:nvSpPr>
        <p:spPr/>
        <p:txBody>
          <a:bodyPr/>
          <a:lstStyle/>
          <a:p>
            <a:fld id="{39AEDD87-681B-4519-A082-0945D499F4AE}" type="slidenum">
              <a:rPr lang="en-US"/>
              <a:pPr/>
              <a:t>33</a:t>
            </a:fld>
            <a:endParaRPr lang="en-US" dirty="0"/>
          </a:p>
        </p:txBody>
      </p:sp>
      <p:pic>
        <p:nvPicPr>
          <p:cNvPr id="114693" name="Picture 5"/>
          <p:cNvPicPr>
            <a:picLocks noChangeAspect="1" noChangeArrowheads="1"/>
          </p:cNvPicPr>
          <p:nvPr/>
        </p:nvPicPr>
        <p:blipFill>
          <a:blip r:embed="rId2" cstate="print"/>
          <a:srcRect/>
          <a:stretch>
            <a:fillRect/>
          </a:stretch>
        </p:blipFill>
        <p:spPr bwMode="auto">
          <a:xfrm>
            <a:off x="750888" y="2085975"/>
            <a:ext cx="3592512" cy="41624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en-US" dirty="0"/>
              <a:t>Trend Data for Program Evaluation</a:t>
            </a:r>
          </a:p>
        </p:txBody>
      </p:sp>
      <p:sp>
        <p:nvSpPr>
          <p:cNvPr id="100355" name="Rectangle 3"/>
          <p:cNvSpPr>
            <a:spLocks noGrp="1" noChangeArrowheads="1"/>
          </p:cNvSpPr>
          <p:nvPr>
            <p:ph idx="1"/>
          </p:nvPr>
        </p:nvSpPr>
        <p:spPr>
          <a:xfrm>
            <a:off x="304800" y="1447800"/>
            <a:ext cx="8534400" cy="4953000"/>
          </a:xfrm>
        </p:spPr>
        <p:txBody>
          <a:bodyPr/>
          <a:lstStyle/>
          <a:p>
            <a:r>
              <a:rPr lang="en-US" dirty="0"/>
              <a:t>Did a program implemented in 1999 have an impact?</a:t>
            </a:r>
          </a:p>
          <a:p>
            <a:endParaRPr lang="en-US" sz="1600" dirty="0"/>
          </a:p>
          <a:p>
            <a:pPr>
              <a:spcBef>
                <a:spcPct val="0"/>
              </a:spcBef>
            </a:pPr>
            <a:r>
              <a:rPr lang="en-US" dirty="0"/>
              <a:t>						Two groups, same 	trend, </a:t>
            </a:r>
          </a:p>
          <a:p>
            <a:pPr>
              <a:spcBef>
                <a:spcPct val="0"/>
              </a:spcBef>
            </a:pPr>
            <a:r>
              <a:rPr lang="en-US" dirty="0"/>
              <a:t>						and possible change in</a:t>
            </a:r>
          </a:p>
          <a:p>
            <a:pPr>
              <a:spcBef>
                <a:spcPct val="0"/>
              </a:spcBef>
            </a:pPr>
            <a:r>
              <a:rPr lang="en-US" dirty="0"/>
              <a:t>						slope coincident with </a:t>
            </a:r>
          </a:p>
          <a:p>
            <a:pPr>
              <a:spcBef>
                <a:spcPct val="0"/>
              </a:spcBef>
            </a:pPr>
            <a:r>
              <a:rPr lang="en-US" dirty="0"/>
              <a:t>						program start</a:t>
            </a:r>
          </a:p>
          <a:p>
            <a:pPr>
              <a:spcBef>
                <a:spcPct val="0"/>
              </a:spcBef>
            </a:pPr>
            <a:endParaRPr lang="en-US" dirty="0"/>
          </a:p>
          <a:p>
            <a:pPr>
              <a:spcBef>
                <a:spcPct val="0"/>
              </a:spcBef>
            </a:pPr>
            <a:r>
              <a:rPr lang="en-US" dirty="0"/>
              <a:t>						Uniform disparity </a:t>
            </a:r>
          </a:p>
          <a:p>
            <a:pPr>
              <a:spcBef>
                <a:spcPct val="0"/>
              </a:spcBef>
            </a:pPr>
            <a:r>
              <a:rPr lang="en-US" dirty="0"/>
              <a:t>						between groups</a:t>
            </a:r>
          </a:p>
          <a:p>
            <a:pPr>
              <a:spcBef>
                <a:spcPct val="0"/>
              </a:spcBef>
            </a:pPr>
            <a:endParaRPr lang="en-US" dirty="0"/>
          </a:p>
          <a:p>
            <a:pPr>
              <a:spcBef>
                <a:spcPct val="0"/>
              </a:spcBef>
            </a:pPr>
            <a:r>
              <a:rPr lang="en-US" dirty="0"/>
              <a:t>						Who got the program?</a:t>
            </a:r>
          </a:p>
        </p:txBody>
      </p:sp>
      <p:sp>
        <p:nvSpPr>
          <p:cNvPr id="5" name="Slide Number Placeholder 3"/>
          <p:cNvSpPr>
            <a:spLocks noGrp="1"/>
          </p:cNvSpPr>
          <p:nvPr>
            <p:ph type="sldNum" sz="quarter" idx="10"/>
          </p:nvPr>
        </p:nvSpPr>
        <p:spPr/>
        <p:txBody>
          <a:bodyPr/>
          <a:lstStyle/>
          <a:p>
            <a:fld id="{8029CDDB-B0DE-47B7-87D2-BED635F69338}" type="slidenum">
              <a:rPr lang="en-US"/>
              <a:pPr/>
              <a:t>34</a:t>
            </a:fld>
            <a:endParaRPr lang="en-US" dirty="0"/>
          </a:p>
        </p:txBody>
      </p:sp>
      <p:pic>
        <p:nvPicPr>
          <p:cNvPr id="100357" name="Picture 5"/>
          <p:cNvPicPr>
            <a:picLocks noChangeAspect="1" noChangeArrowheads="1"/>
          </p:cNvPicPr>
          <p:nvPr/>
        </p:nvPicPr>
        <p:blipFill>
          <a:blip r:embed="rId2" cstate="print"/>
          <a:srcRect/>
          <a:stretch>
            <a:fillRect/>
          </a:stretch>
        </p:blipFill>
        <p:spPr bwMode="auto">
          <a:xfrm>
            <a:off x="657225" y="2057400"/>
            <a:ext cx="3609975" cy="421798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r>
              <a:rPr lang="en-US" dirty="0"/>
              <a:t>Trend Data for Program Evaluation</a:t>
            </a:r>
          </a:p>
        </p:txBody>
      </p:sp>
      <p:sp>
        <p:nvSpPr>
          <p:cNvPr id="115715" name="Rectangle 3"/>
          <p:cNvSpPr>
            <a:spLocks noGrp="1" noChangeArrowheads="1"/>
          </p:cNvSpPr>
          <p:nvPr>
            <p:ph idx="1"/>
          </p:nvPr>
        </p:nvSpPr>
        <p:spPr>
          <a:xfrm>
            <a:off x="304800" y="1447800"/>
            <a:ext cx="8534400" cy="4953000"/>
          </a:xfrm>
        </p:spPr>
        <p:txBody>
          <a:bodyPr/>
          <a:lstStyle/>
          <a:p>
            <a:r>
              <a:rPr lang="en-US" dirty="0"/>
              <a:t>Did a program implemented in 1999 have an impact?</a:t>
            </a:r>
          </a:p>
          <a:p>
            <a:endParaRPr lang="en-US" sz="1600" dirty="0"/>
          </a:p>
          <a:p>
            <a:pPr>
              <a:spcBef>
                <a:spcPct val="0"/>
              </a:spcBef>
            </a:pPr>
            <a:r>
              <a:rPr lang="en-US" dirty="0"/>
              <a:t>						Two groups, diverging</a:t>
            </a:r>
          </a:p>
          <a:p>
            <a:pPr>
              <a:spcBef>
                <a:spcPct val="0"/>
              </a:spcBef>
            </a:pPr>
            <a:r>
              <a:rPr lang="en-US" dirty="0"/>
              <a:t>					 	trends; possible change in</a:t>
            </a:r>
          </a:p>
          <a:p>
            <a:pPr>
              <a:spcBef>
                <a:spcPct val="0"/>
              </a:spcBef>
            </a:pPr>
            <a:r>
              <a:rPr lang="en-US" dirty="0"/>
              <a:t>						slope coincident with </a:t>
            </a:r>
          </a:p>
          <a:p>
            <a:pPr>
              <a:spcBef>
                <a:spcPct val="0"/>
              </a:spcBef>
            </a:pPr>
            <a:r>
              <a:rPr lang="en-US" dirty="0"/>
              <a:t>						program start for one </a:t>
            </a:r>
          </a:p>
          <a:p>
            <a:pPr>
              <a:spcBef>
                <a:spcPct val="0"/>
              </a:spcBef>
            </a:pPr>
            <a:r>
              <a:rPr lang="en-US" dirty="0"/>
              <a:t>						group</a:t>
            </a:r>
          </a:p>
          <a:p>
            <a:pPr>
              <a:spcBef>
                <a:spcPct val="0"/>
              </a:spcBef>
            </a:pPr>
            <a:endParaRPr lang="en-US" dirty="0"/>
          </a:p>
          <a:p>
            <a:pPr>
              <a:spcBef>
                <a:spcPct val="0"/>
              </a:spcBef>
            </a:pPr>
            <a:r>
              <a:rPr lang="en-US" dirty="0"/>
              <a:t>						Differential disparity </a:t>
            </a:r>
          </a:p>
          <a:p>
            <a:pPr>
              <a:spcBef>
                <a:spcPct val="0"/>
              </a:spcBef>
            </a:pPr>
            <a:r>
              <a:rPr lang="en-US" dirty="0"/>
              <a:t>						between groups</a:t>
            </a:r>
          </a:p>
          <a:p>
            <a:pPr>
              <a:spcBef>
                <a:spcPct val="0"/>
              </a:spcBef>
            </a:pPr>
            <a:endParaRPr lang="en-US" dirty="0"/>
          </a:p>
          <a:p>
            <a:pPr>
              <a:spcBef>
                <a:spcPct val="0"/>
              </a:spcBef>
            </a:pPr>
            <a:r>
              <a:rPr lang="en-US" dirty="0"/>
              <a:t>						Who got the program?</a:t>
            </a:r>
          </a:p>
        </p:txBody>
      </p:sp>
      <p:sp>
        <p:nvSpPr>
          <p:cNvPr id="5" name="Slide Number Placeholder 3"/>
          <p:cNvSpPr>
            <a:spLocks noGrp="1"/>
          </p:cNvSpPr>
          <p:nvPr>
            <p:ph type="sldNum" sz="quarter" idx="10"/>
          </p:nvPr>
        </p:nvSpPr>
        <p:spPr/>
        <p:txBody>
          <a:bodyPr/>
          <a:lstStyle/>
          <a:p>
            <a:fld id="{3087926F-6713-415A-9CF7-4102237E5361}" type="slidenum">
              <a:rPr lang="en-US"/>
              <a:pPr/>
              <a:t>35</a:t>
            </a:fld>
            <a:endParaRPr lang="en-US" dirty="0"/>
          </a:p>
        </p:txBody>
      </p:sp>
      <p:pic>
        <p:nvPicPr>
          <p:cNvPr id="115718" name="Picture 6"/>
          <p:cNvPicPr>
            <a:picLocks noChangeAspect="1" noChangeArrowheads="1"/>
          </p:cNvPicPr>
          <p:nvPr/>
        </p:nvPicPr>
        <p:blipFill>
          <a:blip r:embed="rId2" cstate="print"/>
          <a:srcRect/>
          <a:stretch>
            <a:fillRect/>
          </a:stretch>
        </p:blipFill>
        <p:spPr bwMode="auto">
          <a:xfrm>
            <a:off x="762000" y="2057400"/>
            <a:ext cx="3570288" cy="418941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r>
              <a:rPr lang="en-US" dirty="0"/>
              <a:t>Trend Data for Program Evaluation</a:t>
            </a:r>
          </a:p>
        </p:txBody>
      </p:sp>
      <p:sp>
        <p:nvSpPr>
          <p:cNvPr id="101379" name="Rectangle 3"/>
          <p:cNvSpPr>
            <a:spLocks noGrp="1" noChangeArrowheads="1"/>
          </p:cNvSpPr>
          <p:nvPr>
            <p:ph idx="1"/>
          </p:nvPr>
        </p:nvSpPr>
        <p:spPr>
          <a:xfrm>
            <a:off x="304800" y="1447800"/>
            <a:ext cx="8534400" cy="4953000"/>
          </a:xfrm>
        </p:spPr>
        <p:txBody>
          <a:bodyPr/>
          <a:lstStyle/>
          <a:p>
            <a:r>
              <a:rPr lang="en-US" dirty="0"/>
              <a:t>Did a program implemented in 1999 have an impact?</a:t>
            </a:r>
          </a:p>
          <a:p>
            <a:endParaRPr lang="en-US" sz="1600" dirty="0"/>
          </a:p>
          <a:p>
            <a:pPr>
              <a:spcBef>
                <a:spcPct val="0"/>
              </a:spcBef>
            </a:pPr>
            <a:r>
              <a:rPr lang="en-US" dirty="0"/>
              <a:t>						Two groups, diverging</a:t>
            </a:r>
          </a:p>
          <a:p>
            <a:pPr>
              <a:spcBef>
                <a:spcPct val="0"/>
              </a:spcBef>
            </a:pPr>
            <a:r>
              <a:rPr lang="en-US" dirty="0"/>
              <a:t>					 	trends; possible change in</a:t>
            </a:r>
          </a:p>
          <a:p>
            <a:pPr>
              <a:spcBef>
                <a:spcPct val="0"/>
              </a:spcBef>
            </a:pPr>
            <a:r>
              <a:rPr lang="en-US" dirty="0"/>
              <a:t>						slope coincident with </a:t>
            </a:r>
          </a:p>
          <a:p>
            <a:pPr>
              <a:spcBef>
                <a:spcPct val="0"/>
              </a:spcBef>
            </a:pPr>
            <a:r>
              <a:rPr lang="en-US" dirty="0"/>
              <a:t>						program start for one </a:t>
            </a:r>
          </a:p>
          <a:p>
            <a:pPr>
              <a:spcBef>
                <a:spcPct val="0"/>
              </a:spcBef>
            </a:pPr>
            <a:r>
              <a:rPr lang="en-US" dirty="0"/>
              <a:t>						group</a:t>
            </a:r>
          </a:p>
          <a:p>
            <a:pPr>
              <a:spcBef>
                <a:spcPct val="0"/>
              </a:spcBef>
            </a:pPr>
            <a:endParaRPr lang="en-US" dirty="0"/>
          </a:p>
          <a:p>
            <a:pPr>
              <a:spcBef>
                <a:spcPct val="0"/>
              </a:spcBef>
            </a:pPr>
            <a:r>
              <a:rPr lang="en-US" dirty="0"/>
              <a:t>						Differential disparity </a:t>
            </a:r>
          </a:p>
          <a:p>
            <a:pPr>
              <a:spcBef>
                <a:spcPct val="0"/>
              </a:spcBef>
            </a:pPr>
            <a:r>
              <a:rPr lang="en-US" dirty="0"/>
              <a:t>						between groups</a:t>
            </a:r>
          </a:p>
          <a:p>
            <a:pPr>
              <a:spcBef>
                <a:spcPct val="0"/>
              </a:spcBef>
            </a:pPr>
            <a:endParaRPr lang="en-US" dirty="0"/>
          </a:p>
          <a:p>
            <a:pPr>
              <a:spcBef>
                <a:spcPct val="0"/>
              </a:spcBef>
            </a:pPr>
            <a:r>
              <a:rPr lang="en-US" dirty="0"/>
              <a:t>						Who got the program?</a:t>
            </a:r>
          </a:p>
        </p:txBody>
      </p:sp>
      <p:sp>
        <p:nvSpPr>
          <p:cNvPr id="5" name="Slide Number Placeholder 3"/>
          <p:cNvSpPr>
            <a:spLocks noGrp="1"/>
          </p:cNvSpPr>
          <p:nvPr>
            <p:ph type="sldNum" sz="quarter" idx="10"/>
          </p:nvPr>
        </p:nvSpPr>
        <p:spPr/>
        <p:txBody>
          <a:bodyPr/>
          <a:lstStyle/>
          <a:p>
            <a:fld id="{48FC92AB-D4CA-4ACA-918C-69C061A374A9}" type="slidenum">
              <a:rPr lang="en-US"/>
              <a:pPr/>
              <a:t>36</a:t>
            </a:fld>
            <a:endParaRPr lang="en-US" dirty="0"/>
          </a:p>
        </p:txBody>
      </p:sp>
      <p:pic>
        <p:nvPicPr>
          <p:cNvPr id="101380" name="Picture 4"/>
          <p:cNvPicPr>
            <a:picLocks noChangeAspect="1" noChangeArrowheads="1"/>
          </p:cNvPicPr>
          <p:nvPr/>
        </p:nvPicPr>
        <p:blipFill>
          <a:blip r:embed="rId2" cstate="print"/>
          <a:srcRect/>
          <a:stretch>
            <a:fillRect/>
          </a:stretch>
        </p:blipFill>
        <p:spPr bwMode="auto">
          <a:xfrm>
            <a:off x="685800" y="2057400"/>
            <a:ext cx="3656013" cy="42259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r>
              <a:rPr lang="en-US" dirty="0"/>
              <a:t>Trend Data for Program Evaluation</a:t>
            </a:r>
          </a:p>
        </p:txBody>
      </p:sp>
      <p:sp>
        <p:nvSpPr>
          <p:cNvPr id="116739" name="Rectangle 3"/>
          <p:cNvSpPr>
            <a:spLocks noGrp="1" noChangeArrowheads="1"/>
          </p:cNvSpPr>
          <p:nvPr>
            <p:ph idx="1"/>
          </p:nvPr>
        </p:nvSpPr>
        <p:spPr>
          <a:xfrm>
            <a:off x="304800" y="1447800"/>
            <a:ext cx="8534400" cy="4953000"/>
          </a:xfrm>
        </p:spPr>
        <p:txBody>
          <a:bodyPr/>
          <a:lstStyle/>
          <a:p>
            <a:r>
              <a:rPr lang="en-US" dirty="0"/>
              <a:t>Did a program implemented in 1999 have an impact?</a:t>
            </a:r>
          </a:p>
          <a:p>
            <a:endParaRPr lang="en-US" sz="1600" dirty="0"/>
          </a:p>
          <a:p>
            <a:pPr>
              <a:spcBef>
                <a:spcPct val="0"/>
              </a:spcBef>
            </a:pPr>
            <a:r>
              <a:rPr lang="en-US" dirty="0"/>
              <a:t>						Two groups, diverging</a:t>
            </a:r>
          </a:p>
          <a:p>
            <a:pPr>
              <a:spcBef>
                <a:spcPct val="0"/>
              </a:spcBef>
            </a:pPr>
            <a:r>
              <a:rPr lang="en-US" dirty="0"/>
              <a:t>					 	trends; possible change in</a:t>
            </a:r>
          </a:p>
          <a:p>
            <a:pPr>
              <a:spcBef>
                <a:spcPct val="0"/>
              </a:spcBef>
            </a:pPr>
            <a:r>
              <a:rPr lang="en-US" dirty="0"/>
              <a:t>						slope coincident with </a:t>
            </a:r>
          </a:p>
          <a:p>
            <a:pPr>
              <a:spcBef>
                <a:spcPct val="0"/>
              </a:spcBef>
            </a:pPr>
            <a:r>
              <a:rPr lang="en-US" dirty="0"/>
              <a:t>						program start for one </a:t>
            </a:r>
          </a:p>
          <a:p>
            <a:pPr>
              <a:spcBef>
                <a:spcPct val="0"/>
              </a:spcBef>
            </a:pPr>
            <a:r>
              <a:rPr lang="en-US" dirty="0"/>
              <a:t>						group</a:t>
            </a:r>
          </a:p>
          <a:p>
            <a:pPr>
              <a:spcBef>
                <a:spcPct val="0"/>
              </a:spcBef>
            </a:pPr>
            <a:endParaRPr lang="en-US" dirty="0"/>
          </a:p>
          <a:p>
            <a:pPr>
              <a:spcBef>
                <a:spcPct val="0"/>
              </a:spcBef>
            </a:pPr>
            <a:r>
              <a:rPr lang="en-US" dirty="0"/>
              <a:t>						Differential disparity </a:t>
            </a:r>
          </a:p>
          <a:p>
            <a:pPr>
              <a:spcBef>
                <a:spcPct val="0"/>
              </a:spcBef>
            </a:pPr>
            <a:r>
              <a:rPr lang="en-US" dirty="0"/>
              <a:t>						between groups</a:t>
            </a:r>
          </a:p>
          <a:p>
            <a:pPr>
              <a:spcBef>
                <a:spcPct val="0"/>
              </a:spcBef>
            </a:pPr>
            <a:endParaRPr lang="en-US" dirty="0"/>
          </a:p>
          <a:p>
            <a:pPr>
              <a:spcBef>
                <a:spcPct val="0"/>
              </a:spcBef>
            </a:pPr>
            <a:r>
              <a:rPr lang="en-US" dirty="0"/>
              <a:t>						Who got the program?</a:t>
            </a:r>
          </a:p>
          <a:p>
            <a:endParaRPr lang="en-US" dirty="0"/>
          </a:p>
        </p:txBody>
      </p:sp>
      <p:sp>
        <p:nvSpPr>
          <p:cNvPr id="5" name="Slide Number Placeholder 3"/>
          <p:cNvSpPr>
            <a:spLocks noGrp="1"/>
          </p:cNvSpPr>
          <p:nvPr>
            <p:ph type="sldNum" sz="quarter" idx="10"/>
          </p:nvPr>
        </p:nvSpPr>
        <p:spPr/>
        <p:txBody>
          <a:bodyPr/>
          <a:lstStyle/>
          <a:p>
            <a:fld id="{39B82C70-F6F6-4E6D-8E6A-384C5E1A66B7}" type="slidenum">
              <a:rPr lang="en-US"/>
              <a:pPr/>
              <a:t>37</a:t>
            </a:fld>
            <a:endParaRPr lang="en-US" dirty="0"/>
          </a:p>
        </p:txBody>
      </p:sp>
      <p:pic>
        <p:nvPicPr>
          <p:cNvPr id="116741" name="Picture 5"/>
          <p:cNvPicPr>
            <a:picLocks noChangeAspect="1" noChangeArrowheads="1"/>
          </p:cNvPicPr>
          <p:nvPr/>
        </p:nvPicPr>
        <p:blipFill>
          <a:blip r:embed="rId2" cstate="print"/>
          <a:srcRect/>
          <a:stretch>
            <a:fillRect/>
          </a:stretch>
        </p:blipFill>
        <p:spPr bwMode="auto">
          <a:xfrm>
            <a:off x="762000" y="2057400"/>
            <a:ext cx="3619500" cy="42259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en-US" dirty="0"/>
              <a:t>Trend Data for Program Evaluation</a:t>
            </a:r>
          </a:p>
        </p:txBody>
      </p:sp>
      <p:sp>
        <p:nvSpPr>
          <p:cNvPr id="102403" name="Rectangle 3"/>
          <p:cNvSpPr>
            <a:spLocks noGrp="1" noChangeArrowheads="1"/>
          </p:cNvSpPr>
          <p:nvPr>
            <p:ph idx="1"/>
          </p:nvPr>
        </p:nvSpPr>
        <p:spPr/>
        <p:txBody>
          <a:bodyPr/>
          <a:lstStyle/>
          <a:p>
            <a:pPr marL="0" indent="0">
              <a:spcBef>
                <a:spcPct val="0"/>
              </a:spcBef>
            </a:pPr>
            <a:r>
              <a:rPr lang="en-US" sz="2400" b="1" dirty="0"/>
              <a:t>Produced by:</a:t>
            </a:r>
            <a:r>
              <a:rPr lang="en-US" sz="2400" dirty="0"/>
              <a:t> Statistical Research and Applications Branch, </a:t>
            </a:r>
          </a:p>
          <a:p>
            <a:pPr marL="0" indent="0">
              <a:spcBef>
                <a:spcPct val="0"/>
              </a:spcBef>
            </a:pPr>
            <a:r>
              <a:rPr lang="en-US" sz="2400" dirty="0"/>
              <a:t>Division of Cancer Control and Population Sciences, National Cancer Institute</a:t>
            </a:r>
          </a:p>
          <a:p>
            <a:pPr marL="0" indent="0">
              <a:spcBef>
                <a:spcPct val="0"/>
              </a:spcBef>
            </a:pPr>
            <a:r>
              <a:rPr lang="en-US" sz="2400" dirty="0"/>
              <a:t> </a:t>
            </a:r>
          </a:p>
          <a:p>
            <a:pPr marL="0" indent="0">
              <a:spcBef>
                <a:spcPct val="0"/>
              </a:spcBef>
            </a:pPr>
            <a:r>
              <a:rPr lang="en-US" sz="2400" b="1" dirty="0"/>
              <a:t>Software Citation:</a:t>
            </a:r>
            <a:r>
              <a:rPr lang="en-US" sz="2400" dirty="0"/>
              <a:t> Joinpoint Regression Program, Version 3.0. April 2005; Statistical Research and Applications Branch, National Cancer Institute.</a:t>
            </a:r>
          </a:p>
          <a:p>
            <a:pPr marL="0" indent="0">
              <a:spcBef>
                <a:spcPct val="0"/>
              </a:spcBef>
            </a:pPr>
            <a:endParaRPr lang="en-US" sz="2400" dirty="0"/>
          </a:p>
          <a:p>
            <a:pPr marL="0" indent="0">
              <a:spcBef>
                <a:spcPct val="0"/>
              </a:spcBef>
            </a:pPr>
            <a:r>
              <a:rPr lang="en-US" sz="2400" b="1" dirty="0"/>
              <a:t>Methods Citation</a:t>
            </a:r>
            <a:r>
              <a:rPr lang="en-US" sz="2400" dirty="0"/>
              <a:t>: Kim HJ, Fay MP, Feuer EJ, Midthune DN. Permutation tests for joinpoint regression with applications to cancer rates. Stat Med 2000;19:335-51 (correction: 2001;20:655).</a:t>
            </a:r>
          </a:p>
          <a:p>
            <a:pPr marL="0" indent="0">
              <a:spcBef>
                <a:spcPct val="0"/>
              </a:spcBef>
            </a:pPr>
            <a:endParaRPr lang="en-US" sz="2400" dirty="0"/>
          </a:p>
          <a:p>
            <a:pPr marL="0" indent="0" algn="ctr">
              <a:spcBef>
                <a:spcPct val="0"/>
              </a:spcBef>
            </a:pPr>
            <a:r>
              <a:rPr lang="en-US" sz="2000" dirty="0">
                <a:hlinkClick r:id="rId2"/>
              </a:rPr>
              <a:t>http://srab.cancer.gov/joinpoint/</a:t>
            </a:r>
            <a:endParaRPr lang="en-US" sz="2000" dirty="0"/>
          </a:p>
        </p:txBody>
      </p:sp>
      <p:sp>
        <p:nvSpPr>
          <p:cNvPr id="4" name="Slide Number Placeholder 3"/>
          <p:cNvSpPr>
            <a:spLocks noGrp="1"/>
          </p:cNvSpPr>
          <p:nvPr>
            <p:ph type="sldNum" sz="quarter" idx="10"/>
          </p:nvPr>
        </p:nvSpPr>
        <p:spPr/>
        <p:txBody>
          <a:bodyPr/>
          <a:lstStyle/>
          <a:p>
            <a:fld id="{334FCA20-9353-4161-B43E-CCE162827447}" type="slidenum">
              <a:rPr lang="en-US"/>
              <a:pPr/>
              <a:t>38</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9551E4A-7606-48DF-8BA5-BCEE89E8394D}" type="slidenum">
              <a:rPr lang="en-US"/>
              <a:pPr/>
              <a:t>3</a:t>
            </a:fld>
            <a:endParaRPr lang="en-US" dirty="0"/>
          </a:p>
        </p:txBody>
      </p:sp>
      <p:sp>
        <p:nvSpPr>
          <p:cNvPr id="77826" name="Rectangle 2"/>
          <p:cNvSpPr>
            <a:spLocks noGrp="1" noChangeArrowheads="1"/>
          </p:cNvSpPr>
          <p:nvPr>
            <p:ph type="title"/>
          </p:nvPr>
        </p:nvSpPr>
        <p:spPr/>
        <p:txBody>
          <a:bodyPr/>
          <a:lstStyle/>
          <a:p>
            <a:r>
              <a:rPr lang="en-US" dirty="0"/>
              <a:t>Analyzing Trends</a:t>
            </a:r>
          </a:p>
        </p:txBody>
      </p:sp>
      <p:sp>
        <p:nvSpPr>
          <p:cNvPr id="77827" name="Rectangle 3"/>
          <p:cNvSpPr>
            <a:spLocks noGrp="1" noChangeArrowheads="1"/>
          </p:cNvSpPr>
          <p:nvPr>
            <p:ph type="body" idx="1"/>
          </p:nvPr>
        </p:nvSpPr>
        <p:spPr/>
        <p:txBody>
          <a:bodyPr/>
          <a:lstStyle/>
          <a:p>
            <a:pPr marL="533400" indent="-533400" algn="ctr"/>
            <a:r>
              <a:rPr lang="en-US" dirty="0"/>
              <a:t>Different purposes for looking at data over time</a:t>
            </a:r>
          </a:p>
          <a:p>
            <a:pPr marL="533400" indent="-533400" algn="ctr"/>
            <a:endParaRPr lang="en-US" dirty="0"/>
          </a:p>
          <a:p>
            <a:pPr marL="533400" indent="-533400">
              <a:buFont typeface="Wingdings" pitchFamily="2" charset="2"/>
              <a:buAutoNum type="arabicPeriod"/>
            </a:pPr>
            <a:r>
              <a:rPr lang="en-US" dirty="0"/>
              <a:t>Examining the general pattern of change over time:</a:t>
            </a:r>
          </a:p>
          <a:p>
            <a:pPr marL="533400" indent="-533400"/>
            <a:r>
              <a:rPr lang="en-US" dirty="0"/>
              <a:t>	Looking for patterns of increase or decrease in health status, services, or systems indicators</a:t>
            </a:r>
          </a:p>
          <a:p>
            <a:pPr marL="533400" indent="-533400">
              <a:buFont typeface="Wingdings" pitchFamily="2" charset="2"/>
              <a:buAutoNum type="arabicPeriod" startAt="2"/>
            </a:pPr>
            <a:r>
              <a:rPr lang="en-US" dirty="0"/>
              <a:t>Comparing one time period to another time period</a:t>
            </a:r>
          </a:p>
          <a:p>
            <a:pPr marL="533400" indent="-533400"/>
            <a:r>
              <a:rPr lang="en-US" dirty="0"/>
              <a:t>	Assessing the impact of a program, or the introduction of a new medical procedure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en-US" dirty="0"/>
              <a:t>Trend Data for Program Evaluation</a:t>
            </a:r>
          </a:p>
        </p:txBody>
      </p:sp>
      <p:sp>
        <p:nvSpPr>
          <p:cNvPr id="103427" name="Rectangle 3"/>
          <p:cNvSpPr>
            <a:spLocks noGrp="1" noChangeArrowheads="1"/>
          </p:cNvSpPr>
          <p:nvPr>
            <p:ph idx="1"/>
          </p:nvPr>
        </p:nvSpPr>
        <p:spPr>
          <a:xfrm>
            <a:off x="304800" y="1447800"/>
            <a:ext cx="8534400" cy="4953000"/>
          </a:xfrm>
        </p:spPr>
        <p:txBody>
          <a:bodyPr/>
          <a:lstStyle/>
          <a:p>
            <a:pPr marL="0" indent="0" algn="ctr"/>
            <a:r>
              <a:rPr lang="en-US" dirty="0"/>
              <a:t>An iterative modeling procedure that begins by testing </a:t>
            </a:r>
            <a:endParaRPr lang="en-US" dirty="0" smtClean="0"/>
          </a:p>
          <a:p>
            <a:pPr marL="0" indent="0" algn="ctr"/>
            <a:r>
              <a:rPr lang="en-US" dirty="0" smtClean="0"/>
              <a:t>H</a:t>
            </a:r>
            <a:r>
              <a:rPr lang="en-US" baseline="-25000" dirty="0" smtClean="0"/>
              <a:t>0</a:t>
            </a:r>
            <a:r>
              <a:rPr lang="en-US" dirty="0"/>
              <a:t>: k=K</a:t>
            </a:r>
            <a:r>
              <a:rPr lang="en-US" baseline="-25000" dirty="0"/>
              <a:t>min</a:t>
            </a:r>
            <a:r>
              <a:rPr lang="en-US" dirty="0"/>
              <a:t> </a:t>
            </a:r>
          </a:p>
          <a:p>
            <a:pPr marL="0" indent="0" algn="ctr"/>
            <a:r>
              <a:rPr lang="en-US" dirty="0"/>
              <a:t>H</a:t>
            </a:r>
            <a:r>
              <a:rPr lang="en-US" baseline="-25000" dirty="0"/>
              <a:t>1</a:t>
            </a:r>
            <a:r>
              <a:rPr lang="en-US" dirty="0"/>
              <a:t>: k=K</a:t>
            </a:r>
            <a:r>
              <a:rPr lang="en-US" baseline="-25000" dirty="0"/>
              <a:t>max</a:t>
            </a:r>
            <a:r>
              <a:rPr lang="en-US" dirty="0"/>
              <a:t> </a:t>
            </a:r>
          </a:p>
          <a:p>
            <a:pPr marL="0" indent="0" algn="ctr"/>
            <a:r>
              <a:rPr lang="en-US" dirty="0"/>
              <a:t>where k is the number of joinpoints</a:t>
            </a:r>
          </a:p>
          <a:p>
            <a:pPr marL="0" indent="0"/>
            <a:endParaRPr lang="en-US" sz="1800" dirty="0"/>
          </a:p>
          <a:p>
            <a:pPr marL="0" indent="0"/>
            <a:r>
              <a:rPr lang="en-US" dirty="0"/>
              <a:t>If the null is rejected, then respecify it by increasing the number of joinpoints by 1; if the null is not rejected, then respecify the alternative hypothesis by decreasing the number of joinpoints by 1. Keep re-testing until the null and alternative number of joinpoints is equal.</a:t>
            </a:r>
          </a:p>
        </p:txBody>
      </p:sp>
      <p:sp>
        <p:nvSpPr>
          <p:cNvPr id="4" name="Slide Number Placeholder 3"/>
          <p:cNvSpPr>
            <a:spLocks noGrp="1"/>
          </p:cNvSpPr>
          <p:nvPr>
            <p:ph type="sldNum" sz="quarter" idx="10"/>
          </p:nvPr>
        </p:nvSpPr>
        <p:spPr/>
        <p:txBody>
          <a:bodyPr/>
          <a:lstStyle/>
          <a:p>
            <a:fld id="{285AB586-8D03-4189-A5C2-276E5F33E30B}" type="slidenum">
              <a:rPr lang="en-US"/>
              <a:pPr/>
              <a:t>39</a:t>
            </a:fld>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450D3A3-28ED-47CE-8FA4-4F432D2B9A7F}" type="slidenum">
              <a:rPr lang="en-US"/>
              <a:pPr/>
              <a:t>40</a:t>
            </a:fld>
            <a:endParaRPr lang="en-US" dirty="0"/>
          </a:p>
        </p:txBody>
      </p:sp>
      <p:sp>
        <p:nvSpPr>
          <p:cNvPr id="104450" name="Rectangle 2"/>
          <p:cNvSpPr>
            <a:spLocks noGrp="1" noChangeArrowheads="1"/>
          </p:cNvSpPr>
          <p:nvPr>
            <p:ph type="title"/>
          </p:nvPr>
        </p:nvSpPr>
        <p:spPr/>
        <p:txBody>
          <a:bodyPr/>
          <a:lstStyle/>
          <a:p>
            <a:r>
              <a:rPr lang="en-US" dirty="0"/>
              <a:t>Trend Data for Program Evaluation</a:t>
            </a:r>
          </a:p>
        </p:txBody>
      </p:sp>
      <p:sp>
        <p:nvSpPr>
          <p:cNvPr id="104451" name="Rectangle 3"/>
          <p:cNvSpPr>
            <a:spLocks noGrp="1" noChangeArrowheads="1"/>
          </p:cNvSpPr>
          <p:nvPr>
            <p:ph type="body" idx="1"/>
          </p:nvPr>
        </p:nvSpPr>
        <p:spPr/>
        <p:txBody>
          <a:bodyPr/>
          <a:lstStyle/>
          <a:p>
            <a:pPr algn="ctr">
              <a:spcBef>
                <a:spcPct val="0"/>
              </a:spcBef>
            </a:pPr>
            <a:r>
              <a:rPr lang="en-US" dirty="0"/>
              <a:t>H</a:t>
            </a:r>
            <a:r>
              <a:rPr lang="en-US" baseline="-25000" dirty="0"/>
              <a:t>0</a:t>
            </a:r>
            <a:r>
              <a:rPr lang="en-US" dirty="0"/>
              <a:t>: k=K</a:t>
            </a:r>
            <a:r>
              <a:rPr lang="en-US" baseline="-25000" dirty="0"/>
              <a:t>0</a:t>
            </a:r>
            <a:r>
              <a:rPr lang="en-US" dirty="0"/>
              <a:t> </a:t>
            </a:r>
          </a:p>
          <a:p>
            <a:pPr algn="ctr">
              <a:spcBef>
                <a:spcPct val="0"/>
              </a:spcBef>
            </a:pPr>
            <a:r>
              <a:rPr lang="en-US" dirty="0"/>
              <a:t>H</a:t>
            </a:r>
            <a:r>
              <a:rPr lang="en-US" baseline="-25000" dirty="0"/>
              <a:t>1</a:t>
            </a:r>
            <a:r>
              <a:rPr lang="en-US" dirty="0"/>
              <a:t>: k=K</a:t>
            </a:r>
            <a:r>
              <a:rPr lang="en-US" baseline="-25000" dirty="0"/>
              <a:t>3</a:t>
            </a:r>
          </a:p>
          <a:p>
            <a:pPr>
              <a:spcBef>
                <a:spcPct val="0"/>
              </a:spcBef>
            </a:pPr>
            <a:r>
              <a:rPr lang="en-US" dirty="0"/>
              <a:t>Null is not rejected;</a:t>
            </a:r>
          </a:p>
          <a:p>
            <a:pPr algn="ctr">
              <a:spcBef>
                <a:spcPct val="0"/>
              </a:spcBef>
            </a:pPr>
            <a:r>
              <a:rPr lang="en-US" dirty="0"/>
              <a:t>H</a:t>
            </a:r>
            <a:r>
              <a:rPr lang="en-US" baseline="-25000" dirty="0"/>
              <a:t>0</a:t>
            </a:r>
            <a:r>
              <a:rPr lang="en-US" dirty="0"/>
              <a:t>: k=K</a:t>
            </a:r>
            <a:r>
              <a:rPr lang="en-US" baseline="-25000" dirty="0"/>
              <a:t>0</a:t>
            </a:r>
            <a:r>
              <a:rPr lang="en-US" dirty="0"/>
              <a:t> </a:t>
            </a:r>
          </a:p>
          <a:p>
            <a:pPr algn="ctr">
              <a:spcBef>
                <a:spcPct val="0"/>
              </a:spcBef>
            </a:pPr>
            <a:r>
              <a:rPr lang="en-US" dirty="0"/>
              <a:t>H</a:t>
            </a:r>
            <a:r>
              <a:rPr lang="en-US" baseline="-25000" dirty="0"/>
              <a:t>1</a:t>
            </a:r>
            <a:r>
              <a:rPr lang="en-US" dirty="0"/>
              <a:t>: k=K</a:t>
            </a:r>
            <a:r>
              <a:rPr lang="en-US" baseline="-25000" dirty="0"/>
              <a:t>2</a:t>
            </a:r>
          </a:p>
          <a:p>
            <a:pPr>
              <a:spcBef>
                <a:spcPct val="0"/>
              </a:spcBef>
            </a:pPr>
            <a:r>
              <a:rPr lang="en-US" dirty="0"/>
              <a:t>Null is not rejected;</a:t>
            </a:r>
          </a:p>
          <a:p>
            <a:pPr algn="ctr">
              <a:spcBef>
                <a:spcPct val="0"/>
              </a:spcBef>
            </a:pPr>
            <a:r>
              <a:rPr lang="en-US" dirty="0"/>
              <a:t>H</a:t>
            </a:r>
            <a:r>
              <a:rPr lang="en-US" baseline="-25000" dirty="0"/>
              <a:t>0</a:t>
            </a:r>
            <a:r>
              <a:rPr lang="en-US" dirty="0"/>
              <a:t>: k=K</a:t>
            </a:r>
            <a:r>
              <a:rPr lang="en-US" baseline="-25000" dirty="0"/>
              <a:t>0</a:t>
            </a:r>
            <a:r>
              <a:rPr lang="en-US" dirty="0"/>
              <a:t> </a:t>
            </a:r>
          </a:p>
          <a:p>
            <a:pPr algn="ctr">
              <a:spcBef>
                <a:spcPct val="0"/>
              </a:spcBef>
            </a:pPr>
            <a:r>
              <a:rPr lang="en-US" dirty="0"/>
              <a:t>H</a:t>
            </a:r>
            <a:r>
              <a:rPr lang="en-US" baseline="-25000" dirty="0"/>
              <a:t>1</a:t>
            </a:r>
            <a:r>
              <a:rPr lang="en-US" dirty="0"/>
              <a:t>: k=K</a:t>
            </a:r>
            <a:r>
              <a:rPr lang="en-US" baseline="-25000" dirty="0"/>
              <a:t>1</a:t>
            </a:r>
          </a:p>
          <a:p>
            <a:pPr>
              <a:spcBef>
                <a:spcPct val="0"/>
              </a:spcBef>
            </a:pPr>
            <a:r>
              <a:rPr lang="en-US" dirty="0"/>
              <a:t>Null is not rejected;</a:t>
            </a:r>
          </a:p>
          <a:p>
            <a:pPr>
              <a:spcBef>
                <a:spcPct val="0"/>
              </a:spcBef>
            </a:pPr>
            <a:endParaRPr lang="en-US" dirty="0"/>
          </a:p>
          <a:p>
            <a:pPr algn="ctr">
              <a:spcBef>
                <a:spcPct val="0"/>
              </a:spcBef>
            </a:pPr>
            <a:r>
              <a:rPr lang="en-US" b="1" dirty="0">
                <a:solidFill>
                  <a:srgbClr val="660033"/>
                </a:solidFill>
              </a:rPr>
              <a:t>Final number of joinpoints = 0</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en-US" dirty="0"/>
              <a:t>Trend Data for Program Evaluation</a:t>
            </a:r>
          </a:p>
        </p:txBody>
      </p:sp>
      <p:sp>
        <p:nvSpPr>
          <p:cNvPr id="105475" name="Rectangle 3"/>
          <p:cNvSpPr>
            <a:spLocks noGrp="1" noChangeArrowheads="1"/>
          </p:cNvSpPr>
          <p:nvPr>
            <p:ph idx="1"/>
          </p:nvPr>
        </p:nvSpPr>
        <p:spPr/>
        <p:txBody>
          <a:bodyPr/>
          <a:lstStyle/>
          <a:p>
            <a:pPr algn="ctr">
              <a:spcBef>
                <a:spcPct val="0"/>
              </a:spcBef>
            </a:pPr>
            <a:r>
              <a:rPr lang="en-US" dirty="0"/>
              <a:t>H</a:t>
            </a:r>
            <a:r>
              <a:rPr lang="en-US" baseline="-25000" dirty="0"/>
              <a:t>0</a:t>
            </a:r>
            <a:r>
              <a:rPr lang="en-US" dirty="0"/>
              <a:t>: k=K</a:t>
            </a:r>
            <a:r>
              <a:rPr lang="en-US" baseline="-25000" dirty="0"/>
              <a:t>0</a:t>
            </a:r>
            <a:r>
              <a:rPr lang="en-US" dirty="0"/>
              <a:t> </a:t>
            </a:r>
          </a:p>
          <a:p>
            <a:pPr algn="ctr">
              <a:spcBef>
                <a:spcPct val="0"/>
              </a:spcBef>
            </a:pPr>
            <a:r>
              <a:rPr lang="en-US" dirty="0"/>
              <a:t>H</a:t>
            </a:r>
            <a:r>
              <a:rPr lang="en-US" baseline="-25000" dirty="0"/>
              <a:t>1</a:t>
            </a:r>
            <a:r>
              <a:rPr lang="en-US" dirty="0"/>
              <a:t>: k=K</a:t>
            </a:r>
            <a:r>
              <a:rPr lang="en-US" baseline="-25000" dirty="0"/>
              <a:t>3</a:t>
            </a:r>
          </a:p>
          <a:p>
            <a:pPr>
              <a:spcBef>
                <a:spcPct val="0"/>
              </a:spcBef>
            </a:pPr>
            <a:r>
              <a:rPr lang="en-US" dirty="0"/>
              <a:t>Null is rejected;</a:t>
            </a:r>
          </a:p>
          <a:p>
            <a:pPr algn="ctr">
              <a:spcBef>
                <a:spcPct val="0"/>
              </a:spcBef>
            </a:pPr>
            <a:r>
              <a:rPr lang="en-US" dirty="0"/>
              <a:t>H</a:t>
            </a:r>
            <a:r>
              <a:rPr lang="en-US" baseline="-25000" dirty="0"/>
              <a:t>0</a:t>
            </a:r>
            <a:r>
              <a:rPr lang="en-US" dirty="0"/>
              <a:t>: k=K</a:t>
            </a:r>
            <a:r>
              <a:rPr lang="en-US" baseline="-25000" dirty="0"/>
              <a:t>1</a:t>
            </a:r>
            <a:r>
              <a:rPr lang="en-US" dirty="0"/>
              <a:t> </a:t>
            </a:r>
          </a:p>
          <a:p>
            <a:pPr algn="ctr">
              <a:spcBef>
                <a:spcPct val="0"/>
              </a:spcBef>
            </a:pPr>
            <a:r>
              <a:rPr lang="en-US" dirty="0"/>
              <a:t>H</a:t>
            </a:r>
            <a:r>
              <a:rPr lang="en-US" baseline="-25000" dirty="0"/>
              <a:t>1</a:t>
            </a:r>
            <a:r>
              <a:rPr lang="en-US" dirty="0"/>
              <a:t>: k=K</a:t>
            </a:r>
            <a:r>
              <a:rPr lang="en-US" baseline="-25000" dirty="0"/>
              <a:t>3</a:t>
            </a:r>
          </a:p>
          <a:p>
            <a:pPr>
              <a:spcBef>
                <a:spcPct val="0"/>
              </a:spcBef>
            </a:pPr>
            <a:r>
              <a:rPr lang="en-US" dirty="0"/>
              <a:t>Null is rejected;</a:t>
            </a:r>
          </a:p>
          <a:p>
            <a:pPr algn="ctr">
              <a:spcBef>
                <a:spcPct val="0"/>
              </a:spcBef>
            </a:pPr>
            <a:r>
              <a:rPr lang="en-US" dirty="0"/>
              <a:t>H</a:t>
            </a:r>
            <a:r>
              <a:rPr lang="en-US" baseline="-25000" dirty="0"/>
              <a:t>0</a:t>
            </a:r>
            <a:r>
              <a:rPr lang="en-US" dirty="0"/>
              <a:t>: k=K</a:t>
            </a:r>
            <a:r>
              <a:rPr lang="en-US" baseline="-25000" dirty="0"/>
              <a:t>2</a:t>
            </a:r>
            <a:r>
              <a:rPr lang="en-US" dirty="0"/>
              <a:t> </a:t>
            </a:r>
          </a:p>
          <a:p>
            <a:pPr algn="ctr">
              <a:spcBef>
                <a:spcPct val="0"/>
              </a:spcBef>
            </a:pPr>
            <a:r>
              <a:rPr lang="en-US" dirty="0"/>
              <a:t>H</a:t>
            </a:r>
            <a:r>
              <a:rPr lang="en-US" baseline="-25000" dirty="0"/>
              <a:t>1</a:t>
            </a:r>
            <a:r>
              <a:rPr lang="en-US" dirty="0"/>
              <a:t>: k=K</a:t>
            </a:r>
            <a:r>
              <a:rPr lang="en-US" baseline="-25000" dirty="0"/>
              <a:t>3</a:t>
            </a:r>
          </a:p>
          <a:p>
            <a:pPr>
              <a:spcBef>
                <a:spcPct val="0"/>
              </a:spcBef>
            </a:pPr>
            <a:r>
              <a:rPr lang="en-US" dirty="0"/>
              <a:t>Null is not rejected;</a:t>
            </a:r>
          </a:p>
          <a:p>
            <a:pPr>
              <a:spcBef>
                <a:spcPct val="0"/>
              </a:spcBef>
            </a:pPr>
            <a:endParaRPr lang="en-US" dirty="0"/>
          </a:p>
          <a:p>
            <a:pPr algn="ctr">
              <a:spcBef>
                <a:spcPct val="0"/>
              </a:spcBef>
            </a:pPr>
            <a:r>
              <a:rPr lang="en-US" b="1" dirty="0">
                <a:solidFill>
                  <a:srgbClr val="660033"/>
                </a:solidFill>
              </a:rPr>
              <a:t>Final number of joinpoints = 2</a:t>
            </a:r>
            <a:endParaRPr lang="en-US" dirty="0">
              <a:solidFill>
                <a:srgbClr val="660033"/>
              </a:solidFill>
            </a:endParaRPr>
          </a:p>
        </p:txBody>
      </p:sp>
      <p:sp>
        <p:nvSpPr>
          <p:cNvPr id="4" name="Slide Number Placeholder 3"/>
          <p:cNvSpPr>
            <a:spLocks noGrp="1"/>
          </p:cNvSpPr>
          <p:nvPr>
            <p:ph type="sldNum" sz="quarter" idx="10"/>
          </p:nvPr>
        </p:nvSpPr>
        <p:spPr/>
        <p:txBody>
          <a:bodyPr/>
          <a:lstStyle/>
          <a:p>
            <a:fld id="{85CD9D09-E13A-4121-ABF4-767C67334565}" type="slidenum">
              <a:rPr lang="en-US"/>
              <a:pPr/>
              <a:t>41</a:t>
            </a:fld>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p:txBody>
          <a:bodyPr/>
          <a:lstStyle/>
          <a:p>
            <a:r>
              <a:rPr lang="en-US" dirty="0"/>
              <a:t>Trend Data for Program Evaluation</a:t>
            </a:r>
          </a:p>
        </p:txBody>
      </p:sp>
      <p:sp>
        <p:nvSpPr>
          <p:cNvPr id="137219" name="Rectangle 3"/>
          <p:cNvSpPr>
            <a:spLocks noGrp="1" noChangeArrowheads="1"/>
          </p:cNvSpPr>
          <p:nvPr>
            <p:ph idx="1"/>
          </p:nvPr>
        </p:nvSpPr>
        <p:spPr/>
        <p:txBody>
          <a:bodyPr/>
          <a:lstStyle/>
          <a:p>
            <a:pPr algn="ctr">
              <a:spcBef>
                <a:spcPts val="0"/>
              </a:spcBef>
            </a:pPr>
            <a:r>
              <a:rPr lang="en-US" dirty="0" smtClean="0"/>
              <a:t>Using modeling to test hypotheses about the impact of a program over time: </a:t>
            </a:r>
            <a:endParaRPr lang="en-US" dirty="0"/>
          </a:p>
          <a:p>
            <a:pPr>
              <a:spcBef>
                <a:spcPts val="0"/>
              </a:spcBef>
              <a:buFontTx/>
              <a:buChar char="–"/>
            </a:pPr>
            <a:endParaRPr lang="en-US" dirty="0" smtClean="0"/>
          </a:p>
          <a:p>
            <a:pPr>
              <a:spcBef>
                <a:spcPts val="0"/>
              </a:spcBef>
              <a:buClr>
                <a:srgbClr val="B43C00"/>
              </a:buClr>
              <a:buFontTx/>
              <a:buChar char="–"/>
            </a:pPr>
            <a:r>
              <a:rPr lang="en-US" dirty="0" smtClean="0"/>
              <a:t>Was </a:t>
            </a:r>
            <a:r>
              <a:rPr lang="en-US" dirty="0"/>
              <a:t>there an immediate change – a discontinuity in rates, or a change in the intercept – just after the intervention?</a:t>
            </a:r>
          </a:p>
          <a:p>
            <a:pPr>
              <a:spcBef>
                <a:spcPts val="0"/>
              </a:spcBef>
              <a:buClr>
                <a:srgbClr val="B43C00"/>
              </a:buClr>
              <a:buFontTx/>
              <a:buChar char="–"/>
            </a:pPr>
            <a:r>
              <a:rPr lang="en-US" dirty="0"/>
              <a:t>Was there a change in the slope</a:t>
            </a:r>
            <a:r>
              <a:rPr lang="en-US" dirty="0" smtClean="0"/>
              <a:t>? Are the trends before and after a change parallel or are the slopes different?</a:t>
            </a:r>
          </a:p>
          <a:p>
            <a:pPr>
              <a:spcBef>
                <a:spcPts val="0"/>
              </a:spcBef>
              <a:buClr>
                <a:srgbClr val="B43C00"/>
              </a:buClr>
              <a:buFontTx/>
              <a:buChar char="–"/>
            </a:pPr>
            <a:r>
              <a:rPr lang="en-US" dirty="0" smtClean="0"/>
              <a:t>Was there both an immediate change and a change in the trend over time?</a:t>
            </a:r>
            <a:endParaRPr lang="en-US" dirty="0"/>
          </a:p>
          <a:p>
            <a:pPr>
              <a:spcBef>
                <a:spcPts val="0"/>
              </a:spcBef>
              <a:buClr>
                <a:srgbClr val="B43C00"/>
              </a:buClr>
              <a:buFontTx/>
              <a:buChar char="–"/>
            </a:pPr>
            <a:r>
              <a:rPr lang="en-US" dirty="0"/>
              <a:t>Did these effects, if any, vary by group(s)?</a:t>
            </a:r>
          </a:p>
        </p:txBody>
      </p:sp>
      <p:sp>
        <p:nvSpPr>
          <p:cNvPr id="4" name="Slide Number Placeholder 3"/>
          <p:cNvSpPr>
            <a:spLocks noGrp="1"/>
          </p:cNvSpPr>
          <p:nvPr>
            <p:ph type="sldNum" sz="quarter" idx="10"/>
          </p:nvPr>
        </p:nvSpPr>
        <p:spPr/>
        <p:txBody>
          <a:bodyPr/>
          <a:lstStyle/>
          <a:p>
            <a:fld id="{E31C7354-1A35-45BC-9D23-4635832B8C8F}" type="slidenum">
              <a:rPr lang="en-US"/>
              <a:pPr/>
              <a:t>42</a:t>
            </a:fld>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en-US" dirty="0"/>
              <a:t>Trend Data for Program </a:t>
            </a:r>
            <a:r>
              <a:rPr lang="en-US" dirty="0" smtClean="0"/>
              <a:t>Evaluation</a:t>
            </a:r>
            <a:endParaRPr lang="en-US" dirty="0"/>
          </a:p>
        </p:txBody>
      </p:sp>
      <p:sp>
        <p:nvSpPr>
          <p:cNvPr id="106499" name="Rectangle 3"/>
          <p:cNvSpPr>
            <a:spLocks noGrp="1" noChangeArrowheads="1"/>
          </p:cNvSpPr>
          <p:nvPr>
            <p:ph idx="1"/>
          </p:nvPr>
        </p:nvSpPr>
        <p:spPr/>
        <p:txBody>
          <a:bodyPr/>
          <a:lstStyle/>
          <a:p>
            <a:pPr>
              <a:spcBef>
                <a:spcPts val="0"/>
              </a:spcBef>
            </a:pPr>
            <a:r>
              <a:rPr lang="en-US" sz="2400" b="1" dirty="0" smtClean="0">
                <a:solidFill>
                  <a:srgbClr val="000080"/>
                </a:solidFill>
                <a:latin typeface="Courier New" pitchFamily="49" charset="0"/>
              </a:rPr>
              <a:t>data</a:t>
            </a:r>
            <a:r>
              <a:rPr lang="en-US" sz="2400" dirty="0" smtClean="0">
                <a:solidFill>
                  <a:srgbClr val="000000"/>
                </a:solidFill>
                <a:latin typeface="Courier New" pitchFamily="49" charset="0"/>
              </a:rPr>
              <a:t> </a:t>
            </a:r>
            <a:r>
              <a:rPr lang="en-US" sz="2400" dirty="0">
                <a:solidFill>
                  <a:srgbClr val="000000"/>
                </a:solidFill>
                <a:latin typeface="Courier New" pitchFamily="49" charset="0"/>
              </a:rPr>
              <a:t>one; </a:t>
            </a:r>
            <a:r>
              <a:rPr lang="en-US" sz="2400" dirty="0">
                <a:solidFill>
                  <a:srgbClr val="0000FF"/>
                </a:solidFill>
                <a:latin typeface="Courier New" pitchFamily="49" charset="0"/>
              </a:rPr>
              <a:t>infile</a:t>
            </a:r>
            <a:r>
              <a:rPr lang="en-US" sz="2400" dirty="0">
                <a:solidFill>
                  <a:srgbClr val="000000"/>
                </a:solidFill>
                <a:latin typeface="Courier New" pitchFamily="49" charset="0"/>
              </a:rPr>
              <a:t> datalines;</a:t>
            </a:r>
          </a:p>
          <a:p>
            <a:pPr>
              <a:spcBef>
                <a:spcPts val="0"/>
              </a:spcBef>
            </a:pPr>
            <a:r>
              <a:rPr lang="en-US" sz="2400" dirty="0">
                <a:solidFill>
                  <a:srgbClr val="000000"/>
                </a:solidFill>
                <a:latin typeface="Courier New" pitchFamily="49" charset="0"/>
              </a:rPr>
              <a:t>  </a:t>
            </a:r>
            <a:r>
              <a:rPr lang="en-US" sz="2400" dirty="0">
                <a:solidFill>
                  <a:srgbClr val="0000FF"/>
                </a:solidFill>
                <a:latin typeface="Courier New" pitchFamily="49" charset="0"/>
              </a:rPr>
              <a:t>input</a:t>
            </a:r>
            <a:r>
              <a:rPr lang="en-US" sz="2400" dirty="0">
                <a:solidFill>
                  <a:srgbClr val="000000"/>
                </a:solidFill>
                <a:latin typeface="Courier New" pitchFamily="49" charset="0"/>
              </a:rPr>
              <a:t> year rate1 se1 rate2 se2 group rate3</a:t>
            </a:r>
          </a:p>
          <a:p>
            <a:pPr>
              <a:spcBef>
                <a:spcPts val="0"/>
              </a:spcBef>
            </a:pPr>
            <a:r>
              <a:rPr lang="en-US" sz="2400" dirty="0">
                <a:solidFill>
                  <a:srgbClr val="000000"/>
                </a:solidFill>
                <a:latin typeface="Courier New" pitchFamily="49" charset="0"/>
              </a:rPr>
              <a:t>         se3 rate4 se4 rate5 se5 rate6 se6;</a:t>
            </a:r>
          </a:p>
          <a:p>
            <a:pPr>
              <a:spcBef>
                <a:spcPts val="0"/>
              </a:spcBef>
            </a:pPr>
            <a:r>
              <a:rPr lang="en-US" sz="2400" dirty="0">
                <a:solidFill>
                  <a:srgbClr val="000000"/>
                </a:solidFill>
                <a:latin typeface="Courier New" pitchFamily="49" charset="0"/>
              </a:rPr>
              <a:t>   </a:t>
            </a:r>
            <a:r>
              <a:rPr lang="en-US" sz="2400" dirty="0">
                <a:solidFill>
                  <a:srgbClr val="0000FF"/>
                </a:solidFill>
                <a:latin typeface="Courier New" pitchFamily="49" charset="0"/>
              </a:rPr>
              <a:t>if</a:t>
            </a:r>
            <a:r>
              <a:rPr lang="en-US" sz="2400" dirty="0">
                <a:solidFill>
                  <a:srgbClr val="000000"/>
                </a:solidFill>
                <a:latin typeface="Courier New" pitchFamily="49" charset="0"/>
              </a:rPr>
              <a:t> year &gt;= </a:t>
            </a:r>
            <a:r>
              <a:rPr lang="en-US" sz="2400" b="1" dirty="0">
                <a:solidFill>
                  <a:srgbClr val="008080"/>
                </a:solidFill>
                <a:latin typeface="Courier New" pitchFamily="49" charset="0"/>
              </a:rPr>
              <a:t>2000</a:t>
            </a:r>
            <a:r>
              <a:rPr lang="en-US" sz="2400" dirty="0">
                <a:solidFill>
                  <a:srgbClr val="000000"/>
                </a:solidFill>
                <a:latin typeface="Courier New" pitchFamily="49" charset="0"/>
              </a:rPr>
              <a:t> </a:t>
            </a:r>
            <a:r>
              <a:rPr lang="en-US" sz="2400" dirty="0">
                <a:solidFill>
                  <a:srgbClr val="0000FF"/>
                </a:solidFill>
                <a:latin typeface="Courier New" pitchFamily="49" charset="0"/>
              </a:rPr>
              <a:t>then</a:t>
            </a:r>
            <a:r>
              <a:rPr lang="en-US" sz="2400" dirty="0">
                <a:solidFill>
                  <a:srgbClr val="000000"/>
                </a:solidFill>
                <a:latin typeface="Courier New" pitchFamily="49" charset="0"/>
              </a:rPr>
              <a:t> change = </a:t>
            </a:r>
            <a:r>
              <a:rPr lang="en-US" sz="2400" b="1" dirty="0">
                <a:solidFill>
                  <a:srgbClr val="008080"/>
                </a:solidFill>
                <a:latin typeface="Courier New" pitchFamily="49" charset="0"/>
              </a:rPr>
              <a:t>1</a:t>
            </a:r>
            <a:r>
              <a:rPr lang="en-US" sz="2400" dirty="0">
                <a:solidFill>
                  <a:srgbClr val="000000"/>
                </a:solidFill>
                <a:latin typeface="Courier New" pitchFamily="49" charset="0"/>
              </a:rPr>
              <a:t>;</a:t>
            </a:r>
          </a:p>
          <a:p>
            <a:pPr>
              <a:spcBef>
                <a:spcPts val="0"/>
              </a:spcBef>
            </a:pPr>
            <a:r>
              <a:rPr lang="en-US" sz="2400" dirty="0">
                <a:solidFill>
                  <a:srgbClr val="000000"/>
                </a:solidFill>
                <a:latin typeface="Courier New" pitchFamily="49" charset="0"/>
              </a:rPr>
              <a:t>      </a:t>
            </a:r>
            <a:r>
              <a:rPr lang="en-US" sz="2400" dirty="0">
                <a:solidFill>
                  <a:srgbClr val="0000FF"/>
                </a:solidFill>
                <a:latin typeface="Courier New" pitchFamily="49" charset="0"/>
              </a:rPr>
              <a:t>else</a:t>
            </a:r>
            <a:r>
              <a:rPr lang="en-US" sz="2400" dirty="0">
                <a:solidFill>
                  <a:srgbClr val="000000"/>
                </a:solidFill>
                <a:latin typeface="Courier New" pitchFamily="49" charset="0"/>
              </a:rPr>
              <a:t> </a:t>
            </a:r>
            <a:r>
              <a:rPr lang="en-US" sz="2400" dirty="0">
                <a:solidFill>
                  <a:srgbClr val="0000FF"/>
                </a:solidFill>
                <a:latin typeface="Courier New" pitchFamily="49" charset="0"/>
              </a:rPr>
              <a:t>if</a:t>
            </a:r>
            <a:r>
              <a:rPr lang="en-US" sz="2400" dirty="0">
                <a:solidFill>
                  <a:srgbClr val="000000"/>
                </a:solidFill>
                <a:latin typeface="Courier New" pitchFamily="49" charset="0"/>
              </a:rPr>
              <a:t> year &lt; </a:t>
            </a:r>
            <a:r>
              <a:rPr lang="en-US" sz="2400" b="1" dirty="0">
                <a:solidFill>
                  <a:srgbClr val="008080"/>
                </a:solidFill>
                <a:latin typeface="Courier New" pitchFamily="49" charset="0"/>
              </a:rPr>
              <a:t>2000</a:t>
            </a:r>
            <a:r>
              <a:rPr lang="en-US" sz="2400" dirty="0">
                <a:solidFill>
                  <a:srgbClr val="000000"/>
                </a:solidFill>
                <a:latin typeface="Courier New" pitchFamily="49" charset="0"/>
              </a:rPr>
              <a:t> </a:t>
            </a:r>
            <a:r>
              <a:rPr lang="en-US" sz="2400" dirty="0">
                <a:solidFill>
                  <a:srgbClr val="0000FF"/>
                </a:solidFill>
                <a:latin typeface="Courier New" pitchFamily="49" charset="0"/>
              </a:rPr>
              <a:t>then</a:t>
            </a:r>
            <a:r>
              <a:rPr lang="en-US" sz="2400" dirty="0">
                <a:solidFill>
                  <a:srgbClr val="000000"/>
                </a:solidFill>
                <a:latin typeface="Courier New" pitchFamily="49" charset="0"/>
              </a:rPr>
              <a:t> change = </a:t>
            </a:r>
            <a:r>
              <a:rPr lang="en-US" sz="2400" b="1" dirty="0">
                <a:solidFill>
                  <a:srgbClr val="008080"/>
                </a:solidFill>
                <a:latin typeface="Courier New" pitchFamily="49" charset="0"/>
              </a:rPr>
              <a:t>0</a:t>
            </a:r>
            <a:r>
              <a:rPr lang="en-US" sz="2400" dirty="0">
                <a:solidFill>
                  <a:srgbClr val="000000"/>
                </a:solidFill>
                <a:latin typeface="Courier New" pitchFamily="49" charset="0"/>
              </a:rPr>
              <a:t>;</a:t>
            </a:r>
          </a:p>
          <a:p>
            <a:pPr>
              <a:spcBef>
                <a:spcPts val="0"/>
              </a:spcBef>
            </a:pPr>
            <a:r>
              <a:rPr lang="en-US" sz="2400" dirty="0">
                <a:solidFill>
                  <a:srgbClr val="000000"/>
                </a:solidFill>
                <a:latin typeface="Courier New" pitchFamily="49" charset="0"/>
              </a:rPr>
              <a:t>   yearnew = year-</a:t>
            </a:r>
            <a:r>
              <a:rPr lang="en-US" sz="2400" b="1" dirty="0">
                <a:solidFill>
                  <a:srgbClr val="008080"/>
                </a:solidFill>
                <a:latin typeface="Courier New" pitchFamily="49" charset="0"/>
              </a:rPr>
              <a:t>1999</a:t>
            </a:r>
            <a:r>
              <a:rPr lang="en-US" sz="2400" dirty="0">
                <a:solidFill>
                  <a:srgbClr val="000000"/>
                </a:solidFill>
                <a:latin typeface="Courier New" pitchFamily="49" charset="0"/>
              </a:rPr>
              <a:t>;</a:t>
            </a:r>
          </a:p>
          <a:p>
            <a:pPr>
              <a:spcBef>
                <a:spcPts val="0"/>
              </a:spcBef>
            </a:pPr>
            <a:r>
              <a:rPr lang="en-US" sz="2400" dirty="0">
                <a:solidFill>
                  <a:srgbClr val="0000FF"/>
                </a:solidFill>
                <a:latin typeface="Courier New" pitchFamily="49" charset="0"/>
              </a:rPr>
              <a:t>datalines</a:t>
            </a:r>
            <a:r>
              <a:rPr lang="en-US" sz="2400" dirty="0">
                <a:solidFill>
                  <a:srgbClr val="000000"/>
                </a:solidFill>
                <a:latin typeface="Courier New" pitchFamily="49" charset="0"/>
              </a:rPr>
              <a:t>;</a:t>
            </a:r>
          </a:p>
        </p:txBody>
      </p:sp>
      <p:sp>
        <p:nvSpPr>
          <p:cNvPr id="5" name="Slide Number Placeholder 3"/>
          <p:cNvSpPr>
            <a:spLocks noGrp="1"/>
          </p:cNvSpPr>
          <p:nvPr>
            <p:ph type="sldNum" sz="quarter" idx="10"/>
          </p:nvPr>
        </p:nvSpPr>
        <p:spPr/>
        <p:txBody>
          <a:bodyPr/>
          <a:lstStyle/>
          <a:p>
            <a:fld id="{7A730E11-C489-4322-B414-FD3E1F1BBB75}" type="slidenum">
              <a:rPr lang="en-US"/>
              <a:pPr/>
              <a:t>43</a:t>
            </a:fld>
            <a:endParaRPr lang="en-US" dirty="0"/>
          </a:p>
        </p:txBody>
      </p:sp>
      <p:graphicFrame>
        <p:nvGraphicFramePr>
          <p:cNvPr id="106500" name="Object 4"/>
          <p:cNvGraphicFramePr>
            <a:graphicFrameLocks noChangeAspect="1"/>
          </p:cNvGraphicFramePr>
          <p:nvPr/>
        </p:nvGraphicFramePr>
        <p:xfrm>
          <a:off x="1828800" y="4724400"/>
          <a:ext cx="5621338" cy="960437"/>
        </p:xfrm>
        <a:graphic>
          <a:graphicData uri="http://schemas.openxmlformats.org/presentationml/2006/ole">
            <p:oleObj spid="_x0000_s75778" name="Equation" r:id="rId3" imgW="4012920" imgH="685800" progId="Equation.3">
              <p:embed/>
            </p:oleObj>
          </a:graphicData>
        </a:graphic>
      </p:graphicFrame>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r>
              <a:rPr lang="en-US" dirty="0"/>
              <a:t>Trend Data for Program Evaluation</a:t>
            </a:r>
          </a:p>
        </p:txBody>
      </p:sp>
      <p:sp>
        <p:nvSpPr>
          <p:cNvPr id="123907" name="Rectangle 3"/>
          <p:cNvSpPr>
            <a:spLocks noGrp="1" noChangeArrowheads="1"/>
          </p:cNvSpPr>
          <p:nvPr>
            <p:ph idx="1"/>
          </p:nvPr>
        </p:nvSpPr>
        <p:spPr/>
        <p:txBody>
          <a:bodyPr/>
          <a:lstStyle/>
          <a:p>
            <a:pPr algn="ctr"/>
            <a:r>
              <a:rPr lang="en-US" dirty="0"/>
              <a:t>All main effects and interaction </a:t>
            </a:r>
            <a:r>
              <a:rPr lang="en-US" dirty="0" smtClean="0"/>
              <a:t>terms: 1 group</a:t>
            </a:r>
            <a:endParaRPr lang="en-US" dirty="0"/>
          </a:p>
          <a:p>
            <a:endParaRPr lang="en-US" sz="1400" dirty="0"/>
          </a:p>
          <a:p>
            <a:r>
              <a:rPr lang="en-US" b="1" dirty="0">
                <a:solidFill>
                  <a:srgbClr val="CC3300"/>
                </a:solidFill>
              </a:rPr>
              <a:t>When change = 0 – before program implementation</a:t>
            </a:r>
          </a:p>
          <a:p>
            <a:r>
              <a:rPr lang="en-US" sz="2400" dirty="0"/>
              <a:t>lnrate2 = b0 + b1*yearnew + b2*change + b3*yearnew*change</a:t>
            </a:r>
          </a:p>
          <a:p>
            <a:r>
              <a:rPr lang="en-US" sz="2400" dirty="0"/>
              <a:t>            = b0 + b1*yearnew + </a:t>
            </a:r>
            <a:r>
              <a:rPr lang="en-US" sz="2400" u="sng" dirty="0"/>
              <a:t>b2*0</a:t>
            </a:r>
            <a:r>
              <a:rPr lang="en-US" sz="2400" dirty="0"/>
              <a:t> + </a:t>
            </a:r>
            <a:r>
              <a:rPr lang="en-US" sz="2400" u="sng" dirty="0"/>
              <a:t>b3*yearnew*0</a:t>
            </a:r>
          </a:p>
          <a:p>
            <a:r>
              <a:rPr lang="en-US" sz="2400" dirty="0"/>
              <a:t>            = b0 + b1*yearnew</a:t>
            </a:r>
          </a:p>
          <a:p>
            <a:endParaRPr lang="en-US" sz="2400" dirty="0"/>
          </a:p>
          <a:p>
            <a:r>
              <a:rPr lang="en-US" b="1" dirty="0">
                <a:solidFill>
                  <a:srgbClr val="CC3300"/>
                </a:solidFill>
              </a:rPr>
              <a:t>When change = 1 – after program implementation</a:t>
            </a:r>
          </a:p>
          <a:p>
            <a:r>
              <a:rPr lang="en-US" sz="2400" dirty="0"/>
              <a:t>lnrate2 = b0 + b1*yearnew + b2*change + b3*yearnew*change</a:t>
            </a:r>
          </a:p>
          <a:p>
            <a:r>
              <a:rPr lang="en-US" sz="2400" dirty="0"/>
              <a:t>            = b0 + b1*yearnew + b2*1 + b3*yearnew*1</a:t>
            </a:r>
          </a:p>
          <a:p>
            <a:r>
              <a:rPr lang="en-US" sz="2400" dirty="0"/>
              <a:t>		= (b0 + b2) + (b1 + b3)*yearnew</a:t>
            </a:r>
          </a:p>
        </p:txBody>
      </p:sp>
      <p:sp>
        <p:nvSpPr>
          <p:cNvPr id="4" name="Slide Number Placeholder 3"/>
          <p:cNvSpPr>
            <a:spLocks noGrp="1"/>
          </p:cNvSpPr>
          <p:nvPr>
            <p:ph type="sldNum" sz="quarter" idx="10"/>
          </p:nvPr>
        </p:nvSpPr>
        <p:spPr/>
        <p:txBody>
          <a:bodyPr/>
          <a:lstStyle/>
          <a:p>
            <a:fld id="{EF18FB7C-1238-4392-B13E-411448A5674B}" type="slidenum">
              <a:rPr lang="en-US"/>
              <a:pPr/>
              <a:t>44</a:t>
            </a:fld>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p:txBody>
          <a:bodyPr/>
          <a:lstStyle/>
          <a:p>
            <a:r>
              <a:rPr lang="en-US" dirty="0"/>
              <a:t>Trend Data for Program Evaluation</a:t>
            </a:r>
          </a:p>
        </p:txBody>
      </p:sp>
      <p:sp>
        <p:nvSpPr>
          <p:cNvPr id="132099" name="Rectangle 3"/>
          <p:cNvSpPr>
            <a:spLocks noGrp="1" noChangeArrowheads="1"/>
          </p:cNvSpPr>
          <p:nvPr>
            <p:ph idx="1"/>
          </p:nvPr>
        </p:nvSpPr>
        <p:spPr/>
        <p:txBody>
          <a:bodyPr/>
          <a:lstStyle/>
          <a:p>
            <a:pPr algn="ctr"/>
            <a:r>
              <a:rPr lang="en-US" dirty="0"/>
              <a:t>Only the main effect for time and the interaction term</a:t>
            </a:r>
          </a:p>
          <a:p>
            <a:endParaRPr lang="en-US" sz="1400" dirty="0"/>
          </a:p>
          <a:p>
            <a:r>
              <a:rPr lang="en-US" b="1" dirty="0">
                <a:solidFill>
                  <a:srgbClr val="CC3300"/>
                </a:solidFill>
              </a:rPr>
              <a:t>When change = 0 – before program implementation</a:t>
            </a:r>
          </a:p>
          <a:p>
            <a:r>
              <a:rPr lang="en-US" sz="2400" dirty="0"/>
              <a:t>lnrate2 = b0 + b1*yearnew + b2*yearnew*change</a:t>
            </a:r>
          </a:p>
          <a:p>
            <a:r>
              <a:rPr lang="en-US" sz="2400" dirty="0"/>
              <a:t>            = b0 + b1*yearnew + </a:t>
            </a:r>
            <a:r>
              <a:rPr lang="en-US" sz="2400" u="sng" dirty="0"/>
              <a:t>b2*year*0</a:t>
            </a:r>
          </a:p>
          <a:p>
            <a:r>
              <a:rPr lang="en-US" sz="2400" dirty="0"/>
              <a:t>            = b0 + b1*yearnew</a:t>
            </a:r>
          </a:p>
          <a:p>
            <a:endParaRPr lang="en-US" sz="2400" dirty="0"/>
          </a:p>
          <a:p>
            <a:r>
              <a:rPr lang="en-US" b="1" dirty="0">
                <a:solidFill>
                  <a:srgbClr val="CC3300"/>
                </a:solidFill>
              </a:rPr>
              <a:t>When change = 1 – after program implementation</a:t>
            </a:r>
          </a:p>
          <a:p>
            <a:r>
              <a:rPr lang="en-US" sz="2400" dirty="0"/>
              <a:t>lnrate2 = b0 + b1*yearnew + b3*yearnew*change</a:t>
            </a:r>
          </a:p>
          <a:p>
            <a:r>
              <a:rPr lang="en-US" sz="2400" dirty="0"/>
              <a:t>            = b0 + b1*yearnew + b3*year*1</a:t>
            </a:r>
          </a:p>
          <a:p>
            <a:r>
              <a:rPr lang="en-US" sz="2400" dirty="0"/>
              <a:t>		</a:t>
            </a:r>
            <a:r>
              <a:rPr lang="en-US" sz="2400" dirty="0" smtClean="0"/>
              <a:t>= </a:t>
            </a:r>
            <a:r>
              <a:rPr lang="en-US" sz="2400" dirty="0"/>
              <a:t>b0 + (b1 + b3)*yearnew</a:t>
            </a:r>
          </a:p>
        </p:txBody>
      </p:sp>
      <p:sp>
        <p:nvSpPr>
          <p:cNvPr id="4" name="Slide Number Placeholder 3"/>
          <p:cNvSpPr>
            <a:spLocks noGrp="1"/>
          </p:cNvSpPr>
          <p:nvPr>
            <p:ph type="sldNum" sz="quarter" idx="10"/>
          </p:nvPr>
        </p:nvSpPr>
        <p:spPr/>
        <p:txBody>
          <a:bodyPr/>
          <a:lstStyle/>
          <a:p>
            <a:fld id="{E31AD91B-BAAE-47A0-9C28-D73539598A24}" type="slidenum">
              <a:rPr lang="en-US"/>
              <a:pPr/>
              <a:t>45</a:t>
            </a:fld>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p:txBody>
          <a:bodyPr/>
          <a:lstStyle/>
          <a:p>
            <a:r>
              <a:rPr lang="en-US" dirty="0"/>
              <a:t>Trend Data for Program Evaluation</a:t>
            </a:r>
          </a:p>
        </p:txBody>
      </p:sp>
      <p:sp>
        <p:nvSpPr>
          <p:cNvPr id="124931" name="Rectangle 3"/>
          <p:cNvSpPr>
            <a:spLocks noGrp="1" noChangeArrowheads="1"/>
          </p:cNvSpPr>
          <p:nvPr>
            <p:ph idx="1"/>
          </p:nvPr>
        </p:nvSpPr>
        <p:spPr/>
        <p:txBody>
          <a:bodyPr/>
          <a:lstStyle/>
          <a:p>
            <a:pPr algn="ctr"/>
            <a:r>
              <a:rPr lang="en-US" dirty="0"/>
              <a:t>All main effects and interaction </a:t>
            </a:r>
            <a:r>
              <a:rPr lang="en-US" dirty="0" smtClean="0"/>
              <a:t>terms: 2 groups </a:t>
            </a:r>
            <a:endParaRPr lang="en-US" dirty="0"/>
          </a:p>
          <a:p>
            <a:r>
              <a:rPr lang="en-US" b="1" dirty="0">
                <a:solidFill>
                  <a:srgbClr val="CC3300"/>
                </a:solidFill>
              </a:rPr>
              <a:t>When change = 0 – before program </a:t>
            </a:r>
            <a:r>
              <a:rPr lang="en-US" b="1" dirty="0" smtClean="0">
                <a:solidFill>
                  <a:srgbClr val="CC3300"/>
                </a:solidFill>
              </a:rPr>
              <a:t>implementation</a:t>
            </a:r>
            <a:endParaRPr lang="en-US" b="1" dirty="0">
              <a:solidFill>
                <a:srgbClr val="CC3300"/>
              </a:solidFill>
            </a:endParaRPr>
          </a:p>
          <a:p>
            <a:endParaRPr lang="en-US" sz="1400" b="1" dirty="0">
              <a:solidFill>
                <a:srgbClr val="CC3300"/>
              </a:solidFill>
            </a:endParaRPr>
          </a:p>
          <a:p>
            <a:r>
              <a:rPr lang="en-US" sz="2400" dirty="0"/>
              <a:t>lnrate2 = b0 + b1*yearnew + b2*change + b3*yearnew*change +</a:t>
            </a:r>
          </a:p>
          <a:p>
            <a:r>
              <a:rPr lang="en-US" sz="2400" dirty="0"/>
              <a:t>                        b4*group + b5*yearnew*group + </a:t>
            </a:r>
          </a:p>
          <a:p>
            <a:r>
              <a:rPr lang="en-US" sz="2400" dirty="0"/>
              <a:t>                        b6*change*group + b7*yearnew*change*group</a:t>
            </a:r>
          </a:p>
          <a:p>
            <a:r>
              <a:rPr lang="en-US" sz="2400" dirty="0"/>
              <a:t>            = b0 +  b1*yearnew + </a:t>
            </a:r>
            <a:r>
              <a:rPr lang="en-US" sz="2400" u="sng" dirty="0"/>
              <a:t>b2*0</a:t>
            </a:r>
            <a:r>
              <a:rPr lang="en-US" sz="2400" dirty="0"/>
              <a:t> + </a:t>
            </a:r>
            <a:r>
              <a:rPr lang="en-US" sz="2400" u="sng" dirty="0"/>
              <a:t>b3*year*0</a:t>
            </a:r>
            <a:r>
              <a:rPr lang="en-US" sz="2400" dirty="0"/>
              <a:t> + </a:t>
            </a:r>
          </a:p>
          <a:p>
            <a:r>
              <a:rPr lang="en-US" sz="2400" dirty="0"/>
              <a:t>                        b4*group + b5*yearnew*group + </a:t>
            </a:r>
          </a:p>
          <a:p>
            <a:r>
              <a:rPr lang="en-US" sz="2400" dirty="0"/>
              <a:t>                        </a:t>
            </a:r>
            <a:r>
              <a:rPr lang="en-US" sz="2400" u="sng" dirty="0"/>
              <a:t>b6*0*group</a:t>
            </a:r>
            <a:r>
              <a:rPr lang="en-US" sz="2400" dirty="0"/>
              <a:t> + </a:t>
            </a:r>
            <a:r>
              <a:rPr lang="en-US" sz="2400" u="sng" dirty="0"/>
              <a:t>b7*yearnew*0*group</a:t>
            </a:r>
            <a:r>
              <a:rPr lang="en-US" sz="2400" dirty="0"/>
              <a:t> </a:t>
            </a:r>
          </a:p>
          <a:p>
            <a:r>
              <a:rPr lang="en-US" sz="2400" dirty="0"/>
              <a:t>            = b0 + b1*yearnew + b4*group + b5*yearnew*group</a:t>
            </a:r>
          </a:p>
        </p:txBody>
      </p:sp>
      <p:sp>
        <p:nvSpPr>
          <p:cNvPr id="6" name="Slide Number Placeholder 3"/>
          <p:cNvSpPr>
            <a:spLocks noGrp="1"/>
          </p:cNvSpPr>
          <p:nvPr>
            <p:ph type="sldNum" sz="quarter" idx="10"/>
          </p:nvPr>
        </p:nvSpPr>
        <p:spPr/>
        <p:txBody>
          <a:bodyPr/>
          <a:lstStyle/>
          <a:p>
            <a:fld id="{E1704FE9-C11A-4106-BF2C-5198AA9714B4}" type="slidenum">
              <a:rPr lang="en-US"/>
              <a:pPr/>
              <a:t>46</a:t>
            </a:fld>
            <a:endParaRPr lang="en-US" dirty="0"/>
          </a:p>
        </p:txBody>
      </p:sp>
      <p:sp>
        <p:nvSpPr>
          <p:cNvPr id="124936" name="Line 8"/>
          <p:cNvSpPr>
            <a:spLocks noChangeShapeType="1"/>
          </p:cNvSpPr>
          <p:nvPr/>
        </p:nvSpPr>
        <p:spPr bwMode="auto">
          <a:xfrm>
            <a:off x="4038600" y="5410200"/>
            <a:ext cx="0" cy="0"/>
          </a:xfrm>
          <a:prstGeom prst="line">
            <a:avLst/>
          </a:prstGeom>
          <a:noFill/>
          <a:ln w="9525">
            <a:solidFill>
              <a:schemeClr val="tx1"/>
            </a:solidFill>
            <a:round/>
            <a:headEnd/>
            <a:tailEnd/>
          </a:ln>
          <a:effectLst/>
        </p:spPr>
        <p:txBody>
          <a:bodyPr/>
          <a:lstStyle/>
          <a:p>
            <a:endParaRPr lang="en-US" dirty="0"/>
          </a:p>
        </p:txBody>
      </p:sp>
      <p:sp>
        <p:nvSpPr>
          <p:cNvPr id="124938" name="Line 10"/>
          <p:cNvSpPr>
            <a:spLocks noChangeShapeType="1"/>
          </p:cNvSpPr>
          <p:nvPr/>
        </p:nvSpPr>
        <p:spPr bwMode="auto">
          <a:xfrm>
            <a:off x="7467600" y="5486400"/>
            <a:ext cx="0" cy="0"/>
          </a:xfrm>
          <a:prstGeom prst="line">
            <a:avLst/>
          </a:prstGeom>
          <a:noFill/>
          <a:ln w="9525">
            <a:solidFill>
              <a:schemeClr val="tx1"/>
            </a:solidFill>
            <a:round/>
            <a:headEnd/>
            <a:tailEnd/>
          </a:ln>
          <a:effectLst/>
        </p:spPr>
        <p:txBody>
          <a:bodyPr/>
          <a:lstStyle/>
          <a:p>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r>
              <a:rPr lang="en-US" dirty="0"/>
              <a:t>Trend Data for Program Evaluation</a:t>
            </a:r>
          </a:p>
        </p:txBody>
      </p:sp>
      <p:sp>
        <p:nvSpPr>
          <p:cNvPr id="128003" name="Rectangle 3"/>
          <p:cNvSpPr>
            <a:spLocks noGrp="1" noChangeArrowheads="1"/>
          </p:cNvSpPr>
          <p:nvPr>
            <p:ph idx="1"/>
          </p:nvPr>
        </p:nvSpPr>
        <p:spPr/>
        <p:txBody>
          <a:bodyPr/>
          <a:lstStyle/>
          <a:p>
            <a:pPr algn="ctr"/>
            <a:r>
              <a:rPr lang="en-US" dirty="0"/>
              <a:t>All main effects and interaction </a:t>
            </a:r>
            <a:r>
              <a:rPr lang="en-US" dirty="0" smtClean="0"/>
              <a:t>terms: 2 groups</a:t>
            </a:r>
            <a:endParaRPr lang="en-US" dirty="0"/>
          </a:p>
          <a:p>
            <a:r>
              <a:rPr lang="en-US" b="1" dirty="0">
                <a:solidFill>
                  <a:srgbClr val="CC3300"/>
                </a:solidFill>
              </a:rPr>
              <a:t>When change = 1 – after program </a:t>
            </a:r>
            <a:r>
              <a:rPr lang="en-US" b="1" dirty="0" smtClean="0">
                <a:solidFill>
                  <a:srgbClr val="CC3300"/>
                </a:solidFill>
              </a:rPr>
              <a:t>implementation</a:t>
            </a:r>
            <a:endParaRPr lang="en-US" dirty="0"/>
          </a:p>
          <a:p>
            <a:endParaRPr lang="en-US" sz="1400" dirty="0"/>
          </a:p>
          <a:p>
            <a:r>
              <a:rPr lang="en-US" sz="2400" dirty="0"/>
              <a:t>lnrate2 = b0 + b1*yearnew + b2*change + b3*yearnew*change +</a:t>
            </a:r>
          </a:p>
          <a:p>
            <a:r>
              <a:rPr lang="en-US" sz="2400" dirty="0"/>
              <a:t>                        b4*group + b5*yearnew*group + </a:t>
            </a:r>
          </a:p>
          <a:p>
            <a:r>
              <a:rPr lang="en-US" sz="2400" dirty="0"/>
              <a:t>                        b6*change*group + b7*yearnew*change*group</a:t>
            </a:r>
          </a:p>
          <a:p>
            <a:r>
              <a:rPr lang="en-US" sz="2400" dirty="0"/>
              <a:t>            = b0 + b1*year + b2*1 + b3*year*1 + </a:t>
            </a:r>
          </a:p>
          <a:p>
            <a:r>
              <a:rPr lang="en-US" sz="2400" dirty="0"/>
              <a:t>                        b4*group + b5*yearnew*group + </a:t>
            </a:r>
          </a:p>
          <a:p>
            <a:r>
              <a:rPr lang="en-US" sz="2400" dirty="0"/>
              <a:t>                        b6*1*group + b7*yearnew*1*group </a:t>
            </a:r>
          </a:p>
          <a:p>
            <a:r>
              <a:rPr lang="en-US" sz="2400" dirty="0"/>
              <a:t>           =  (b0 + b2 ) + (b1*b3)*yearnew + </a:t>
            </a:r>
          </a:p>
          <a:p>
            <a:r>
              <a:rPr lang="en-US" sz="2400" dirty="0"/>
              <a:t>               (b4 + b6)*group + (b5 + b7)*yearnew*group </a:t>
            </a:r>
          </a:p>
        </p:txBody>
      </p:sp>
      <p:sp>
        <p:nvSpPr>
          <p:cNvPr id="4" name="Slide Number Placeholder 3"/>
          <p:cNvSpPr>
            <a:spLocks noGrp="1"/>
          </p:cNvSpPr>
          <p:nvPr>
            <p:ph type="sldNum" sz="quarter" idx="10"/>
          </p:nvPr>
        </p:nvSpPr>
        <p:spPr/>
        <p:txBody>
          <a:bodyPr/>
          <a:lstStyle/>
          <a:p>
            <a:fld id="{25BD925D-5F3D-4DAC-A3D5-F3531E9739B1}" type="slidenum">
              <a:rPr lang="en-US"/>
              <a:pPr/>
              <a:t>47</a:t>
            </a:fld>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r>
              <a:rPr lang="en-US" dirty="0"/>
              <a:t>Trend Data for Program Evaluation</a:t>
            </a:r>
          </a:p>
        </p:txBody>
      </p:sp>
      <p:sp>
        <p:nvSpPr>
          <p:cNvPr id="130051" name="Rectangle 3"/>
          <p:cNvSpPr>
            <a:spLocks noGrp="1" noChangeArrowheads="1"/>
          </p:cNvSpPr>
          <p:nvPr>
            <p:ph idx="1"/>
          </p:nvPr>
        </p:nvSpPr>
        <p:spPr>
          <a:xfrm>
            <a:off x="228600" y="1600200"/>
            <a:ext cx="8686800" cy="4800600"/>
          </a:xfrm>
        </p:spPr>
        <p:txBody>
          <a:bodyPr/>
          <a:lstStyle/>
          <a:p>
            <a:pPr algn="ctr"/>
            <a:r>
              <a:rPr lang="en-US" dirty="0"/>
              <a:t>Only the main effect for time and the interaction term</a:t>
            </a:r>
          </a:p>
          <a:p>
            <a:endParaRPr lang="en-US" sz="1400" dirty="0"/>
          </a:p>
          <a:p>
            <a:r>
              <a:rPr lang="en-US" b="1" dirty="0">
                <a:solidFill>
                  <a:srgbClr val="CC3300"/>
                </a:solidFill>
              </a:rPr>
              <a:t>When change = 0 – before program </a:t>
            </a:r>
            <a:r>
              <a:rPr lang="en-US" b="1" dirty="0" smtClean="0">
                <a:solidFill>
                  <a:srgbClr val="CC3300"/>
                </a:solidFill>
              </a:rPr>
              <a:t>implementation</a:t>
            </a:r>
            <a:endParaRPr lang="en-US" b="1" dirty="0">
              <a:solidFill>
                <a:srgbClr val="CC3300"/>
              </a:solidFill>
            </a:endParaRPr>
          </a:p>
          <a:p>
            <a:endParaRPr lang="en-US" sz="1400" b="1" dirty="0">
              <a:solidFill>
                <a:srgbClr val="CC3300"/>
              </a:solidFill>
            </a:endParaRPr>
          </a:p>
          <a:p>
            <a:r>
              <a:rPr lang="en-US" sz="2600" dirty="0"/>
              <a:t>lnrate2 = b0 + b1*yearnew + b2*group + b3*yearnew*change </a:t>
            </a:r>
            <a:r>
              <a:rPr lang="en-US" sz="2600" dirty="0" smtClean="0"/>
              <a:t>	         + </a:t>
            </a:r>
            <a:r>
              <a:rPr lang="en-US" sz="2600" dirty="0"/>
              <a:t>b4*yearnew*group + b5*yearnew*change*group</a:t>
            </a:r>
          </a:p>
          <a:p>
            <a:r>
              <a:rPr lang="en-US" sz="2600" dirty="0"/>
              <a:t>            = b0 + b1*yearnew + b2*group + </a:t>
            </a:r>
            <a:r>
              <a:rPr lang="en-US" sz="2600" u="sng" dirty="0"/>
              <a:t>b3*yearnew*0</a:t>
            </a:r>
            <a:r>
              <a:rPr lang="en-US" sz="2600" dirty="0"/>
              <a:t> + </a:t>
            </a:r>
          </a:p>
          <a:p>
            <a:r>
              <a:rPr lang="en-US" sz="2600" dirty="0"/>
              <a:t>                       b4*yearnew*group + </a:t>
            </a:r>
            <a:r>
              <a:rPr lang="en-US" sz="2600" u="sng" dirty="0"/>
              <a:t>b7*yearnew*0*group</a:t>
            </a:r>
            <a:r>
              <a:rPr lang="en-US" sz="2600" dirty="0"/>
              <a:t> </a:t>
            </a:r>
          </a:p>
          <a:p>
            <a:r>
              <a:rPr lang="en-US" sz="2600" dirty="0"/>
              <a:t>            = b0 + b1*yearnew + b2*group + b4*yearnew*group</a:t>
            </a:r>
          </a:p>
        </p:txBody>
      </p:sp>
      <p:sp>
        <p:nvSpPr>
          <p:cNvPr id="6" name="Slide Number Placeholder 3"/>
          <p:cNvSpPr>
            <a:spLocks noGrp="1"/>
          </p:cNvSpPr>
          <p:nvPr>
            <p:ph type="sldNum" sz="quarter" idx="10"/>
          </p:nvPr>
        </p:nvSpPr>
        <p:spPr/>
        <p:txBody>
          <a:bodyPr/>
          <a:lstStyle/>
          <a:p>
            <a:fld id="{5C3E3C81-7129-4125-AE24-5AA5F3EBE775}" type="slidenum">
              <a:rPr lang="en-US"/>
              <a:pPr/>
              <a:t>48</a:t>
            </a:fld>
            <a:endParaRPr lang="en-US" dirty="0"/>
          </a:p>
        </p:txBody>
      </p:sp>
      <p:sp>
        <p:nvSpPr>
          <p:cNvPr id="130052" name="Line 4"/>
          <p:cNvSpPr>
            <a:spLocks noChangeShapeType="1"/>
          </p:cNvSpPr>
          <p:nvPr/>
        </p:nvSpPr>
        <p:spPr bwMode="auto">
          <a:xfrm>
            <a:off x="4038600" y="5410200"/>
            <a:ext cx="0" cy="0"/>
          </a:xfrm>
          <a:prstGeom prst="line">
            <a:avLst/>
          </a:prstGeom>
          <a:noFill/>
          <a:ln w="9525">
            <a:solidFill>
              <a:schemeClr val="tx1"/>
            </a:solidFill>
            <a:round/>
            <a:headEnd/>
            <a:tailEnd/>
          </a:ln>
          <a:effectLst/>
        </p:spPr>
        <p:txBody>
          <a:bodyPr/>
          <a:lstStyle/>
          <a:p>
            <a:endParaRPr lang="en-US" dirty="0"/>
          </a:p>
        </p:txBody>
      </p:sp>
      <p:sp>
        <p:nvSpPr>
          <p:cNvPr id="130053" name="Line 5"/>
          <p:cNvSpPr>
            <a:spLocks noChangeShapeType="1"/>
          </p:cNvSpPr>
          <p:nvPr/>
        </p:nvSpPr>
        <p:spPr bwMode="auto">
          <a:xfrm>
            <a:off x="7467600" y="5486400"/>
            <a:ext cx="0" cy="0"/>
          </a:xfrm>
          <a:prstGeom prst="line">
            <a:avLst/>
          </a:prstGeom>
          <a:noFill/>
          <a:ln w="9525">
            <a:solidFill>
              <a:schemeClr val="tx1"/>
            </a:solidFill>
            <a:round/>
            <a:headEnd/>
            <a:tailEnd/>
          </a:ln>
          <a:effectLst/>
        </p:spPr>
        <p:txBody>
          <a:bodyPr/>
          <a:lstStyle/>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EC04CC51-B8C4-4A51-9C6F-54F6D86FFD5D}" type="slidenum">
              <a:rPr lang="en-US"/>
              <a:pPr/>
              <a:t>4</a:t>
            </a:fld>
            <a:endParaRPr lang="en-US" dirty="0"/>
          </a:p>
        </p:txBody>
      </p:sp>
      <p:sp>
        <p:nvSpPr>
          <p:cNvPr id="78850" name="Rectangle 2"/>
          <p:cNvSpPr>
            <a:spLocks noGrp="1" noChangeArrowheads="1"/>
          </p:cNvSpPr>
          <p:nvPr>
            <p:ph type="title"/>
          </p:nvPr>
        </p:nvSpPr>
        <p:spPr/>
        <p:txBody>
          <a:bodyPr/>
          <a:lstStyle/>
          <a:p>
            <a:r>
              <a:rPr lang="en-US" dirty="0"/>
              <a:t>Analyzing Trends</a:t>
            </a:r>
          </a:p>
        </p:txBody>
      </p:sp>
      <p:sp>
        <p:nvSpPr>
          <p:cNvPr id="78851" name="Rectangle 3"/>
          <p:cNvSpPr>
            <a:spLocks noGrp="1" noChangeArrowheads="1"/>
          </p:cNvSpPr>
          <p:nvPr>
            <p:ph type="body" idx="1"/>
          </p:nvPr>
        </p:nvSpPr>
        <p:spPr/>
        <p:txBody>
          <a:bodyPr/>
          <a:lstStyle/>
          <a:p>
            <a:pPr marL="533400" indent="-533400">
              <a:buFont typeface="Wingdings" pitchFamily="2" charset="2"/>
              <a:buAutoNum type="arabicPeriod" startAt="3"/>
            </a:pPr>
            <a:r>
              <a:rPr lang="en-US" dirty="0"/>
              <a:t>Comparing one geographic area to another:</a:t>
            </a:r>
          </a:p>
          <a:p>
            <a:pPr marL="533400" indent="-533400"/>
            <a:r>
              <a:rPr lang="en-US" dirty="0"/>
              <a:t>	The relative standing of areas may vary by year—trend data provide a “fairer” area to area comparison</a:t>
            </a:r>
          </a:p>
          <a:p>
            <a:pPr marL="533400" indent="-533400">
              <a:buFont typeface="Wingdings" pitchFamily="2" charset="2"/>
              <a:buAutoNum type="arabicPeriod" startAt="4"/>
            </a:pPr>
            <a:r>
              <a:rPr lang="en-US" dirty="0"/>
              <a:t>Comparing one population to another:</a:t>
            </a:r>
          </a:p>
          <a:p>
            <a:pPr marL="533400" indent="-533400"/>
            <a:r>
              <a:rPr lang="en-US" dirty="0"/>
              <a:t>	The relative standing of populations may vary by year—trend data permits an assessment of the nature of disparities </a:t>
            </a:r>
          </a:p>
          <a:p>
            <a:pPr marL="533400" indent="-533400">
              <a:buFont typeface="Wingdings" pitchFamily="2" charset="2"/>
              <a:buAutoNum type="arabicPeriod" startAt="5"/>
            </a:pPr>
            <a:r>
              <a:rPr lang="en-US" dirty="0"/>
              <a:t>Making projections:</a:t>
            </a:r>
          </a:p>
          <a:p>
            <a:pPr marL="533400" indent="-533400"/>
            <a:r>
              <a:rPr lang="en-US" dirty="0"/>
              <a:t>	Monitoring progress toward a national or local objective, or planning levels of services</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p:txBody>
          <a:bodyPr/>
          <a:lstStyle/>
          <a:p>
            <a:r>
              <a:rPr lang="en-US" dirty="0"/>
              <a:t>Trend Data for Program Evaluation</a:t>
            </a:r>
          </a:p>
        </p:txBody>
      </p:sp>
      <p:sp>
        <p:nvSpPr>
          <p:cNvPr id="136195" name="Rectangle 3"/>
          <p:cNvSpPr>
            <a:spLocks noGrp="1" noChangeArrowheads="1"/>
          </p:cNvSpPr>
          <p:nvPr>
            <p:ph idx="1"/>
          </p:nvPr>
        </p:nvSpPr>
        <p:spPr/>
        <p:txBody>
          <a:bodyPr/>
          <a:lstStyle/>
          <a:p>
            <a:pPr algn="ctr"/>
            <a:r>
              <a:rPr lang="en-US" dirty="0"/>
              <a:t>Only the main effect for time and the interaction term</a:t>
            </a:r>
          </a:p>
          <a:p>
            <a:endParaRPr lang="en-US" sz="1600" dirty="0"/>
          </a:p>
          <a:p>
            <a:r>
              <a:rPr lang="en-US" b="1" dirty="0">
                <a:solidFill>
                  <a:srgbClr val="CC3300"/>
                </a:solidFill>
              </a:rPr>
              <a:t>When change = 0 – before program </a:t>
            </a:r>
            <a:r>
              <a:rPr lang="en-US" b="1" dirty="0" smtClean="0">
                <a:solidFill>
                  <a:srgbClr val="CC3300"/>
                </a:solidFill>
              </a:rPr>
              <a:t>implementation </a:t>
            </a:r>
            <a:endParaRPr lang="en-US" b="1" dirty="0">
              <a:solidFill>
                <a:srgbClr val="CC3300"/>
              </a:solidFill>
            </a:endParaRPr>
          </a:p>
          <a:p>
            <a:endParaRPr lang="en-US" sz="1600" b="1" dirty="0">
              <a:solidFill>
                <a:srgbClr val="CC3300"/>
              </a:solidFill>
            </a:endParaRPr>
          </a:p>
          <a:p>
            <a:r>
              <a:rPr lang="en-US" sz="2400" dirty="0"/>
              <a:t>lnrate2 = b0 + b1*yearnew + b2*group + b3*yearnew*change +</a:t>
            </a:r>
          </a:p>
          <a:p>
            <a:r>
              <a:rPr lang="en-US" sz="2400" dirty="0"/>
              <a:t>                        b4*yearnew*group + b5*yearnew*change*group</a:t>
            </a:r>
          </a:p>
          <a:p>
            <a:r>
              <a:rPr lang="en-US" sz="2400" dirty="0"/>
              <a:t>            = b0 + b1*yearnew + b2*group + b3*yearnew*1 + </a:t>
            </a:r>
          </a:p>
          <a:p>
            <a:r>
              <a:rPr lang="en-US" sz="2400" dirty="0"/>
              <a:t>                       b4*yearnew*group + b7*yearnew*1*group </a:t>
            </a:r>
          </a:p>
          <a:p>
            <a:r>
              <a:rPr lang="en-US" sz="2400" dirty="0"/>
              <a:t>            = b0 +( b1 + b3)*yearnew + b2*group + </a:t>
            </a:r>
          </a:p>
          <a:p>
            <a:r>
              <a:rPr lang="en-US" sz="2400" dirty="0"/>
              <a:t>                      (b4 + b7)*yearnew*group</a:t>
            </a:r>
          </a:p>
        </p:txBody>
      </p:sp>
      <p:sp>
        <p:nvSpPr>
          <p:cNvPr id="6" name="Slide Number Placeholder 3"/>
          <p:cNvSpPr>
            <a:spLocks noGrp="1"/>
          </p:cNvSpPr>
          <p:nvPr>
            <p:ph type="sldNum" sz="quarter" idx="10"/>
          </p:nvPr>
        </p:nvSpPr>
        <p:spPr/>
        <p:txBody>
          <a:bodyPr/>
          <a:lstStyle/>
          <a:p>
            <a:fld id="{D648E585-8ED4-4D86-ADB5-39674F136F41}" type="slidenum">
              <a:rPr lang="en-US"/>
              <a:pPr/>
              <a:t>49</a:t>
            </a:fld>
            <a:endParaRPr lang="en-US" dirty="0"/>
          </a:p>
        </p:txBody>
      </p:sp>
      <p:sp>
        <p:nvSpPr>
          <p:cNvPr id="136196" name="Line 4"/>
          <p:cNvSpPr>
            <a:spLocks noChangeShapeType="1"/>
          </p:cNvSpPr>
          <p:nvPr/>
        </p:nvSpPr>
        <p:spPr bwMode="auto">
          <a:xfrm>
            <a:off x="4038600" y="5410200"/>
            <a:ext cx="0" cy="0"/>
          </a:xfrm>
          <a:prstGeom prst="line">
            <a:avLst/>
          </a:prstGeom>
          <a:noFill/>
          <a:ln w="9525">
            <a:solidFill>
              <a:schemeClr val="tx1"/>
            </a:solidFill>
            <a:round/>
            <a:headEnd/>
            <a:tailEnd/>
          </a:ln>
          <a:effectLst/>
        </p:spPr>
        <p:txBody>
          <a:bodyPr/>
          <a:lstStyle/>
          <a:p>
            <a:endParaRPr lang="en-US" dirty="0"/>
          </a:p>
        </p:txBody>
      </p:sp>
      <p:sp>
        <p:nvSpPr>
          <p:cNvPr id="136197" name="Line 5"/>
          <p:cNvSpPr>
            <a:spLocks noChangeShapeType="1"/>
          </p:cNvSpPr>
          <p:nvPr/>
        </p:nvSpPr>
        <p:spPr bwMode="auto">
          <a:xfrm>
            <a:off x="7467600" y="5486400"/>
            <a:ext cx="0" cy="0"/>
          </a:xfrm>
          <a:prstGeom prst="line">
            <a:avLst/>
          </a:prstGeom>
          <a:noFill/>
          <a:ln w="9525">
            <a:solidFill>
              <a:schemeClr val="tx1"/>
            </a:solidFill>
            <a:round/>
            <a:headEnd/>
            <a:tailEnd/>
          </a:ln>
          <a:effectLst/>
        </p:spPr>
        <p:txBody>
          <a:bodyPr/>
          <a:lstStyle/>
          <a:p>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Trend Data for Program Evaluation</a:t>
            </a:r>
            <a:endParaRPr lang="en-US" dirty="0"/>
          </a:p>
        </p:txBody>
      </p:sp>
      <p:sp>
        <p:nvSpPr>
          <p:cNvPr id="3" name="Content Placeholder 2"/>
          <p:cNvSpPr>
            <a:spLocks noGrp="1"/>
          </p:cNvSpPr>
          <p:nvPr>
            <p:ph idx="1"/>
          </p:nvPr>
        </p:nvSpPr>
        <p:spPr>
          <a:xfrm>
            <a:off x="76200" y="1524000"/>
            <a:ext cx="9144000" cy="4876800"/>
          </a:xfrm>
        </p:spPr>
        <p:txBody>
          <a:bodyPr/>
          <a:lstStyle/>
          <a:p>
            <a:pPr algn="ctr"/>
            <a:r>
              <a:rPr lang="en-US" dirty="0" smtClean="0"/>
              <a:t>Sample Code: Implementing these models in SAS</a:t>
            </a:r>
          </a:p>
          <a:p>
            <a:endParaRPr lang="en-US" dirty="0" smtClean="0"/>
          </a:p>
          <a:p>
            <a:pPr marL="0" marR="0">
              <a:spcBef>
                <a:spcPts val="0"/>
              </a:spcBef>
              <a:spcAft>
                <a:spcPts val="0"/>
              </a:spcAft>
            </a:pPr>
            <a:r>
              <a:rPr lang="en-US" sz="1800" b="1" dirty="0" smtClean="0">
                <a:solidFill>
                  <a:srgbClr val="000080"/>
                </a:solidFill>
                <a:latin typeface="Courier New"/>
                <a:ea typeface="Times New Roman"/>
              </a:rPr>
              <a:t>proc</a:t>
            </a:r>
            <a:r>
              <a:rPr lang="en-US" sz="1800" dirty="0" smtClean="0">
                <a:solidFill>
                  <a:srgbClr val="000000"/>
                </a:solidFill>
                <a:latin typeface="Courier New"/>
                <a:ea typeface="Times New Roman"/>
              </a:rPr>
              <a:t> </a:t>
            </a:r>
            <a:r>
              <a:rPr lang="en-US" sz="1800" b="1" dirty="0" smtClean="0">
                <a:solidFill>
                  <a:srgbClr val="000080"/>
                </a:solidFill>
                <a:latin typeface="Courier New"/>
                <a:ea typeface="Times New Roman"/>
              </a:rPr>
              <a:t>genmod</a:t>
            </a:r>
            <a:r>
              <a:rPr lang="en-US" sz="1800" dirty="0" smtClean="0">
                <a:solidFill>
                  <a:srgbClr val="000000"/>
                </a:solidFill>
                <a:latin typeface="Courier New"/>
                <a:ea typeface="Times New Roman"/>
              </a:rPr>
              <a:t> </a:t>
            </a:r>
            <a:r>
              <a:rPr lang="en-US" sz="1800" dirty="0" smtClean="0">
                <a:solidFill>
                  <a:srgbClr val="0000FF"/>
                </a:solidFill>
                <a:latin typeface="Courier New"/>
                <a:ea typeface="Times New Roman"/>
              </a:rPr>
              <a:t>data</a:t>
            </a:r>
            <a:r>
              <a:rPr lang="en-US" sz="1800" dirty="0" smtClean="0">
                <a:solidFill>
                  <a:srgbClr val="000000"/>
                </a:solidFill>
                <a:latin typeface="Courier New"/>
                <a:ea typeface="Times New Roman"/>
              </a:rPr>
              <a:t>=one;</a:t>
            </a:r>
            <a:endParaRPr lang="en-US" sz="1800" dirty="0" smtClean="0">
              <a:latin typeface="Times New Roman"/>
              <a:ea typeface="Times New Roman"/>
            </a:endParaRPr>
          </a:p>
          <a:p>
            <a:pPr marL="0" marR="0">
              <a:spcBef>
                <a:spcPts val="0"/>
              </a:spcBef>
              <a:spcAft>
                <a:spcPts val="0"/>
              </a:spcAft>
            </a:pPr>
            <a:r>
              <a:rPr lang="en-US" sz="1800" dirty="0" smtClean="0">
                <a:solidFill>
                  <a:srgbClr val="0000FF"/>
                </a:solidFill>
                <a:latin typeface="Courier New"/>
                <a:ea typeface="Times New Roman"/>
              </a:rPr>
              <a:t>where</a:t>
            </a:r>
            <a:r>
              <a:rPr lang="en-US" sz="1800" dirty="0" smtClean="0">
                <a:solidFill>
                  <a:srgbClr val="000000"/>
                </a:solidFill>
                <a:latin typeface="Courier New"/>
                <a:ea typeface="Times New Roman"/>
              </a:rPr>
              <a:t> group = </a:t>
            </a:r>
            <a:r>
              <a:rPr lang="en-US" sz="1800" b="1" dirty="0" smtClean="0">
                <a:solidFill>
                  <a:srgbClr val="008080"/>
                </a:solidFill>
                <a:latin typeface="Courier New"/>
                <a:ea typeface="Times New Roman"/>
              </a:rPr>
              <a:t>1</a:t>
            </a:r>
            <a:r>
              <a:rPr lang="en-US" sz="1800" dirty="0" smtClean="0">
                <a:solidFill>
                  <a:srgbClr val="000000"/>
                </a:solidFill>
                <a:latin typeface="Courier New"/>
                <a:ea typeface="Times New Roman"/>
              </a:rPr>
              <a:t>;</a:t>
            </a:r>
            <a:endParaRPr lang="en-US" sz="1800" dirty="0" smtClean="0">
              <a:latin typeface="Times New Roman"/>
              <a:ea typeface="Times New Roman"/>
            </a:endParaRPr>
          </a:p>
          <a:p>
            <a:pPr marL="0" marR="0">
              <a:spcBef>
                <a:spcPts val="0"/>
              </a:spcBef>
              <a:spcAft>
                <a:spcPts val="0"/>
              </a:spcAft>
            </a:pPr>
            <a:r>
              <a:rPr lang="en-US" sz="1800" dirty="0" smtClean="0">
                <a:solidFill>
                  <a:srgbClr val="0000FF"/>
                </a:solidFill>
                <a:latin typeface="Courier New"/>
                <a:ea typeface="Times New Roman"/>
              </a:rPr>
              <a:t>title1</a:t>
            </a:r>
            <a:r>
              <a:rPr lang="en-US" sz="1800" dirty="0" smtClean="0">
                <a:solidFill>
                  <a:srgbClr val="000000"/>
                </a:solidFill>
                <a:latin typeface="Courier New"/>
                <a:ea typeface="Times New Roman"/>
              </a:rPr>
              <a:t> </a:t>
            </a:r>
            <a:r>
              <a:rPr lang="en-US" sz="1800" dirty="0" smtClean="0">
                <a:solidFill>
                  <a:srgbClr val="800080"/>
                </a:solidFill>
                <a:latin typeface="Courier New"/>
                <a:ea typeface="Times New Roman"/>
              </a:rPr>
              <a:t>'Recoded year, change point dummy, and interaction'</a:t>
            </a:r>
            <a:r>
              <a:rPr lang="en-US" sz="1800" dirty="0" smtClean="0">
                <a:solidFill>
                  <a:srgbClr val="000000"/>
                </a:solidFill>
                <a:latin typeface="Courier New"/>
                <a:ea typeface="Times New Roman"/>
              </a:rPr>
              <a:t>;</a:t>
            </a:r>
            <a:endParaRPr lang="en-US" sz="1800" dirty="0" smtClean="0">
              <a:latin typeface="Times New Roman"/>
              <a:ea typeface="Times New Roman"/>
            </a:endParaRPr>
          </a:p>
          <a:p>
            <a:pPr marL="0" marR="0">
              <a:spcBef>
                <a:spcPts val="0"/>
              </a:spcBef>
              <a:spcAft>
                <a:spcPts val="0"/>
              </a:spcAft>
            </a:pPr>
            <a:r>
              <a:rPr lang="en-US" sz="1800" dirty="0" smtClean="0">
                <a:solidFill>
                  <a:srgbClr val="0000FF"/>
                </a:solidFill>
                <a:latin typeface="Courier New"/>
                <a:ea typeface="Times New Roman"/>
              </a:rPr>
              <a:t>title2</a:t>
            </a:r>
            <a:r>
              <a:rPr lang="en-US" sz="1800" dirty="0" smtClean="0">
                <a:solidFill>
                  <a:srgbClr val="000000"/>
                </a:solidFill>
                <a:latin typeface="Courier New"/>
                <a:ea typeface="Times New Roman"/>
              </a:rPr>
              <a:t> </a:t>
            </a:r>
            <a:r>
              <a:rPr lang="en-US" sz="1800" dirty="0" smtClean="0">
                <a:solidFill>
                  <a:srgbClr val="800080"/>
                </a:solidFill>
                <a:latin typeface="Courier New"/>
                <a:ea typeface="Times New Roman"/>
              </a:rPr>
              <a:t>'allowing for a discontinutity at the change point'</a:t>
            </a:r>
            <a:r>
              <a:rPr lang="en-US" sz="1800" dirty="0" smtClean="0">
                <a:solidFill>
                  <a:srgbClr val="000000"/>
                </a:solidFill>
                <a:latin typeface="Courier New"/>
                <a:ea typeface="Times New Roman"/>
              </a:rPr>
              <a:t>;</a:t>
            </a:r>
            <a:endParaRPr lang="en-US" sz="1800" dirty="0" smtClean="0">
              <a:latin typeface="Times New Roman"/>
              <a:ea typeface="Times New Roman"/>
            </a:endParaRPr>
          </a:p>
          <a:p>
            <a:pPr marL="0" marR="0">
              <a:spcBef>
                <a:spcPts val="0"/>
              </a:spcBef>
              <a:spcAft>
                <a:spcPts val="0"/>
              </a:spcAft>
            </a:pPr>
            <a:r>
              <a:rPr lang="en-US" sz="1800" dirty="0" smtClean="0">
                <a:solidFill>
                  <a:srgbClr val="000000"/>
                </a:solidFill>
                <a:latin typeface="Courier New"/>
                <a:ea typeface="Times New Roman"/>
              </a:rPr>
              <a:t>  </a:t>
            </a:r>
            <a:r>
              <a:rPr lang="en-US" sz="1800" dirty="0" smtClean="0">
                <a:solidFill>
                  <a:srgbClr val="0000FF"/>
                </a:solidFill>
                <a:latin typeface="Courier New"/>
                <a:ea typeface="Times New Roman"/>
              </a:rPr>
              <a:t>model</a:t>
            </a:r>
            <a:r>
              <a:rPr lang="en-US" sz="1800" dirty="0" smtClean="0">
                <a:solidFill>
                  <a:srgbClr val="000000"/>
                </a:solidFill>
                <a:latin typeface="Courier New"/>
                <a:ea typeface="Times New Roman"/>
              </a:rPr>
              <a:t> rate2 = yearnew change yearnew*change </a:t>
            </a:r>
          </a:p>
          <a:p>
            <a:pPr marL="0" marR="0">
              <a:spcBef>
                <a:spcPts val="0"/>
              </a:spcBef>
              <a:spcAft>
                <a:spcPts val="0"/>
              </a:spcAft>
            </a:pPr>
            <a:r>
              <a:rPr lang="en-US" sz="1800" dirty="0" smtClean="0">
                <a:solidFill>
                  <a:srgbClr val="000000"/>
                </a:solidFill>
                <a:latin typeface="Courier New"/>
                <a:ea typeface="Times New Roman"/>
              </a:rPr>
              <a:t>                / </a:t>
            </a:r>
            <a:r>
              <a:rPr lang="en-US" sz="1800" dirty="0" smtClean="0">
                <a:solidFill>
                  <a:srgbClr val="0000FF"/>
                </a:solidFill>
                <a:latin typeface="Courier New"/>
                <a:ea typeface="Times New Roman"/>
              </a:rPr>
              <a:t>link</a:t>
            </a:r>
            <a:r>
              <a:rPr lang="en-US" sz="1800" dirty="0" smtClean="0">
                <a:solidFill>
                  <a:srgbClr val="000000"/>
                </a:solidFill>
                <a:latin typeface="Courier New"/>
                <a:ea typeface="Times New Roman"/>
              </a:rPr>
              <a:t>=log </a:t>
            </a:r>
            <a:r>
              <a:rPr lang="en-US" sz="1800" dirty="0" smtClean="0">
                <a:solidFill>
                  <a:srgbClr val="0000FF"/>
                </a:solidFill>
                <a:latin typeface="Courier New"/>
                <a:ea typeface="Times New Roman"/>
              </a:rPr>
              <a:t>dist</a:t>
            </a:r>
            <a:r>
              <a:rPr lang="en-US" sz="1800" dirty="0" smtClean="0">
                <a:solidFill>
                  <a:srgbClr val="000000"/>
                </a:solidFill>
                <a:latin typeface="Courier New"/>
                <a:ea typeface="Times New Roman"/>
              </a:rPr>
              <a:t>=normal;</a:t>
            </a:r>
            <a:endParaRPr lang="en-US" sz="1800" dirty="0" smtClean="0">
              <a:latin typeface="Times New Roman"/>
              <a:ea typeface="Times New Roman"/>
            </a:endParaRPr>
          </a:p>
          <a:p>
            <a:pPr marL="0" marR="0">
              <a:spcBef>
                <a:spcPts val="0"/>
              </a:spcBef>
              <a:spcAft>
                <a:spcPts val="0"/>
              </a:spcAft>
            </a:pPr>
            <a:r>
              <a:rPr lang="en-US" sz="1800" dirty="0" smtClean="0">
                <a:solidFill>
                  <a:srgbClr val="000000"/>
                </a:solidFill>
                <a:latin typeface="Courier New"/>
                <a:ea typeface="Times New Roman"/>
              </a:rPr>
              <a:t>  </a:t>
            </a:r>
            <a:r>
              <a:rPr lang="en-US" sz="1800" dirty="0" smtClean="0">
                <a:solidFill>
                  <a:srgbClr val="0000FF"/>
                </a:solidFill>
                <a:latin typeface="Courier New"/>
                <a:ea typeface="Times New Roman"/>
              </a:rPr>
              <a:t>estimate</a:t>
            </a:r>
            <a:r>
              <a:rPr lang="en-US" sz="1800" dirty="0" smtClean="0">
                <a:solidFill>
                  <a:srgbClr val="000000"/>
                </a:solidFill>
                <a:latin typeface="Courier New"/>
                <a:ea typeface="Times New Roman"/>
              </a:rPr>
              <a:t> </a:t>
            </a:r>
            <a:r>
              <a:rPr lang="en-US" sz="1800" dirty="0" smtClean="0">
                <a:solidFill>
                  <a:srgbClr val="800080"/>
                </a:solidFill>
                <a:latin typeface="Courier New"/>
                <a:ea typeface="Times New Roman"/>
              </a:rPr>
              <a:t>'rate just before change'</a:t>
            </a:r>
            <a:r>
              <a:rPr lang="en-US" sz="1800" dirty="0" smtClean="0">
                <a:solidFill>
                  <a:srgbClr val="000000"/>
                </a:solidFill>
                <a:latin typeface="Courier New"/>
                <a:ea typeface="Times New Roman"/>
              </a:rPr>
              <a:t> intercept </a:t>
            </a:r>
            <a:r>
              <a:rPr lang="en-US" sz="1800" b="1" dirty="0" smtClean="0">
                <a:solidFill>
                  <a:srgbClr val="008080"/>
                </a:solidFill>
                <a:latin typeface="Courier New"/>
                <a:ea typeface="Times New Roman"/>
              </a:rPr>
              <a:t>1</a:t>
            </a:r>
            <a:r>
              <a:rPr lang="en-US" sz="1800" dirty="0" smtClean="0">
                <a:solidFill>
                  <a:srgbClr val="000000"/>
                </a:solidFill>
                <a:latin typeface="Courier New"/>
                <a:ea typeface="Times New Roman"/>
              </a:rPr>
              <a:t> / </a:t>
            </a:r>
            <a:r>
              <a:rPr lang="en-US" sz="1800" dirty="0" smtClean="0">
                <a:solidFill>
                  <a:srgbClr val="0000FF"/>
                </a:solidFill>
                <a:latin typeface="Courier New"/>
                <a:ea typeface="Times New Roman"/>
              </a:rPr>
              <a:t>exp</a:t>
            </a:r>
            <a:r>
              <a:rPr lang="en-US" sz="1800" dirty="0" smtClean="0">
                <a:solidFill>
                  <a:srgbClr val="000000"/>
                </a:solidFill>
                <a:latin typeface="Courier New"/>
                <a:ea typeface="Times New Roman"/>
              </a:rPr>
              <a:t>;</a:t>
            </a:r>
            <a:endParaRPr lang="en-US" sz="1800" dirty="0" smtClean="0">
              <a:latin typeface="Times New Roman"/>
              <a:ea typeface="Times New Roman"/>
            </a:endParaRPr>
          </a:p>
          <a:p>
            <a:pPr marL="0" marR="0">
              <a:spcBef>
                <a:spcPts val="0"/>
              </a:spcBef>
              <a:spcAft>
                <a:spcPts val="0"/>
              </a:spcAft>
            </a:pPr>
            <a:r>
              <a:rPr lang="en-US" sz="1800" dirty="0" smtClean="0">
                <a:solidFill>
                  <a:srgbClr val="000000"/>
                </a:solidFill>
                <a:latin typeface="Courier New"/>
                <a:ea typeface="Times New Roman"/>
              </a:rPr>
              <a:t>  </a:t>
            </a:r>
            <a:r>
              <a:rPr lang="en-US" sz="1800" dirty="0" smtClean="0">
                <a:solidFill>
                  <a:srgbClr val="0000FF"/>
                </a:solidFill>
                <a:latin typeface="Courier New"/>
                <a:ea typeface="Times New Roman"/>
              </a:rPr>
              <a:t>estimate</a:t>
            </a:r>
            <a:r>
              <a:rPr lang="en-US" sz="1800" dirty="0" smtClean="0">
                <a:solidFill>
                  <a:srgbClr val="000000"/>
                </a:solidFill>
                <a:latin typeface="Courier New"/>
                <a:ea typeface="Times New Roman"/>
              </a:rPr>
              <a:t> </a:t>
            </a:r>
            <a:r>
              <a:rPr lang="en-US" sz="1800" dirty="0" smtClean="0">
                <a:solidFill>
                  <a:srgbClr val="800080"/>
                </a:solidFill>
                <a:latin typeface="Courier New"/>
                <a:ea typeface="Times New Roman"/>
              </a:rPr>
              <a:t>'rate just after change'</a:t>
            </a:r>
            <a:r>
              <a:rPr lang="en-US" sz="1800" dirty="0" smtClean="0">
                <a:solidFill>
                  <a:srgbClr val="000000"/>
                </a:solidFill>
                <a:latin typeface="Courier New"/>
                <a:ea typeface="Times New Roman"/>
              </a:rPr>
              <a:t> intercept </a:t>
            </a:r>
            <a:r>
              <a:rPr lang="en-US" sz="1800" b="1" dirty="0" smtClean="0">
                <a:solidFill>
                  <a:srgbClr val="008080"/>
                </a:solidFill>
                <a:latin typeface="Courier New"/>
                <a:ea typeface="Times New Roman"/>
              </a:rPr>
              <a:t>1</a:t>
            </a:r>
            <a:r>
              <a:rPr lang="en-US" sz="1800" dirty="0" smtClean="0">
                <a:solidFill>
                  <a:srgbClr val="000000"/>
                </a:solidFill>
                <a:latin typeface="Courier New"/>
                <a:ea typeface="Times New Roman"/>
              </a:rPr>
              <a:t> change </a:t>
            </a:r>
            <a:r>
              <a:rPr lang="en-US" sz="1800" b="1" dirty="0" smtClean="0">
                <a:solidFill>
                  <a:srgbClr val="008080"/>
                </a:solidFill>
                <a:latin typeface="Courier New"/>
                <a:ea typeface="Times New Roman"/>
              </a:rPr>
              <a:t>1</a:t>
            </a:r>
            <a:r>
              <a:rPr lang="en-US" sz="1800" dirty="0" smtClean="0">
                <a:solidFill>
                  <a:srgbClr val="000000"/>
                </a:solidFill>
                <a:latin typeface="Courier New"/>
                <a:ea typeface="Times New Roman"/>
              </a:rPr>
              <a:t> / </a:t>
            </a:r>
            <a:r>
              <a:rPr lang="en-US" sz="1800" dirty="0" smtClean="0">
                <a:solidFill>
                  <a:srgbClr val="0000FF"/>
                </a:solidFill>
                <a:latin typeface="Courier New"/>
                <a:ea typeface="Times New Roman"/>
              </a:rPr>
              <a:t>exp</a:t>
            </a:r>
            <a:r>
              <a:rPr lang="en-US" sz="1800" dirty="0" smtClean="0">
                <a:solidFill>
                  <a:srgbClr val="000000"/>
                </a:solidFill>
                <a:latin typeface="Courier New"/>
                <a:ea typeface="Times New Roman"/>
              </a:rPr>
              <a:t>;</a:t>
            </a:r>
            <a:endParaRPr lang="en-US" sz="1800" dirty="0" smtClean="0">
              <a:latin typeface="Times New Roman"/>
              <a:ea typeface="Times New Roman"/>
            </a:endParaRPr>
          </a:p>
          <a:p>
            <a:pPr marL="0" marR="0">
              <a:spcBef>
                <a:spcPts val="0"/>
              </a:spcBef>
              <a:spcAft>
                <a:spcPts val="0"/>
              </a:spcAft>
            </a:pPr>
            <a:r>
              <a:rPr lang="en-US" sz="1800" dirty="0" smtClean="0">
                <a:solidFill>
                  <a:srgbClr val="000000"/>
                </a:solidFill>
                <a:latin typeface="Courier New"/>
                <a:ea typeface="Times New Roman"/>
              </a:rPr>
              <a:t>  </a:t>
            </a:r>
            <a:r>
              <a:rPr lang="en-US" sz="1800" dirty="0" smtClean="0">
                <a:solidFill>
                  <a:srgbClr val="0000FF"/>
                </a:solidFill>
                <a:latin typeface="Courier New"/>
                <a:ea typeface="Times New Roman"/>
              </a:rPr>
              <a:t>estimate</a:t>
            </a:r>
            <a:r>
              <a:rPr lang="en-US" sz="1800" dirty="0" smtClean="0">
                <a:solidFill>
                  <a:srgbClr val="000000"/>
                </a:solidFill>
                <a:latin typeface="Courier New"/>
                <a:ea typeface="Times New Roman"/>
              </a:rPr>
              <a:t> </a:t>
            </a:r>
            <a:r>
              <a:rPr lang="en-US" sz="1800" dirty="0" smtClean="0">
                <a:solidFill>
                  <a:srgbClr val="800080"/>
                </a:solidFill>
                <a:latin typeface="Courier New"/>
                <a:ea typeface="Times New Roman"/>
              </a:rPr>
              <a:t>'size of immed. change'</a:t>
            </a:r>
            <a:r>
              <a:rPr lang="en-US" sz="1800" dirty="0" smtClean="0">
                <a:solidFill>
                  <a:srgbClr val="000000"/>
                </a:solidFill>
                <a:latin typeface="Courier New"/>
                <a:ea typeface="Times New Roman"/>
              </a:rPr>
              <a:t> change </a:t>
            </a:r>
            <a:r>
              <a:rPr lang="en-US" sz="1800" b="1" dirty="0" smtClean="0">
                <a:solidFill>
                  <a:srgbClr val="008080"/>
                </a:solidFill>
                <a:latin typeface="Courier New"/>
                <a:ea typeface="Times New Roman"/>
              </a:rPr>
              <a:t>1</a:t>
            </a:r>
            <a:r>
              <a:rPr lang="en-US" sz="1800" dirty="0" smtClean="0">
                <a:solidFill>
                  <a:srgbClr val="000000"/>
                </a:solidFill>
                <a:latin typeface="Courier New"/>
                <a:ea typeface="Times New Roman"/>
              </a:rPr>
              <a:t> / </a:t>
            </a:r>
            <a:r>
              <a:rPr lang="en-US" sz="1800" dirty="0" smtClean="0">
                <a:solidFill>
                  <a:srgbClr val="0000FF"/>
                </a:solidFill>
                <a:latin typeface="Courier New"/>
                <a:ea typeface="Times New Roman"/>
              </a:rPr>
              <a:t>exp</a:t>
            </a:r>
            <a:r>
              <a:rPr lang="en-US" sz="1800" dirty="0" smtClean="0">
                <a:solidFill>
                  <a:srgbClr val="000000"/>
                </a:solidFill>
                <a:latin typeface="Courier New"/>
                <a:ea typeface="Times New Roman"/>
              </a:rPr>
              <a:t>;</a:t>
            </a:r>
            <a:endParaRPr lang="en-US" sz="1800" dirty="0" smtClean="0">
              <a:latin typeface="Times New Roman"/>
              <a:ea typeface="Times New Roman"/>
            </a:endParaRPr>
          </a:p>
          <a:p>
            <a:pPr marL="0" marR="0">
              <a:spcBef>
                <a:spcPts val="0"/>
              </a:spcBef>
              <a:spcAft>
                <a:spcPts val="0"/>
              </a:spcAft>
            </a:pPr>
            <a:r>
              <a:rPr lang="en-US" sz="1800" dirty="0" smtClean="0">
                <a:solidFill>
                  <a:srgbClr val="000000"/>
                </a:solidFill>
                <a:latin typeface="Courier New"/>
                <a:ea typeface="Times New Roman"/>
              </a:rPr>
              <a:t>  </a:t>
            </a:r>
            <a:r>
              <a:rPr lang="en-US" sz="1800" dirty="0" smtClean="0">
                <a:solidFill>
                  <a:srgbClr val="0000FF"/>
                </a:solidFill>
                <a:latin typeface="Courier New"/>
                <a:ea typeface="Times New Roman"/>
              </a:rPr>
              <a:t>estimate</a:t>
            </a:r>
            <a:r>
              <a:rPr lang="en-US" sz="1800" dirty="0" smtClean="0">
                <a:solidFill>
                  <a:srgbClr val="000000"/>
                </a:solidFill>
                <a:latin typeface="Courier New"/>
                <a:ea typeface="Times New Roman"/>
              </a:rPr>
              <a:t> </a:t>
            </a:r>
            <a:r>
              <a:rPr lang="en-US" sz="1800" dirty="0" smtClean="0">
                <a:solidFill>
                  <a:srgbClr val="800080"/>
                </a:solidFill>
                <a:latin typeface="Courier New"/>
                <a:ea typeface="Times New Roman"/>
              </a:rPr>
              <a:t>'slope before change'</a:t>
            </a:r>
            <a:r>
              <a:rPr lang="en-US" sz="1800" dirty="0" smtClean="0">
                <a:solidFill>
                  <a:srgbClr val="000000"/>
                </a:solidFill>
                <a:latin typeface="Courier New"/>
                <a:ea typeface="Times New Roman"/>
              </a:rPr>
              <a:t> yearnew </a:t>
            </a:r>
            <a:r>
              <a:rPr lang="en-US" sz="1800" b="1" dirty="0" smtClean="0">
                <a:solidFill>
                  <a:srgbClr val="008080"/>
                </a:solidFill>
                <a:latin typeface="Courier New"/>
                <a:ea typeface="Times New Roman"/>
              </a:rPr>
              <a:t>1</a:t>
            </a:r>
            <a:r>
              <a:rPr lang="en-US" sz="1800" dirty="0" smtClean="0">
                <a:solidFill>
                  <a:srgbClr val="000000"/>
                </a:solidFill>
                <a:latin typeface="Courier New"/>
                <a:ea typeface="Times New Roman"/>
              </a:rPr>
              <a:t> / </a:t>
            </a:r>
            <a:r>
              <a:rPr lang="en-US" sz="1800" dirty="0" smtClean="0">
                <a:solidFill>
                  <a:srgbClr val="0000FF"/>
                </a:solidFill>
                <a:latin typeface="Courier New"/>
                <a:ea typeface="Times New Roman"/>
              </a:rPr>
              <a:t>exp</a:t>
            </a:r>
            <a:r>
              <a:rPr lang="en-US" sz="1800" dirty="0" smtClean="0">
                <a:solidFill>
                  <a:srgbClr val="000000"/>
                </a:solidFill>
                <a:latin typeface="Courier New"/>
                <a:ea typeface="Times New Roman"/>
              </a:rPr>
              <a:t>;</a:t>
            </a:r>
            <a:endParaRPr lang="en-US" sz="1800" dirty="0" smtClean="0">
              <a:latin typeface="Times New Roman"/>
              <a:ea typeface="Times New Roman"/>
            </a:endParaRPr>
          </a:p>
          <a:p>
            <a:pPr marL="0" marR="0">
              <a:spcBef>
                <a:spcPts val="0"/>
              </a:spcBef>
              <a:spcAft>
                <a:spcPts val="0"/>
              </a:spcAft>
            </a:pPr>
            <a:r>
              <a:rPr lang="en-US" sz="1800" dirty="0" smtClean="0">
                <a:solidFill>
                  <a:srgbClr val="000000"/>
                </a:solidFill>
                <a:latin typeface="Courier New"/>
                <a:ea typeface="Times New Roman"/>
              </a:rPr>
              <a:t>  </a:t>
            </a:r>
            <a:r>
              <a:rPr lang="en-US" sz="1800" dirty="0" smtClean="0">
                <a:solidFill>
                  <a:srgbClr val="0000FF"/>
                </a:solidFill>
                <a:latin typeface="Courier New"/>
                <a:ea typeface="Times New Roman"/>
              </a:rPr>
              <a:t>estimate</a:t>
            </a:r>
            <a:r>
              <a:rPr lang="en-US" sz="1800" dirty="0" smtClean="0">
                <a:solidFill>
                  <a:srgbClr val="000000"/>
                </a:solidFill>
                <a:latin typeface="Courier New"/>
                <a:ea typeface="Times New Roman"/>
              </a:rPr>
              <a:t> </a:t>
            </a:r>
            <a:r>
              <a:rPr lang="en-US" sz="1800" dirty="0" smtClean="0">
                <a:solidFill>
                  <a:srgbClr val="800080"/>
                </a:solidFill>
                <a:latin typeface="Courier New"/>
                <a:ea typeface="Times New Roman"/>
              </a:rPr>
              <a:t>'slope after change'</a:t>
            </a:r>
            <a:r>
              <a:rPr lang="en-US" sz="1800" dirty="0" smtClean="0">
                <a:solidFill>
                  <a:srgbClr val="000000"/>
                </a:solidFill>
                <a:latin typeface="Courier New"/>
                <a:ea typeface="Times New Roman"/>
              </a:rPr>
              <a:t> yearnew </a:t>
            </a:r>
            <a:r>
              <a:rPr lang="en-US" sz="1800" b="1" dirty="0" smtClean="0">
                <a:solidFill>
                  <a:srgbClr val="008080"/>
                </a:solidFill>
                <a:latin typeface="Courier New"/>
                <a:ea typeface="Times New Roman"/>
              </a:rPr>
              <a:t>1</a:t>
            </a:r>
            <a:r>
              <a:rPr lang="en-US" sz="1800" dirty="0" smtClean="0">
                <a:solidFill>
                  <a:srgbClr val="000000"/>
                </a:solidFill>
                <a:latin typeface="Courier New"/>
                <a:ea typeface="Times New Roman"/>
              </a:rPr>
              <a:t> yearnew*change </a:t>
            </a:r>
            <a:r>
              <a:rPr lang="en-US" sz="1800" b="1" dirty="0" smtClean="0">
                <a:solidFill>
                  <a:srgbClr val="008080"/>
                </a:solidFill>
                <a:latin typeface="Courier New"/>
                <a:ea typeface="Times New Roman"/>
              </a:rPr>
              <a:t>1</a:t>
            </a:r>
            <a:r>
              <a:rPr lang="en-US" sz="1800" dirty="0" smtClean="0">
                <a:solidFill>
                  <a:srgbClr val="000000"/>
                </a:solidFill>
                <a:latin typeface="Courier New"/>
                <a:ea typeface="Times New Roman"/>
              </a:rPr>
              <a:t> / </a:t>
            </a:r>
            <a:r>
              <a:rPr lang="en-US" sz="1800" dirty="0" smtClean="0">
                <a:solidFill>
                  <a:srgbClr val="0000FF"/>
                </a:solidFill>
                <a:latin typeface="Courier New"/>
                <a:ea typeface="Times New Roman"/>
              </a:rPr>
              <a:t>exp</a:t>
            </a:r>
            <a:r>
              <a:rPr lang="en-US" sz="1800" dirty="0" smtClean="0">
                <a:solidFill>
                  <a:srgbClr val="000000"/>
                </a:solidFill>
                <a:latin typeface="Courier New"/>
                <a:ea typeface="Times New Roman"/>
              </a:rPr>
              <a:t>;</a:t>
            </a:r>
            <a:endParaRPr lang="en-US" sz="1800" dirty="0" smtClean="0">
              <a:latin typeface="Times New Roman"/>
              <a:ea typeface="Times New Roman"/>
            </a:endParaRPr>
          </a:p>
          <a:p>
            <a:pPr marL="0" marR="0">
              <a:spcBef>
                <a:spcPts val="0"/>
              </a:spcBef>
              <a:spcAft>
                <a:spcPts val="0"/>
              </a:spcAft>
            </a:pPr>
            <a:r>
              <a:rPr lang="en-US" sz="1800" dirty="0" smtClean="0">
                <a:solidFill>
                  <a:srgbClr val="000000"/>
                </a:solidFill>
                <a:latin typeface="Courier New"/>
                <a:ea typeface="Times New Roman"/>
              </a:rPr>
              <a:t>  </a:t>
            </a:r>
            <a:r>
              <a:rPr lang="en-US" sz="1800" dirty="0" smtClean="0">
                <a:solidFill>
                  <a:srgbClr val="0000FF"/>
                </a:solidFill>
                <a:latin typeface="Courier New"/>
                <a:ea typeface="Times New Roman"/>
              </a:rPr>
              <a:t>output</a:t>
            </a:r>
            <a:r>
              <a:rPr lang="en-US" sz="1800" dirty="0" smtClean="0">
                <a:solidFill>
                  <a:srgbClr val="000000"/>
                </a:solidFill>
                <a:latin typeface="Courier New"/>
                <a:ea typeface="Times New Roman"/>
              </a:rPr>
              <a:t> </a:t>
            </a:r>
            <a:r>
              <a:rPr lang="en-US" sz="1800" dirty="0" smtClean="0">
                <a:solidFill>
                  <a:srgbClr val="0000FF"/>
                </a:solidFill>
                <a:latin typeface="Courier New"/>
                <a:ea typeface="Times New Roman"/>
              </a:rPr>
              <a:t>out</a:t>
            </a:r>
            <a:r>
              <a:rPr lang="en-US" sz="1800" dirty="0" smtClean="0">
                <a:solidFill>
                  <a:srgbClr val="000000"/>
                </a:solidFill>
                <a:latin typeface="Courier New"/>
                <a:ea typeface="Times New Roman"/>
              </a:rPr>
              <a:t>=a </a:t>
            </a:r>
            <a:r>
              <a:rPr lang="en-US" sz="1800" dirty="0" smtClean="0">
                <a:solidFill>
                  <a:srgbClr val="0000FF"/>
                </a:solidFill>
                <a:latin typeface="Courier New"/>
                <a:ea typeface="Times New Roman"/>
              </a:rPr>
              <a:t>p</a:t>
            </a:r>
            <a:r>
              <a:rPr lang="en-US" sz="1800" dirty="0" smtClean="0">
                <a:solidFill>
                  <a:srgbClr val="000000"/>
                </a:solidFill>
                <a:latin typeface="Courier New"/>
                <a:ea typeface="Times New Roman"/>
              </a:rPr>
              <a:t>=p1;</a:t>
            </a:r>
            <a:endParaRPr lang="en-US" sz="1800" dirty="0" smtClean="0">
              <a:latin typeface="Times New Roman"/>
              <a:ea typeface="Times New Roman"/>
            </a:endParaRPr>
          </a:p>
          <a:p>
            <a:pPr marL="0" marR="0">
              <a:spcBef>
                <a:spcPts val="0"/>
              </a:spcBef>
              <a:spcAft>
                <a:spcPts val="0"/>
              </a:spcAft>
            </a:pPr>
            <a:r>
              <a:rPr lang="en-US" sz="1800" b="1" dirty="0" smtClean="0">
                <a:solidFill>
                  <a:srgbClr val="000080"/>
                </a:solidFill>
                <a:latin typeface="Courier New"/>
                <a:ea typeface="Times New Roman"/>
              </a:rPr>
              <a:t>run</a:t>
            </a:r>
            <a:r>
              <a:rPr lang="en-US" sz="1800" dirty="0" smtClean="0">
                <a:solidFill>
                  <a:srgbClr val="000000"/>
                </a:solidFill>
                <a:latin typeface="Courier New"/>
                <a:ea typeface="Times New Roman"/>
              </a:rPr>
              <a:t>;</a:t>
            </a:r>
            <a:endParaRPr lang="en-US" sz="1800" dirty="0" smtClean="0">
              <a:latin typeface="Times New Roman"/>
              <a:ea typeface="Times New Roman"/>
            </a:endParaRPr>
          </a:p>
          <a:p>
            <a:pPr marL="0" marR="0">
              <a:spcBef>
                <a:spcPts val="0"/>
              </a:spcBef>
              <a:spcAft>
                <a:spcPts val="0"/>
              </a:spcAft>
            </a:pPr>
            <a:r>
              <a:rPr lang="en-US" sz="1800" dirty="0" smtClean="0">
                <a:solidFill>
                  <a:srgbClr val="000000"/>
                </a:solidFill>
                <a:latin typeface="Courier New"/>
                <a:ea typeface="Times New Roman"/>
              </a:rPr>
              <a:t> </a:t>
            </a:r>
            <a:endParaRPr lang="en-US" sz="1800" dirty="0" smtClean="0">
              <a:latin typeface="Times New Roman"/>
              <a:ea typeface="Times New Roman"/>
            </a:endParaRPr>
          </a:p>
        </p:txBody>
      </p:sp>
      <p:sp>
        <p:nvSpPr>
          <p:cNvPr id="4" name="Slide Number Placeholder 3"/>
          <p:cNvSpPr>
            <a:spLocks noGrp="1"/>
          </p:cNvSpPr>
          <p:nvPr>
            <p:ph type="sldNum" sz="quarter" idx="10"/>
          </p:nvPr>
        </p:nvSpPr>
        <p:spPr/>
        <p:txBody>
          <a:bodyPr/>
          <a:lstStyle/>
          <a:p>
            <a:pPr>
              <a:defRPr/>
            </a:pPr>
            <a:fld id="{F15FCA81-2962-4CA8-A6B2-00B4BE745874}" type="slidenum">
              <a:rPr lang="en-US" smtClean="0"/>
              <a:pPr>
                <a:defRPr/>
              </a:pPr>
              <a:t>50</a:t>
            </a:fld>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Trend Data for Program Evaluation</a:t>
            </a:r>
            <a:endParaRPr lang="en-US" dirty="0"/>
          </a:p>
        </p:txBody>
      </p:sp>
      <p:sp>
        <p:nvSpPr>
          <p:cNvPr id="3" name="Content Placeholder 2"/>
          <p:cNvSpPr>
            <a:spLocks noGrp="1"/>
          </p:cNvSpPr>
          <p:nvPr>
            <p:ph idx="1"/>
          </p:nvPr>
        </p:nvSpPr>
        <p:spPr/>
        <p:txBody>
          <a:bodyPr/>
          <a:lstStyle/>
          <a:p>
            <a:pPr lvl="0" algn="ctr"/>
            <a:r>
              <a:rPr lang="en-US" dirty="0" smtClean="0">
                <a:solidFill>
                  <a:srgbClr val="000000"/>
                </a:solidFill>
              </a:rPr>
              <a:t>Sample Code: Implementing these models in SAS</a:t>
            </a:r>
          </a:p>
          <a:p>
            <a:pPr marL="0" marR="0">
              <a:spcBef>
                <a:spcPts val="0"/>
              </a:spcBef>
              <a:spcAft>
                <a:spcPts val="0"/>
              </a:spcAft>
            </a:pPr>
            <a:endParaRPr lang="en-US" sz="2000" b="1" dirty="0" smtClean="0">
              <a:solidFill>
                <a:srgbClr val="000080"/>
              </a:solidFill>
              <a:latin typeface="Courier New"/>
              <a:ea typeface="Times New Roman"/>
            </a:endParaRPr>
          </a:p>
          <a:p>
            <a:pPr marL="0" marR="0">
              <a:spcBef>
                <a:spcPts val="0"/>
              </a:spcBef>
              <a:spcAft>
                <a:spcPts val="0"/>
              </a:spcAft>
            </a:pPr>
            <a:endParaRPr lang="en-US" sz="2000" b="1" dirty="0" smtClean="0">
              <a:solidFill>
                <a:srgbClr val="000080"/>
              </a:solidFill>
              <a:latin typeface="Courier New"/>
              <a:ea typeface="Times New Roman"/>
            </a:endParaRPr>
          </a:p>
          <a:p>
            <a:pPr marL="0" marR="0">
              <a:spcBef>
                <a:spcPts val="0"/>
              </a:spcBef>
              <a:spcAft>
                <a:spcPts val="0"/>
              </a:spcAft>
            </a:pPr>
            <a:r>
              <a:rPr lang="en-US" sz="2000" b="1" dirty="0" smtClean="0">
                <a:solidFill>
                  <a:srgbClr val="000080"/>
                </a:solidFill>
                <a:latin typeface="Courier New"/>
                <a:ea typeface="Times New Roman"/>
              </a:rPr>
              <a:t>proc</a:t>
            </a:r>
            <a:r>
              <a:rPr lang="en-US" sz="2000" dirty="0" smtClean="0">
                <a:solidFill>
                  <a:srgbClr val="000000"/>
                </a:solidFill>
                <a:latin typeface="Courier New"/>
                <a:ea typeface="Times New Roman"/>
              </a:rPr>
              <a:t> </a:t>
            </a:r>
            <a:r>
              <a:rPr lang="en-US" sz="2000" b="1" dirty="0" smtClean="0">
                <a:solidFill>
                  <a:srgbClr val="000080"/>
                </a:solidFill>
                <a:latin typeface="Courier New"/>
                <a:ea typeface="Times New Roman"/>
              </a:rPr>
              <a:t>gplot</a:t>
            </a:r>
            <a:r>
              <a:rPr lang="en-US" sz="2000" dirty="0" smtClean="0">
                <a:solidFill>
                  <a:srgbClr val="000000"/>
                </a:solidFill>
                <a:latin typeface="Courier New"/>
                <a:ea typeface="Times New Roman"/>
              </a:rPr>
              <a:t> </a:t>
            </a:r>
            <a:r>
              <a:rPr lang="en-US" sz="2000" dirty="0" smtClean="0">
                <a:solidFill>
                  <a:srgbClr val="0000FF"/>
                </a:solidFill>
                <a:latin typeface="Courier New"/>
                <a:ea typeface="Times New Roman"/>
              </a:rPr>
              <a:t>data</a:t>
            </a:r>
            <a:r>
              <a:rPr lang="en-US" sz="2000" dirty="0" smtClean="0">
                <a:solidFill>
                  <a:srgbClr val="000000"/>
                </a:solidFill>
                <a:latin typeface="Courier New"/>
                <a:ea typeface="Times New Roman"/>
              </a:rPr>
              <a:t>=two;</a:t>
            </a:r>
            <a:endParaRPr lang="en-US" sz="2000" dirty="0" smtClean="0">
              <a:latin typeface="Times New Roman"/>
              <a:ea typeface="Times New Roman"/>
            </a:endParaRPr>
          </a:p>
          <a:p>
            <a:pPr marL="0" marR="0">
              <a:spcBef>
                <a:spcPts val="0"/>
              </a:spcBef>
              <a:spcAft>
                <a:spcPts val="0"/>
              </a:spcAft>
            </a:pPr>
            <a:r>
              <a:rPr lang="en-US" sz="2000" dirty="0" smtClean="0">
                <a:solidFill>
                  <a:srgbClr val="0000FF"/>
                </a:solidFill>
                <a:latin typeface="Courier New"/>
                <a:ea typeface="Times New Roman"/>
              </a:rPr>
              <a:t>title1</a:t>
            </a:r>
            <a:r>
              <a:rPr lang="en-US" sz="2000" dirty="0" smtClean="0">
                <a:solidFill>
                  <a:srgbClr val="000000"/>
                </a:solidFill>
                <a:latin typeface="Courier New"/>
                <a:ea typeface="Times New Roman"/>
              </a:rPr>
              <a:t> </a:t>
            </a:r>
            <a:r>
              <a:rPr lang="en-US" sz="2000" dirty="0" smtClean="0">
                <a:solidFill>
                  <a:srgbClr val="800080"/>
                </a:solidFill>
                <a:latin typeface="Courier New"/>
                <a:ea typeface="Times New Roman"/>
              </a:rPr>
              <a:t>'Recoded year, change point dummy, and their interaction'</a:t>
            </a:r>
            <a:r>
              <a:rPr lang="en-US" sz="2000" dirty="0" smtClean="0">
                <a:solidFill>
                  <a:srgbClr val="000000"/>
                </a:solidFill>
                <a:latin typeface="Courier New"/>
                <a:ea typeface="Times New Roman"/>
              </a:rPr>
              <a:t>;</a:t>
            </a:r>
            <a:endParaRPr lang="en-US" sz="2000" dirty="0" smtClean="0">
              <a:latin typeface="Times New Roman"/>
              <a:ea typeface="Times New Roman"/>
            </a:endParaRPr>
          </a:p>
          <a:p>
            <a:pPr marL="0" marR="0">
              <a:spcBef>
                <a:spcPts val="0"/>
              </a:spcBef>
              <a:spcAft>
                <a:spcPts val="0"/>
              </a:spcAft>
            </a:pPr>
            <a:r>
              <a:rPr lang="en-US" sz="2000" dirty="0" smtClean="0">
                <a:solidFill>
                  <a:srgbClr val="0000FF"/>
                </a:solidFill>
                <a:latin typeface="Courier New"/>
                <a:ea typeface="Times New Roman"/>
              </a:rPr>
              <a:t>title2</a:t>
            </a:r>
            <a:r>
              <a:rPr lang="en-US" sz="2000" dirty="0" smtClean="0">
                <a:solidFill>
                  <a:srgbClr val="000000"/>
                </a:solidFill>
                <a:latin typeface="Courier New"/>
                <a:ea typeface="Times New Roman"/>
              </a:rPr>
              <a:t> </a:t>
            </a:r>
            <a:r>
              <a:rPr lang="en-US" sz="2000" dirty="0" smtClean="0">
                <a:solidFill>
                  <a:srgbClr val="800080"/>
                </a:solidFill>
                <a:latin typeface="Courier New"/>
                <a:ea typeface="Times New Roman"/>
              </a:rPr>
              <a:t>'allowing for a discontinutity at the change point'</a:t>
            </a:r>
            <a:r>
              <a:rPr lang="en-US" sz="2000" dirty="0" smtClean="0">
                <a:solidFill>
                  <a:srgbClr val="000000"/>
                </a:solidFill>
                <a:latin typeface="Courier New"/>
                <a:ea typeface="Times New Roman"/>
              </a:rPr>
              <a:t>;</a:t>
            </a:r>
            <a:endParaRPr lang="en-US" sz="2000" dirty="0" smtClean="0">
              <a:latin typeface="Times New Roman"/>
              <a:ea typeface="Times New Roman"/>
            </a:endParaRPr>
          </a:p>
          <a:p>
            <a:pPr marL="0" marR="0">
              <a:spcBef>
                <a:spcPts val="0"/>
              </a:spcBef>
              <a:spcAft>
                <a:spcPts val="0"/>
              </a:spcAft>
            </a:pPr>
            <a:r>
              <a:rPr lang="en-US" sz="2000" dirty="0" smtClean="0">
                <a:solidFill>
                  <a:srgbClr val="000000"/>
                </a:solidFill>
                <a:latin typeface="Courier New"/>
                <a:ea typeface="Times New Roman"/>
              </a:rPr>
              <a:t>   </a:t>
            </a:r>
            <a:r>
              <a:rPr lang="en-US" sz="2000" dirty="0" smtClean="0">
                <a:solidFill>
                  <a:srgbClr val="0000FF"/>
                </a:solidFill>
                <a:latin typeface="Courier New"/>
                <a:ea typeface="Times New Roman"/>
              </a:rPr>
              <a:t>plot</a:t>
            </a:r>
            <a:r>
              <a:rPr lang="en-US" sz="2000" dirty="0" smtClean="0">
                <a:solidFill>
                  <a:srgbClr val="000000"/>
                </a:solidFill>
                <a:latin typeface="Courier New"/>
                <a:ea typeface="Times New Roman"/>
              </a:rPr>
              <a:t> p1*year;</a:t>
            </a:r>
            <a:endParaRPr lang="en-US" sz="2000" dirty="0" smtClean="0">
              <a:latin typeface="Times New Roman"/>
              <a:ea typeface="Times New Roman"/>
            </a:endParaRPr>
          </a:p>
          <a:p>
            <a:pPr marL="0" marR="0">
              <a:spcBef>
                <a:spcPts val="0"/>
              </a:spcBef>
              <a:spcAft>
                <a:spcPts val="0"/>
              </a:spcAft>
            </a:pPr>
            <a:r>
              <a:rPr lang="en-US" sz="2000" dirty="0" smtClean="0">
                <a:solidFill>
                  <a:srgbClr val="000000"/>
                </a:solidFill>
                <a:latin typeface="Courier New"/>
                <a:ea typeface="Times New Roman"/>
              </a:rPr>
              <a:t>   </a:t>
            </a:r>
            <a:r>
              <a:rPr lang="en-US" sz="2000" dirty="0" smtClean="0">
                <a:solidFill>
                  <a:srgbClr val="0000FF"/>
                </a:solidFill>
                <a:latin typeface="Courier New"/>
                <a:ea typeface="Times New Roman"/>
              </a:rPr>
              <a:t>label</a:t>
            </a:r>
            <a:r>
              <a:rPr lang="en-US" sz="2000" dirty="0" smtClean="0">
                <a:solidFill>
                  <a:srgbClr val="000000"/>
                </a:solidFill>
                <a:latin typeface="Courier New"/>
                <a:ea typeface="Times New Roman"/>
              </a:rPr>
              <a:t> p1 = </a:t>
            </a:r>
            <a:r>
              <a:rPr lang="en-US" sz="2000" dirty="0" smtClean="0">
                <a:solidFill>
                  <a:srgbClr val="800080"/>
                </a:solidFill>
                <a:latin typeface="Courier New"/>
                <a:ea typeface="Times New Roman"/>
              </a:rPr>
              <a:t>'p_rate2'</a:t>
            </a:r>
            <a:r>
              <a:rPr lang="en-US" sz="2000" dirty="0" smtClean="0">
                <a:solidFill>
                  <a:srgbClr val="000000"/>
                </a:solidFill>
                <a:latin typeface="Courier New"/>
                <a:ea typeface="Times New Roman"/>
              </a:rPr>
              <a:t>;</a:t>
            </a:r>
            <a:endParaRPr lang="en-US" sz="2000" dirty="0" smtClean="0">
              <a:latin typeface="Times New Roman"/>
              <a:ea typeface="Times New Roman"/>
            </a:endParaRPr>
          </a:p>
          <a:p>
            <a:pPr marL="0" marR="0">
              <a:spcBef>
                <a:spcPts val="0"/>
              </a:spcBef>
              <a:spcAft>
                <a:spcPts val="0"/>
              </a:spcAft>
            </a:pPr>
            <a:r>
              <a:rPr lang="en-US" sz="2000" b="1" dirty="0" smtClean="0">
                <a:solidFill>
                  <a:srgbClr val="000080"/>
                </a:solidFill>
                <a:latin typeface="Courier New"/>
                <a:ea typeface="Times New Roman"/>
              </a:rPr>
              <a:t>run</a:t>
            </a:r>
            <a:r>
              <a:rPr lang="en-US" sz="2000" dirty="0" smtClean="0">
                <a:solidFill>
                  <a:srgbClr val="000000"/>
                </a:solidFill>
                <a:latin typeface="Courier New"/>
                <a:ea typeface="Times New Roman"/>
              </a:rPr>
              <a:t>;</a:t>
            </a:r>
            <a:endParaRPr lang="en-US" sz="2000" dirty="0" smtClean="0">
              <a:latin typeface="Times New Roman"/>
              <a:ea typeface="Times New Roman"/>
            </a:endParaRPr>
          </a:p>
          <a:p>
            <a:endParaRPr lang="en-US" dirty="0"/>
          </a:p>
        </p:txBody>
      </p:sp>
      <p:sp>
        <p:nvSpPr>
          <p:cNvPr id="4" name="Slide Number Placeholder 3"/>
          <p:cNvSpPr>
            <a:spLocks noGrp="1"/>
          </p:cNvSpPr>
          <p:nvPr>
            <p:ph type="sldNum" sz="quarter" idx="10"/>
          </p:nvPr>
        </p:nvSpPr>
        <p:spPr/>
        <p:txBody>
          <a:bodyPr/>
          <a:lstStyle/>
          <a:p>
            <a:pPr>
              <a:defRPr/>
            </a:pPr>
            <a:fld id="{F15FCA81-2962-4CA8-A6B2-00B4BE745874}" type="slidenum">
              <a:rPr lang="en-US" smtClean="0"/>
              <a:pPr>
                <a:defRPr/>
              </a:pPr>
              <a:t>51</a:t>
            </a:fld>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Trend Data for Program Evaluation</a:t>
            </a:r>
            <a:endParaRPr lang="en-US" dirty="0"/>
          </a:p>
        </p:txBody>
      </p:sp>
      <p:sp>
        <p:nvSpPr>
          <p:cNvPr id="3" name="Content Placeholder 2"/>
          <p:cNvSpPr>
            <a:spLocks noGrp="1"/>
          </p:cNvSpPr>
          <p:nvPr>
            <p:ph idx="1"/>
          </p:nvPr>
        </p:nvSpPr>
        <p:spPr>
          <a:xfrm>
            <a:off x="304800" y="1371600"/>
            <a:ext cx="8534400" cy="5029200"/>
          </a:xfrm>
        </p:spPr>
        <p:txBody>
          <a:bodyPr/>
          <a:lstStyle/>
          <a:p>
            <a:pPr marL="457200" lvl="0" indent="-457200" algn="ctr"/>
            <a:r>
              <a:rPr lang="en-US" sz="2400" dirty="0" smtClean="0">
                <a:solidFill>
                  <a:srgbClr val="39005C"/>
                </a:solidFill>
              </a:rPr>
              <a:t>yearnew, change, and interaction</a:t>
            </a:r>
          </a:p>
          <a:p>
            <a:pPr marL="457200" lvl="0" indent="-457200"/>
            <a:endParaRPr lang="en-US" sz="2400" dirty="0" smtClean="0">
              <a:solidFill>
                <a:srgbClr val="000000"/>
              </a:solidFill>
            </a:endParaRPr>
          </a:p>
          <a:p>
            <a:pPr marL="457200" lvl="0" indent="-457200"/>
            <a:endParaRPr lang="en-US" sz="2400" dirty="0" smtClean="0">
              <a:solidFill>
                <a:srgbClr val="000000"/>
              </a:solidFill>
            </a:endParaRPr>
          </a:p>
          <a:p>
            <a:pPr marL="457200" lvl="0" indent="-457200"/>
            <a:endParaRPr lang="en-US" sz="2400" dirty="0" smtClean="0">
              <a:solidFill>
                <a:srgbClr val="000000"/>
              </a:solidFill>
            </a:endParaRPr>
          </a:p>
          <a:p>
            <a:pPr marL="457200" lvl="0" indent="-457200" algn="ctr"/>
            <a:r>
              <a:rPr lang="en-US" sz="2400" dirty="0" smtClean="0">
                <a:solidFill>
                  <a:srgbClr val="39005C"/>
                </a:solidFill>
              </a:rPr>
              <a:t>yearnew and interaction</a:t>
            </a:r>
          </a:p>
          <a:p>
            <a:pPr marL="457200" lvl="0" indent="-457200"/>
            <a:endParaRPr lang="en-US" sz="2400" dirty="0" smtClean="0">
              <a:solidFill>
                <a:srgbClr val="000000"/>
              </a:solidFill>
            </a:endParaRPr>
          </a:p>
          <a:p>
            <a:pPr marL="457200" lvl="0" indent="-457200"/>
            <a:endParaRPr lang="en-US" sz="1800" dirty="0" smtClean="0">
              <a:solidFill>
                <a:srgbClr val="000000"/>
              </a:solidFill>
            </a:endParaRPr>
          </a:p>
          <a:p>
            <a:pPr marL="457200" lvl="0" indent="-457200"/>
            <a:endParaRPr lang="en-US" sz="2400" dirty="0" smtClean="0">
              <a:solidFill>
                <a:srgbClr val="000000"/>
              </a:solidFill>
            </a:endParaRPr>
          </a:p>
          <a:p>
            <a:pPr marL="457200" lvl="0" indent="-457200" algn="ctr"/>
            <a:r>
              <a:rPr lang="en-US" sz="2400" dirty="0" smtClean="0">
                <a:solidFill>
                  <a:srgbClr val="39005C"/>
                </a:solidFill>
              </a:rPr>
              <a:t>yearnew and change</a:t>
            </a:r>
          </a:p>
          <a:p>
            <a:endParaRPr lang="en-US" dirty="0"/>
          </a:p>
        </p:txBody>
      </p:sp>
      <p:sp>
        <p:nvSpPr>
          <p:cNvPr id="4" name="Slide Number Placeholder 3"/>
          <p:cNvSpPr>
            <a:spLocks noGrp="1"/>
          </p:cNvSpPr>
          <p:nvPr>
            <p:ph type="sldNum" sz="quarter" idx="10"/>
          </p:nvPr>
        </p:nvSpPr>
        <p:spPr/>
        <p:txBody>
          <a:bodyPr/>
          <a:lstStyle/>
          <a:p>
            <a:pPr>
              <a:defRPr/>
            </a:pPr>
            <a:fld id="{F15FCA81-2962-4CA8-A6B2-00B4BE745874}" type="slidenum">
              <a:rPr lang="en-US" smtClean="0"/>
              <a:pPr>
                <a:defRPr/>
              </a:pPr>
              <a:t>52</a:t>
            </a:fld>
            <a:endParaRPr lang="en-US" dirty="0"/>
          </a:p>
        </p:txBody>
      </p:sp>
      <p:graphicFrame>
        <p:nvGraphicFramePr>
          <p:cNvPr id="139266" name="Object 2"/>
          <p:cNvGraphicFramePr>
            <a:graphicFrameLocks noChangeAspect="1"/>
          </p:cNvGraphicFramePr>
          <p:nvPr/>
        </p:nvGraphicFramePr>
        <p:xfrm>
          <a:off x="1063625" y="1865312"/>
          <a:ext cx="6851650" cy="1335088"/>
        </p:xfrm>
        <a:graphic>
          <a:graphicData uri="http://schemas.openxmlformats.org/presentationml/2006/ole">
            <p:oleObj spid="_x0000_s139266" name="Document" r:id="rId3" imgW="5813962" imgH="1138400" progId="Word.Document.12">
              <p:embed/>
            </p:oleObj>
          </a:graphicData>
        </a:graphic>
      </p:graphicFrame>
      <p:graphicFrame>
        <p:nvGraphicFramePr>
          <p:cNvPr id="139268" name="Object 4"/>
          <p:cNvGraphicFramePr>
            <a:graphicFrameLocks noChangeAspect="1"/>
          </p:cNvGraphicFramePr>
          <p:nvPr/>
        </p:nvGraphicFramePr>
        <p:xfrm>
          <a:off x="1049338" y="3581400"/>
          <a:ext cx="6940550" cy="1184275"/>
        </p:xfrm>
        <a:graphic>
          <a:graphicData uri="http://schemas.openxmlformats.org/presentationml/2006/ole">
            <p:oleObj spid="_x0000_s139268" name="Document" r:id="rId4" imgW="5819728" imgH="996235" progId="Word.Document.12">
              <p:embed/>
            </p:oleObj>
          </a:graphicData>
        </a:graphic>
      </p:graphicFrame>
      <p:graphicFrame>
        <p:nvGraphicFramePr>
          <p:cNvPr id="139269" name="Object 5"/>
          <p:cNvGraphicFramePr>
            <a:graphicFrameLocks noChangeAspect="1"/>
          </p:cNvGraphicFramePr>
          <p:nvPr/>
        </p:nvGraphicFramePr>
        <p:xfrm>
          <a:off x="1454150" y="5426075"/>
          <a:ext cx="6535738" cy="1335088"/>
        </p:xfrm>
        <a:graphic>
          <a:graphicData uri="http://schemas.openxmlformats.org/presentationml/2006/ole">
            <p:oleObj spid="_x0000_s139269" name="Document" r:id="rId5" imgW="5554867" imgH="1138400" progId="Word.Document.12">
              <p:embed/>
            </p:oleObj>
          </a:graphicData>
        </a:graphic>
      </p:graphicFrame>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Trend Data for Program Evaluation</a:t>
            </a:r>
            <a:endParaRPr lang="en-US" dirty="0"/>
          </a:p>
        </p:txBody>
      </p:sp>
      <p:sp>
        <p:nvSpPr>
          <p:cNvPr id="3" name="Content Placeholder 2"/>
          <p:cNvSpPr>
            <a:spLocks noGrp="1"/>
          </p:cNvSpPr>
          <p:nvPr>
            <p:ph idx="1"/>
          </p:nvPr>
        </p:nvSpPr>
        <p:spPr/>
        <p:txBody>
          <a:bodyPr/>
          <a:lstStyle/>
          <a:p>
            <a:endParaRPr lang="en-US" dirty="0" smtClean="0"/>
          </a:p>
          <a:p>
            <a:pPr marL="457200" indent="-457200">
              <a:buFont typeface="+mj-lt"/>
              <a:buAutoNum type="arabicPeriod"/>
            </a:pPr>
            <a:r>
              <a:rPr lang="en-US" sz="2400" dirty="0" smtClean="0">
                <a:solidFill>
                  <a:srgbClr val="39005C"/>
                </a:solidFill>
              </a:rPr>
              <a:t>yearnew, change, and interaction</a:t>
            </a:r>
          </a:p>
          <a:p>
            <a:pPr marL="457200" indent="-457200">
              <a:buFont typeface="+mj-lt"/>
              <a:buAutoNum type="arabicPeriod"/>
            </a:pPr>
            <a:r>
              <a:rPr lang="en-US" sz="2400" dirty="0" smtClean="0">
                <a:solidFill>
                  <a:srgbClr val="39005C"/>
                </a:solidFill>
              </a:rPr>
              <a:t>yearnew and interaction</a:t>
            </a:r>
          </a:p>
          <a:p>
            <a:pPr marL="457200" indent="-457200">
              <a:buFont typeface="+mj-lt"/>
              <a:buAutoNum type="arabicPeriod"/>
            </a:pPr>
            <a:r>
              <a:rPr lang="en-US" sz="2400" dirty="0" smtClean="0">
                <a:solidFill>
                  <a:srgbClr val="39005C"/>
                </a:solidFill>
              </a:rPr>
              <a:t>yearnew and change</a:t>
            </a:r>
            <a:endParaRPr lang="en-US" sz="2400" dirty="0">
              <a:solidFill>
                <a:srgbClr val="39005C"/>
              </a:solidFill>
            </a:endParaRPr>
          </a:p>
        </p:txBody>
      </p:sp>
      <p:sp>
        <p:nvSpPr>
          <p:cNvPr id="4" name="Slide Number Placeholder 3"/>
          <p:cNvSpPr>
            <a:spLocks noGrp="1"/>
          </p:cNvSpPr>
          <p:nvPr>
            <p:ph type="sldNum" sz="quarter" idx="10"/>
          </p:nvPr>
        </p:nvSpPr>
        <p:spPr/>
        <p:txBody>
          <a:bodyPr/>
          <a:lstStyle/>
          <a:p>
            <a:pPr>
              <a:defRPr/>
            </a:pPr>
            <a:fld id="{F15FCA81-2962-4CA8-A6B2-00B4BE745874}" type="slidenum">
              <a:rPr lang="en-US" smtClean="0"/>
              <a:pPr>
                <a:defRPr/>
              </a:pPr>
              <a:t>53</a:t>
            </a:fld>
            <a:endParaRPr lang="en-US" dirty="0"/>
          </a:p>
        </p:txBody>
      </p:sp>
      <p:pic>
        <p:nvPicPr>
          <p:cNvPr id="138242" name="Picture 2"/>
          <p:cNvPicPr>
            <a:picLocks noChangeAspect="1" noChangeArrowheads="1"/>
          </p:cNvPicPr>
          <p:nvPr/>
        </p:nvPicPr>
        <p:blipFill>
          <a:blip r:embed="rId2" cstate="print"/>
          <a:srcRect t="12632"/>
          <a:stretch>
            <a:fillRect/>
          </a:stretch>
        </p:blipFill>
        <p:spPr bwMode="auto">
          <a:xfrm>
            <a:off x="381000" y="4023360"/>
            <a:ext cx="3762442" cy="2377440"/>
          </a:xfrm>
          <a:prstGeom prst="rect">
            <a:avLst/>
          </a:prstGeom>
          <a:noFill/>
          <a:ln w="9525">
            <a:noFill/>
            <a:miter lim="800000"/>
            <a:headEnd/>
            <a:tailEnd/>
          </a:ln>
        </p:spPr>
      </p:pic>
      <p:pic>
        <p:nvPicPr>
          <p:cNvPr id="138243" name="Picture 3"/>
          <p:cNvPicPr>
            <a:picLocks noChangeAspect="1" noChangeArrowheads="1"/>
          </p:cNvPicPr>
          <p:nvPr/>
        </p:nvPicPr>
        <p:blipFill>
          <a:blip r:embed="rId3" cstate="print"/>
          <a:srcRect t="10632"/>
          <a:stretch>
            <a:fillRect/>
          </a:stretch>
        </p:blipFill>
        <p:spPr bwMode="auto">
          <a:xfrm>
            <a:off x="4913880" y="1524000"/>
            <a:ext cx="3849120" cy="2487888"/>
          </a:xfrm>
          <a:prstGeom prst="rect">
            <a:avLst/>
          </a:prstGeom>
          <a:noFill/>
          <a:ln w="9525">
            <a:noFill/>
            <a:miter lim="800000"/>
            <a:headEnd/>
            <a:tailEnd/>
          </a:ln>
        </p:spPr>
      </p:pic>
      <p:pic>
        <p:nvPicPr>
          <p:cNvPr id="138244" name="Picture 4"/>
          <p:cNvPicPr>
            <a:picLocks noChangeAspect="1" noChangeArrowheads="1"/>
          </p:cNvPicPr>
          <p:nvPr/>
        </p:nvPicPr>
        <p:blipFill>
          <a:blip r:embed="rId4" cstate="print"/>
          <a:srcRect t="14035"/>
          <a:stretch>
            <a:fillRect/>
          </a:stretch>
        </p:blipFill>
        <p:spPr bwMode="auto">
          <a:xfrm>
            <a:off x="4953000" y="4007647"/>
            <a:ext cx="3849120" cy="239315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Trend Data for Program Evaluation</a:t>
            </a:r>
            <a:endParaRPr lang="en-US" dirty="0"/>
          </a:p>
        </p:txBody>
      </p:sp>
      <p:sp>
        <p:nvSpPr>
          <p:cNvPr id="3" name="Content Placeholder 2"/>
          <p:cNvSpPr>
            <a:spLocks noGrp="1"/>
          </p:cNvSpPr>
          <p:nvPr>
            <p:ph idx="1"/>
          </p:nvPr>
        </p:nvSpPr>
        <p:spPr/>
        <p:txBody>
          <a:bodyPr/>
          <a:lstStyle/>
          <a:p>
            <a:pPr algn="ctr"/>
            <a:r>
              <a:rPr lang="en-US" dirty="0" smtClean="0">
                <a:solidFill>
                  <a:srgbClr val="39005C"/>
                </a:solidFill>
              </a:rPr>
              <a:t>yearnew, change, group, and all interactions</a:t>
            </a:r>
            <a:endParaRPr lang="en-US" dirty="0">
              <a:solidFill>
                <a:srgbClr val="39005C"/>
              </a:solidFill>
            </a:endParaRPr>
          </a:p>
        </p:txBody>
      </p:sp>
      <p:sp>
        <p:nvSpPr>
          <p:cNvPr id="4" name="Slide Number Placeholder 3"/>
          <p:cNvSpPr>
            <a:spLocks noGrp="1"/>
          </p:cNvSpPr>
          <p:nvPr>
            <p:ph type="sldNum" sz="quarter" idx="10"/>
          </p:nvPr>
        </p:nvSpPr>
        <p:spPr/>
        <p:txBody>
          <a:bodyPr/>
          <a:lstStyle/>
          <a:p>
            <a:pPr>
              <a:defRPr/>
            </a:pPr>
            <a:fld id="{F15FCA81-2962-4CA8-A6B2-00B4BE745874}" type="slidenum">
              <a:rPr lang="en-US" smtClean="0"/>
              <a:pPr>
                <a:defRPr/>
              </a:pPr>
              <a:t>54</a:t>
            </a:fld>
            <a:endParaRPr lang="en-US" dirty="0"/>
          </a:p>
        </p:txBody>
      </p:sp>
      <p:graphicFrame>
        <p:nvGraphicFramePr>
          <p:cNvPr id="149506" name="Object 2"/>
          <p:cNvGraphicFramePr>
            <a:graphicFrameLocks noChangeAspect="1"/>
          </p:cNvGraphicFramePr>
          <p:nvPr/>
        </p:nvGraphicFramePr>
        <p:xfrm>
          <a:off x="688975" y="2713038"/>
          <a:ext cx="7645400" cy="2443162"/>
        </p:xfrm>
        <a:graphic>
          <a:graphicData uri="http://schemas.openxmlformats.org/presentationml/2006/ole">
            <p:oleObj spid="_x0000_s149506" name="Document" r:id="rId3" imgW="6241343" imgH="1849945" progId="Word.Document.12">
              <p:embed/>
            </p:oleObj>
          </a:graphicData>
        </a:graphic>
      </p:graphicFrame>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Trend Data for Program Evaluation</a:t>
            </a:r>
            <a:endParaRPr lang="en-US" dirty="0"/>
          </a:p>
        </p:txBody>
      </p:sp>
      <p:sp>
        <p:nvSpPr>
          <p:cNvPr id="3" name="Content Placeholder 2"/>
          <p:cNvSpPr>
            <a:spLocks noGrp="1"/>
          </p:cNvSpPr>
          <p:nvPr>
            <p:ph idx="1"/>
          </p:nvPr>
        </p:nvSpPr>
        <p:spPr/>
        <p:txBody>
          <a:bodyPr/>
          <a:lstStyle/>
          <a:p>
            <a:pPr algn="ctr"/>
            <a:r>
              <a:rPr lang="en-US" dirty="0" smtClean="0"/>
              <a:t>yearnew, group, and only interactions involving year</a:t>
            </a:r>
          </a:p>
          <a:p>
            <a:pPr algn="ctr"/>
            <a:endParaRPr lang="en-US" dirty="0" smtClean="0"/>
          </a:p>
          <a:p>
            <a:pPr algn="ctr"/>
            <a:endParaRPr lang="en-US" dirty="0" smtClean="0"/>
          </a:p>
          <a:p>
            <a:pPr algn="ctr"/>
            <a:endParaRPr lang="en-US" dirty="0" smtClean="0"/>
          </a:p>
          <a:p>
            <a:pPr algn="ctr"/>
            <a:endParaRPr lang="en-US" sz="1800" dirty="0" smtClean="0"/>
          </a:p>
          <a:p>
            <a:pPr algn="ctr"/>
            <a:r>
              <a:rPr lang="en-US" dirty="0" smtClean="0"/>
              <a:t>yearnew, change, group, and no year*change interaction</a:t>
            </a:r>
          </a:p>
          <a:p>
            <a:pPr algn="ctr"/>
            <a:endParaRPr lang="en-US" dirty="0"/>
          </a:p>
        </p:txBody>
      </p:sp>
      <p:sp>
        <p:nvSpPr>
          <p:cNvPr id="4" name="Slide Number Placeholder 3"/>
          <p:cNvSpPr>
            <a:spLocks noGrp="1"/>
          </p:cNvSpPr>
          <p:nvPr>
            <p:ph type="sldNum" sz="quarter" idx="10"/>
          </p:nvPr>
        </p:nvSpPr>
        <p:spPr/>
        <p:txBody>
          <a:bodyPr/>
          <a:lstStyle/>
          <a:p>
            <a:pPr>
              <a:defRPr/>
            </a:pPr>
            <a:fld id="{F15FCA81-2962-4CA8-A6B2-00B4BE745874}" type="slidenum">
              <a:rPr lang="en-US" smtClean="0"/>
              <a:pPr>
                <a:defRPr/>
              </a:pPr>
              <a:t>55</a:t>
            </a:fld>
            <a:endParaRPr lang="en-US" dirty="0"/>
          </a:p>
        </p:txBody>
      </p:sp>
      <p:graphicFrame>
        <p:nvGraphicFramePr>
          <p:cNvPr id="151554" name="Object 2"/>
          <p:cNvGraphicFramePr>
            <a:graphicFrameLocks noChangeAspect="1"/>
          </p:cNvGraphicFramePr>
          <p:nvPr/>
        </p:nvGraphicFramePr>
        <p:xfrm>
          <a:off x="765175" y="2209800"/>
          <a:ext cx="7659688" cy="1919287"/>
        </p:xfrm>
        <a:graphic>
          <a:graphicData uri="http://schemas.openxmlformats.org/presentationml/2006/ole">
            <p:oleObj spid="_x0000_s151554" name="Document" r:id="rId3" imgW="6256478" imgH="1565255" progId="Word.Document.12">
              <p:embed/>
            </p:oleObj>
          </a:graphicData>
        </a:graphic>
      </p:graphicFrame>
      <p:graphicFrame>
        <p:nvGraphicFramePr>
          <p:cNvPr id="151555" name="Object 3"/>
          <p:cNvGraphicFramePr>
            <a:graphicFrameLocks noChangeAspect="1"/>
          </p:cNvGraphicFramePr>
          <p:nvPr/>
        </p:nvGraphicFramePr>
        <p:xfrm>
          <a:off x="1049337" y="4602160"/>
          <a:ext cx="7157638" cy="1835546"/>
        </p:xfrm>
        <a:graphic>
          <a:graphicData uri="http://schemas.openxmlformats.org/presentationml/2006/ole">
            <p:oleObj spid="_x0000_s151555" name="Document" r:id="rId4" imgW="5829458" imgH="1565255" progId="Word.Document.12">
              <p:embed/>
            </p:oleObj>
          </a:graphicData>
        </a:graphic>
      </p:graphicFrame>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Trend Data for Program Evaluation</a:t>
            </a:r>
            <a:endParaRPr lang="en-US" dirty="0"/>
          </a:p>
        </p:txBody>
      </p:sp>
      <p:sp>
        <p:nvSpPr>
          <p:cNvPr id="3" name="Content Placeholder 2"/>
          <p:cNvSpPr>
            <a:spLocks noGrp="1"/>
          </p:cNvSpPr>
          <p:nvPr>
            <p:ph idx="1"/>
          </p:nvPr>
        </p:nvSpPr>
        <p:spPr/>
        <p:txBody>
          <a:bodyPr/>
          <a:lstStyle/>
          <a:p>
            <a:pPr marL="282575" indent="-282575">
              <a:spcBef>
                <a:spcPts val="0"/>
              </a:spcBef>
              <a:buFont typeface="+mj-lt"/>
              <a:buAutoNum type="arabicPeriod"/>
            </a:pPr>
            <a:r>
              <a:rPr lang="en-US" sz="2400" dirty="0" smtClean="0">
                <a:solidFill>
                  <a:srgbClr val="39005C"/>
                </a:solidFill>
              </a:rPr>
              <a:t>yearnew, change, group, and</a:t>
            </a:r>
          </a:p>
          <a:p>
            <a:pPr marL="282575" indent="-282575">
              <a:spcBef>
                <a:spcPts val="0"/>
              </a:spcBef>
            </a:pPr>
            <a:r>
              <a:rPr lang="en-US" sz="2400" dirty="0" smtClean="0">
                <a:solidFill>
                  <a:srgbClr val="39005C"/>
                </a:solidFill>
              </a:rPr>
              <a:t>	all interactions</a:t>
            </a:r>
          </a:p>
          <a:p>
            <a:pPr marL="282575" indent="-282575">
              <a:spcBef>
                <a:spcPts val="0"/>
              </a:spcBef>
              <a:buFont typeface="+mj-lt"/>
              <a:buAutoNum type="arabicPeriod" startAt="2"/>
            </a:pPr>
            <a:r>
              <a:rPr lang="en-US" sz="2400" dirty="0" smtClean="0">
                <a:solidFill>
                  <a:srgbClr val="39005C"/>
                </a:solidFill>
              </a:rPr>
              <a:t>yearnew, group, and </a:t>
            </a:r>
          </a:p>
          <a:p>
            <a:pPr marL="282575" indent="-282575">
              <a:spcBef>
                <a:spcPts val="0"/>
              </a:spcBef>
            </a:pPr>
            <a:r>
              <a:rPr lang="en-US" sz="2400" dirty="0" smtClean="0">
                <a:solidFill>
                  <a:srgbClr val="39005C"/>
                </a:solidFill>
              </a:rPr>
              <a:t>	only interactions involving year</a:t>
            </a:r>
          </a:p>
          <a:p>
            <a:pPr marL="282575" indent="-282575">
              <a:spcBef>
                <a:spcPts val="0"/>
              </a:spcBef>
              <a:buFont typeface="+mj-lt"/>
              <a:buAutoNum type="arabicPeriod" startAt="3"/>
            </a:pPr>
            <a:r>
              <a:rPr lang="en-US" sz="2400" dirty="0" smtClean="0">
                <a:solidFill>
                  <a:srgbClr val="39005C"/>
                </a:solidFill>
              </a:rPr>
              <a:t>yearnew, change, group, and</a:t>
            </a:r>
          </a:p>
          <a:p>
            <a:pPr marL="282575" indent="-282575">
              <a:spcBef>
                <a:spcPts val="0"/>
              </a:spcBef>
            </a:pPr>
            <a:r>
              <a:rPr lang="en-US" sz="2400" dirty="0" smtClean="0">
                <a:solidFill>
                  <a:srgbClr val="39005C"/>
                </a:solidFill>
              </a:rPr>
              <a:t>	no year*change interaction</a:t>
            </a:r>
          </a:p>
          <a:p>
            <a:pPr marL="282575" indent="-282575"/>
            <a:endParaRPr lang="en-US" sz="2400" dirty="0" smtClean="0">
              <a:solidFill>
                <a:srgbClr val="39005C"/>
              </a:solidFill>
            </a:endParaRPr>
          </a:p>
          <a:p>
            <a:endParaRPr lang="en-US" dirty="0"/>
          </a:p>
        </p:txBody>
      </p:sp>
      <p:sp>
        <p:nvSpPr>
          <p:cNvPr id="4" name="Slide Number Placeholder 3"/>
          <p:cNvSpPr>
            <a:spLocks noGrp="1"/>
          </p:cNvSpPr>
          <p:nvPr>
            <p:ph type="sldNum" sz="quarter" idx="10"/>
          </p:nvPr>
        </p:nvSpPr>
        <p:spPr/>
        <p:txBody>
          <a:bodyPr/>
          <a:lstStyle/>
          <a:p>
            <a:pPr>
              <a:defRPr/>
            </a:pPr>
            <a:fld id="{F15FCA81-2962-4CA8-A6B2-00B4BE745874}" type="slidenum">
              <a:rPr lang="en-US" smtClean="0"/>
              <a:pPr>
                <a:defRPr/>
              </a:pPr>
              <a:t>56</a:t>
            </a:fld>
            <a:endParaRPr lang="en-US" dirty="0"/>
          </a:p>
        </p:txBody>
      </p:sp>
      <p:pic>
        <p:nvPicPr>
          <p:cNvPr id="150530" name="Picture 2"/>
          <p:cNvPicPr>
            <a:picLocks noChangeAspect="1" noChangeArrowheads="1"/>
          </p:cNvPicPr>
          <p:nvPr/>
        </p:nvPicPr>
        <p:blipFill>
          <a:blip r:embed="rId2" cstate="print"/>
          <a:srcRect t="12632"/>
          <a:stretch>
            <a:fillRect/>
          </a:stretch>
        </p:blipFill>
        <p:spPr bwMode="auto">
          <a:xfrm>
            <a:off x="4837680" y="1682589"/>
            <a:ext cx="3849120" cy="2432211"/>
          </a:xfrm>
          <a:prstGeom prst="rect">
            <a:avLst/>
          </a:prstGeom>
          <a:noFill/>
          <a:ln w="9525">
            <a:noFill/>
            <a:miter lim="800000"/>
            <a:headEnd/>
            <a:tailEnd/>
          </a:ln>
        </p:spPr>
      </p:pic>
      <p:pic>
        <p:nvPicPr>
          <p:cNvPr id="150531" name="Picture 3"/>
          <p:cNvPicPr>
            <a:picLocks noChangeAspect="1" noChangeArrowheads="1"/>
          </p:cNvPicPr>
          <p:nvPr/>
        </p:nvPicPr>
        <p:blipFill>
          <a:blip r:embed="rId3" cstate="print"/>
          <a:srcRect t="12632"/>
          <a:stretch>
            <a:fillRect/>
          </a:stretch>
        </p:blipFill>
        <p:spPr bwMode="auto">
          <a:xfrm>
            <a:off x="341880" y="4114800"/>
            <a:ext cx="3849120" cy="2432211"/>
          </a:xfrm>
          <a:prstGeom prst="rect">
            <a:avLst/>
          </a:prstGeom>
          <a:noFill/>
          <a:ln w="9525">
            <a:noFill/>
            <a:miter lim="800000"/>
            <a:headEnd/>
            <a:tailEnd/>
          </a:ln>
        </p:spPr>
      </p:pic>
      <p:pic>
        <p:nvPicPr>
          <p:cNvPr id="150532" name="Picture 4"/>
          <p:cNvPicPr>
            <a:picLocks noChangeAspect="1" noChangeArrowheads="1"/>
          </p:cNvPicPr>
          <p:nvPr/>
        </p:nvPicPr>
        <p:blipFill>
          <a:blip r:embed="rId4" cstate="print"/>
          <a:srcRect t="12632"/>
          <a:stretch>
            <a:fillRect/>
          </a:stretch>
        </p:blipFill>
        <p:spPr bwMode="auto">
          <a:xfrm>
            <a:off x="4800600" y="4075948"/>
            <a:ext cx="3920400" cy="24772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2"/>
          <p:cNvSpPr>
            <a:spLocks noGrp="1" noChangeArrowheads="1"/>
          </p:cNvSpPr>
          <p:nvPr>
            <p:ph type="title"/>
          </p:nvPr>
        </p:nvSpPr>
        <p:spPr/>
        <p:txBody>
          <a:bodyPr/>
          <a:lstStyle/>
          <a:p>
            <a:pPr defTabSz="820738" eaLnBrk="1" hangingPunct="1"/>
            <a:r>
              <a:rPr lang="en-US" sz="3200" dirty="0" smtClean="0"/>
              <a:t>Infant Mortality in Dane County, Wisconsin</a:t>
            </a:r>
            <a:r>
              <a:rPr lang="en-US" sz="1800" dirty="0" smtClean="0"/>
              <a:t/>
            </a:r>
            <a:br>
              <a:rPr lang="en-US" sz="1800" dirty="0" smtClean="0"/>
            </a:br>
            <a:r>
              <a:rPr lang="en-US" sz="2000" b="0" dirty="0" smtClean="0">
                <a:solidFill>
                  <a:schemeClr val="tx1"/>
                </a:solidFill>
              </a:rPr>
              <a:t>Thomas Schlenker MD,MPH, Mamadou Ndiaye MD, MPH: </a:t>
            </a:r>
            <a:br>
              <a:rPr lang="en-US" sz="2000" b="0" dirty="0" smtClean="0">
                <a:solidFill>
                  <a:schemeClr val="tx1"/>
                </a:solidFill>
              </a:rPr>
            </a:br>
            <a:r>
              <a:rPr lang="en-US" sz="2000" b="0" dirty="0" smtClean="0">
                <a:solidFill>
                  <a:schemeClr val="tx1"/>
                </a:solidFill>
              </a:rPr>
              <a:t>Disappearance of Black-White Infant Mortality Gap, February 2009</a:t>
            </a:r>
          </a:p>
        </p:txBody>
      </p:sp>
      <p:sp>
        <p:nvSpPr>
          <p:cNvPr id="9" name="Content Placeholder 8"/>
          <p:cNvSpPr>
            <a:spLocks noGrp="1"/>
          </p:cNvSpPr>
          <p:nvPr>
            <p:ph idx="1"/>
          </p:nvPr>
        </p:nvSpPr>
        <p:spPr/>
        <p:txBody>
          <a:bodyPr/>
          <a:lstStyle/>
          <a:p>
            <a:endParaRPr lang="en-US" dirty="0"/>
          </a:p>
        </p:txBody>
      </p:sp>
      <p:sp>
        <p:nvSpPr>
          <p:cNvPr id="7" name="Slide Number Placeholder 3"/>
          <p:cNvSpPr>
            <a:spLocks noGrp="1"/>
          </p:cNvSpPr>
          <p:nvPr>
            <p:ph type="sldNum" sz="quarter" idx="10"/>
          </p:nvPr>
        </p:nvSpPr>
        <p:spPr>
          <a:prstGeom prst="rect">
            <a:avLst/>
          </a:prstGeom>
        </p:spPr>
        <p:txBody>
          <a:bodyPr/>
          <a:lstStyle/>
          <a:p>
            <a:pPr>
              <a:defRPr/>
            </a:pPr>
            <a:fld id="{A8619860-55A3-4BE0-B959-B1D7620D97C8}" type="slidenum">
              <a:rPr lang="en-US"/>
              <a:pPr>
                <a:defRPr/>
              </a:pPr>
              <a:t>57</a:t>
            </a:fld>
            <a:endParaRPr lang="en-US" dirty="0"/>
          </a:p>
        </p:txBody>
      </p:sp>
      <p:graphicFrame>
        <p:nvGraphicFramePr>
          <p:cNvPr id="23554" name="Object 2"/>
          <p:cNvGraphicFramePr>
            <a:graphicFrameLocks noChangeAspect="1"/>
          </p:cNvGraphicFramePr>
          <p:nvPr/>
        </p:nvGraphicFramePr>
        <p:xfrm>
          <a:off x="0" y="1447800"/>
          <a:ext cx="9144000" cy="4953000"/>
        </p:xfrm>
        <a:graphic>
          <a:graphicData uri="http://schemas.openxmlformats.org/presentationml/2006/ole">
            <p:oleObj spid="_x0000_s153602" name="Slide" r:id="rId3" imgW="4572000" imgH="3429000" progId="PowerPoint.Slide.8">
              <p:embed/>
            </p:oleObj>
          </a:graphicData>
        </a:graphic>
      </p:graphicFrame>
      <p:sp>
        <p:nvSpPr>
          <p:cNvPr id="23558" name="Text Box 5"/>
          <p:cNvSpPr txBox="1">
            <a:spLocks noChangeArrowheads="1"/>
          </p:cNvSpPr>
          <p:nvPr/>
        </p:nvSpPr>
        <p:spPr bwMode="auto">
          <a:xfrm>
            <a:off x="2667000" y="1600200"/>
            <a:ext cx="4648200" cy="708025"/>
          </a:xfrm>
          <a:prstGeom prst="rect">
            <a:avLst/>
          </a:prstGeom>
          <a:noFill/>
          <a:ln w="19050">
            <a:solidFill>
              <a:srgbClr val="800000"/>
            </a:solidFill>
            <a:miter lim="800000"/>
            <a:headEnd/>
            <a:tailEnd/>
          </a:ln>
        </p:spPr>
        <p:txBody>
          <a:bodyPr>
            <a:spAutoFit/>
          </a:bodyPr>
          <a:lstStyle/>
          <a:p>
            <a:pPr algn="ctr">
              <a:spcBef>
                <a:spcPct val="50000"/>
              </a:spcBef>
            </a:pPr>
            <a:r>
              <a:rPr lang="en-US" sz="2000" b="1" dirty="0">
                <a:solidFill>
                  <a:srgbClr val="800000"/>
                </a:solidFill>
              </a:rPr>
              <a:t>Wisconsin Infant Mortality Rates by Race/Ethnicity, 1984-2006</a:t>
            </a:r>
          </a:p>
        </p:txBody>
      </p:sp>
      <p:sp>
        <p:nvSpPr>
          <p:cNvPr id="23559" name="Text Box 6"/>
          <p:cNvSpPr txBox="1">
            <a:spLocks noChangeArrowheads="1"/>
          </p:cNvSpPr>
          <p:nvPr/>
        </p:nvSpPr>
        <p:spPr bwMode="auto">
          <a:xfrm>
            <a:off x="7467600" y="4191000"/>
            <a:ext cx="1524000" cy="584200"/>
          </a:xfrm>
          <a:prstGeom prst="rect">
            <a:avLst/>
          </a:prstGeom>
          <a:noFill/>
          <a:ln w="19050">
            <a:solidFill>
              <a:srgbClr val="800000"/>
            </a:solidFill>
            <a:miter lim="800000"/>
            <a:headEnd/>
            <a:tailEnd/>
          </a:ln>
        </p:spPr>
        <p:txBody>
          <a:bodyPr>
            <a:spAutoFit/>
          </a:bodyPr>
          <a:lstStyle/>
          <a:p>
            <a:pPr algn="ctr">
              <a:spcBef>
                <a:spcPct val="50000"/>
              </a:spcBef>
            </a:pPr>
            <a:r>
              <a:rPr lang="en-US" sz="1600" b="1" dirty="0">
                <a:solidFill>
                  <a:srgbClr val="800000"/>
                </a:solidFill>
              </a:rPr>
              <a:t>3 year rolling averages</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en-US" dirty="0"/>
          </a:p>
        </p:txBody>
      </p:sp>
      <p:sp>
        <p:nvSpPr>
          <p:cNvPr id="110595" name="Content Placeholder 2"/>
          <p:cNvSpPr>
            <a:spLocks noGrp="1"/>
          </p:cNvSpPr>
          <p:nvPr>
            <p:ph idx="1"/>
          </p:nvPr>
        </p:nvSpPr>
        <p:spPr/>
        <p:txBody>
          <a:bodyPr/>
          <a:lstStyle/>
          <a:p>
            <a:pPr>
              <a:buFont typeface="Wingdings" pitchFamily="2" charset="2"/>
              <a:buNone/>
            </a:pPr>
            <a:endParaRPr lang="en-US" sz="2400" dirty="0" smtClean="0"/>
          </a:p>
          <a:p>
            <a:pPr>
              <a:buFont typeface="Wingdings" pitchFamily="2" charset="2"/>
              <a:buNone/>
            </a:pPr>
            <a:endParaRPr lang="en-US" sz="2400" dirty="0" smtClean="0"/>
          </a:p>
          <a:p>
            <a:pPr algn="r">
              <a:buFont typeface="Wingdings" pitchFamily="2" charset="2"/>
              <a:buNone/>
            </a:pPr>
            <a:r>
              <a:rPr lang="en-US" sz="2400" dirty="0" smtClean="0"/>
              <a:t>Locally Weighted </a:t>
            </a:r>
          </a:p>
          <a:p>
            <a:pPr algn="r">
              <a:buFont typeface="Wingdings" pitchFamily="2" charset="2"/>
              <a:buNone/>
            </a:pPr>
            <a:r>
              <a:rPr lang="en-US" sz="2400" dirty="0" smtClean="0"/>
              <a:t>Polynomial </a:t>
            </a:r>
          </a:p>
          <a:p>
            <a:pPr algn="r">
              <a:buFont typeface="Wingdings" pitchFamily="2" charset="2"/>
              <a:buNone/>
            </a:pPr>
            <a:r>
              <a:rPr lang="en-US" sz="2400" dirty="0" smtClean="0"/>
              <a:t>Regression</a:t>
            </a:r>
          </a:p>
          <a:p>
            <a:pPr algn="r">
              <a:buFont typeface="Wingdings" pitchFamily="2" charset="2"/>
              <a:buNone/>
            </a:pPr>
            <a:r>
              <a:rPr lang="en-US" sz="2400" dirty="0" smtClean="0"/>
              <a:t>was used to </a:t>
            </a:r>
          </a:p>
          <a:p>
            <a:pPr algn="r">
              <a:buFont typeface="Wingdings" pitchFamily="2" charset="2"/>
              <a:buNone/>
            </a:pPr>
            <a:r>
              <a:rPr lang="en-US" sz="2400" dirty="0" smtClean="0"/>
              <a:t>smooth the </a:t>
            </a:r>
          </a:p>
          <a:p>
            <a:pPr algn="r">
              <a:buFont typeface="Wingdings" pitchFamily="2" charset="2"/>
              <a:buNone/>
            </a:pPr>
            <a:r>
              <a:rPr lang="en-US" sz="2400" dirty="0" smtClean="0"/>
              <a:t>trend data</a:t>
            </a:r>
          </a:p>
        </p:txBody>
      </p:sp>
      <p:sp>
        <p:nvSpPr>
          <p:cNvPr id="4" name="Slide Number Placeholder 3"/>
          <p:cNvSpPr>
            <a:spLocks noGrp="1"/>
          </p:cNvSpPr>
          <p:nvPr>
            <p:ph type="sldNum" sz="quarter" idx="10"/>
          </p:nvPr>
        </p:nvSpPr>
        <p:spPr>
          <a:prstGeom prst="rect">
            <a:avLst/>
          </a:prstGeom>
        </p:spPr>
        <p:txBody>
          <a:bodyPr/>
          <a:lstStyle/>
          <a:p>
            <a:pPr>
              <a:defRPr/>
            </a:pPr>
            <a:fld id="{F684A746-602C-49AC-ACB4-5BFB228EB25D}" type="slidenum">
              <a:rPr lang="en-US" altLang="en-US" smtClean="0"/>
              <a:pPr>
                <a:defRPr/>
              </a:pPr>
              <a:t>58</a:t>
            </a:fld>
            <a:endParaRPr lang="en-US" altLang="en-US" dirty="0"/>
          </a:p>
        </p:txBody>
      </p:sp>
      <p:pic>
        <p:nvPicPr>
          <p:cNvPr id="110597" name="Picture 2"/>
          <p:cNvPicPr>
            <a:picLocks noChangeAspect="1" noChangeArrowheads="1"/>
          </p:cNvPicPr>
          <p:nvPr/>
        </p:nvPicPr>
        <p:blipFill>
          <a:blip r:embed="rId2" cstate="print"/>
          <a:srcRect/>
          <a:stretch>
            <a:fillRect/>
          </a:stretch>
        </p:blipFill>
        <p:spPr bwMode="auto">
          <a:xfrm>
            <a:off x="152400" y="0"/>
            <a:ext cx="6129338" cy="6858000"/>
          </a:xfrm>
          <a:prstGeom prst="rect">
            <a:avLst/>
          </a:prstGeom>
          <a:noFill/>
          <a:ln w="9525">
            <a:noFill/>
            <a:miter lim="800000"/>
            <a:headEnd type="none" w="sm" len="sm"/>
            <a:tailEnd type="none" w="sm" len="sm"/>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noFill/>
          <a:ln/>
        </p:spPr>
        <p:txBody>
          <a:bodyPr/>
          <a:lstStyle/>
          <a:p>
            <a:pPr defTabSz="820738"/>
            <a:r>
              <a:rPr lang="en-US" dirty="0"/>
              <a:t>Analyzing Trends</a:t>
            </a:r>
          </a:p>
        </p:txBody>
      </p:sp>
      <p:sp>
        <p:nvSpPr>
          <p:cNvPr id="64515" name="Rectangle 3"/>
          <p:cNvSpPr>
            <a:spLocks noGrp="1" noChangeArrowheads="1"/>
          </p:cNvSpPr>
          <p:nvPr>
            <p:ph idx="1"/>
          </p:nvPr>
        </p:nvSpPr>
        <p:spPr/>
        <p:txBody>
          <a:bodyPr/>
          <a:lstStyle/>
          <a:p>
            <a:pPr marL="285750" indent="-285750" algn="ctr" defTabSz="820738"/>
            <a:r>
              <a:rPr lang="en-US" b="1" dirty="0"/>
              <a:t>Analytic Issues</a:t>
            </a:r>
          </a:p>
          <a:p>
            <a:pPr marL="285750" indent="-285750" defTabSz="820738"/>
            <a:endParaRPr lang="en-US" sz="1400" b="1" dirty="0"/>
          </a:p>
          <a:p>
            <a:pPr marL="457200" indent="-457200" defTabSz="820738">
              <a:buClr>
                <a:srgbClr val="003300"/>
              </a:buClr>
              <a:buSzPct val="85000"/>
              <a:buFont typeface="Wingdings" pitchFamily="2" charset="2"/>
              <a:buChar char="n"/>
            </a:pPr>
            <a:r>
              <a:rPr lang="en-US" dirty="0"/>
              <a:t>When trend data is based on small numbers, the stability of the rates must be taken into account.</a:t>
            </a:r>
          </a:p>
          <a:p>
            <a:pPr marL="457200" indent="-457200" defTabSz="820738">
              <a:buClr>
                <a:srgbClr val="003300"/>
              </a:buClr>
              <a:buSzPct val="85000"/>
              <a:buFont typeface="Wingdings" pitchFamily="2" charset="2"/>
              <a:buChar char="n"/>
            </a:pPr>
            <a:r>
              <a:rPr lang="en-US" dirty="0"/>
              <a:t>When the time period to be analyzed is relatively short, the ability for making future projections is compromised.</a:t>
            </a:r>
          </a:p>
          <a:p>
            <a:pPr marL="457200" indent="-457200" defTabSz="820738">
              <a:buClr>
                <a:srgbClr val="003300"/>
              </a:buClr>
              <a:buSzPct val="85000"/>
              <a:buFont typeface="Wingdings" pitchFamily="2" charset="2"/>
              <a:buChar char="n"/>
            </a:pPr>
            <a:r>
              <a:rPr lang="en-US" dirty="0"/>
              <a:t>The shorter the time period, the less information is available and the less likely it is to correctly identify patterns of change </a:t>
            </a:r>
          </a:p>
        </p:txBody>
      </p:sp>
      <p:sp>
        <p:nvSpPr>
          <p:cNvPr id="4" name="Slide Number Placeholder 3"/>
          <p:cNvSpPr>
            <a:spLocks noGrp="1"/>
          </p:cNvSpPr>
          <p:nvPr>
            <p:ph type="sldNum" sz="quarter" idx="10"/>
          </p:nvPr>
        </p:nvSpPr>
        <p:spPr/>
        <p:txBody>
          <a:bodyPr/>
          <a:lstStyle/>
          <a:p>
            <a:fld id="{30F261F5-34D8-46A7-8348-848A4D241ABD}" type="slidenum">
              <a:rPr lang="en-US"/>
              <a:pPr/>
              <a:t>5</a:t>
            </a:fld>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Title 1"/>
          <p:cNvSpPr>
            <a:spLocks noGrp="1"/>
          </p:cNvSpPr>
          <p:nvPr>
            <p:ph type="title"/>
          </p:nvPr>
        </p:nvSpPr>
        <p:spPr/>
        <p:txBody>
          <a:bodyPr/>
          <a:lstStyle/>
          <a:p>
            <a:r>
              <a:rPr lang="en-US" sz="3200" dirty="0" smtClean="0"/>
              <a:t>Infant Mortality in Dane County, Wisconsin</a:t>
            </a:r>
          </a:p>
        </p:txBody>
      </p:sp>
      <p:sp>
        <p:nvSpPr>
          <p:cNvPr id="3" name="Content Placeholder 2"/>
          <p:cNvSpPr>
            <a:spLocks noGrp="1"/>
          </p:cNvSpPr>
          <p:nvPr>
            <p:ph idx="1"/>
          </p:nvPr>
        </p:nvSpPr>
        <p:spPr/>
        <p:txBody>
          <a:bodyPr/>
          <a:lstStyle/>
          <a:p>
            <a:pPr marL="0" indent="0">
              <a:buFont typeface="Wingdings" pitchFamily="2" charset="2"/>
              <a:buNone/>
              <a:defRPr/>
            </a:pPr>
            <a:r>
              <a:rPr lang="en-US" dirty="0" smtClean="0"/>
              <a:t>Locally weighted smoothing is a nonparametric method—no assumption about the shape of the trend.</a:t>
            </a:r>
          </a:p>
          <a:p>
            <a:pPr>
              <a:buFont typeface="Wingdings" pitchFamily="2" charset="2"/>
              <a:buNone/>
              <a:defRPr/>
            </a:pPr>
            <a:endParaRPr lang="en-US" sz="1200" dirty="0" smtClean="0"/>
          </a:p>
          <a:p>
            <a:pPr>
              <a:buFont typeface="Wingdings" pitchFamily="2" charset="2"/>
              <a:buNone/>
              <a:defRPr/>
            </a:pPr>
            <a:endParaRPr lang="en-US" sz="1200" dirty="0" smtClean="0"/>
          </a:p>
          <a:p>
            <a:pPr marL="0" indent="0">
              <a:buFont typeface="Wingdings" pitchFamily="2" charset="2"/>
              <a:buNone/>
              <a:defRPr/>
            </a:pPr>
            <a:r>
              <a:rPr lang="en-US" dirty="0" smtClean="0"/>
              <a:t>“neighborhoods” of data points are defined and a parametric model (e.g. linear) is assumed for this subset of points and trendlines can be drawn within each “neighborhood”.  The neighborhoods can be iteratively defined, accomplishing “smoothing” across all of the iterations.</a:t>
            </a:r>
            <a:endParaRPr lang="en-US" dirty="0"/>
          </a:p>
        </p:txBody>
      </p:sp>
      <p:sp>
        <p:nvSpPr>
          <p:cNvPr id="4" name="Slide Number Placeholder 3"/>
          <p:cNvSpPr>
            <a:spLocks noGrp="1"/>
          </p:cNvSpPr>
          <p:nvPr>
            <p:ph type="sldNum" sz="quarter" idx="10"/>
          </p:nvPr>
        </p:nvSpPr>
        <p:spPr>
          <a:prstGeom prst="rect">
            <a:avLst/>
          </a:prstGeom>
        </p:spPr>
        <p:txBody>
          <a:bodyPr/>
          <a:lstStyle/>
          <a:p>
            <a:pPr>
              <a:defRPr/>
            </a:pPr>
            <a:fld id="{6862267C-584B-4DC6-8827-D147BC5FBC04}" type="slidenum">
              <a:rPr lang="en-US" altLang="en-US" smtClean="0"/>
              <a:pPr>
                <a:defRPr/>
              </a:pPr>
              <a:t>59</a:t>
            </a:fld>
            <a:endParaRPr lang="en-US" alt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5"/>
          <p:cNvSpPr>
            <a:spLocks noGrp="1" noChangeArrowheads="1"/>
          </p:cNvSpPr>
          <p:nvPr>
            <p:ph type="title"/>
          </p:nvPr>
        </p:nvSpPr>
        <p:spPr/>
        <p:txBody>
          <a:bodyPr/>
          <a:lstStyle/>
          <a:p>
            <a:pPr eaLnBrk="1" hangingPunct="1"/>
            <a:r>
              <a:rPr lang="en-US" sz="3200" dirty="0" smtClean="0"/>
              <a:t>Infant Mortality in Dane County, Wisconsin</a:t>
            </a:r>
          </a:p>
        </p:txBody>
      </p:sp>
      <p:sp>
        <p:nvSpPr>
          <p:cNvPr id="112643" name="Rectangle 6"/>
          <p:cNvSpPr>
            <a:spLocks noGrp="1" noChangeArrowheads="1"/>
          </p:cNvSpPr>
          <p:nvPr>
            <p:ph idx="1"/>
          </p:nvPr>
        </p:nvSpPr>
        <p:spPr/>
        <p:txBody>
          <a:bodyPr/>
          <a:lstStyle/>
          <a:p>
            <a:pPr algn="ctr" eaLnBrk="1" hangingPunct="1">
              <a:buFont typeface="Wingdings" pitchFamily="2" charset="2"/>
              <a:buNone/>
            </a:pPr>
            <a:r>
              <a:rPr lang="en-US" dirty="0" smtClean="0">
                <a:solidFill>
                  <a:srgbClr val="800000"/>
                </a:solidFill>
              </a:rPr>
              <a:t>Extremely Premature African American Births</a:t>
            </a:r>
            <a:br>
              <a:rPr lang="en-US" dirty="0" smtClean="0">
                <a:solidFill>
                  <a:srgbClr val="800000"/>
                </a:solidFill>
              </a:rPr>
            </a:br>
            <a:r>
              <a:rPr lang="en-US" dirty="0" smtClean="0">
                <a:solidFill>
                  <a:srgbClr val="800000"/>
                </a:solidFill>
              </a:rPr>
              <a:t>Dane County 1989-2006</a:t>
            </a:r>
          </a:p>
        </p:txBody>
      </p:sp>
      <p:sp>
        <p:nvSpPr>
          <p:cNvPr id="7" name="Slide Number Placeholder 6"/>
          <p:cNvSpPr>
            <a:spLocks noGrp="1"/>
          </p:cNvSpPr>
          <p:nvPr>
            <p:ph type="sldNum" sz="quarter" idx="10"/>
          </p:nvPr>
        </p:nvSpPr>
        <p:spPr>
          <a:prstGeom prst="rect">
            <a:avLst/>
          </a:prstGeom>
        </p:spPr>
        <p:txBody>
          <a:bodyPr/>
          <a:lstStyle/>
          <a:p>
            <a:pPr>
              <a:defRPr/>
            </a:pPr>
            <a:fld id="{630391C4-0904-4FB7-93E9-4509902D0988}" type="slidenum">
              <a:rPr lang="en-US" altLang="en-US" smtClean="0"/>
              <a:pPr>
                <a:defRPr/>
              </a:pPr>
              <a:t>60</a:t>
            </a:fld>
            <a:endParaRPr lang="en-US" altLang="en-US" dirty="0"/>
          </a:p>
        </p:txBody>
      </p:sp>
      <p:pic>
        <p:nvPicPr>
          <p:cNvPr id="112644" name="Picture 4" descr="jtpt_graphsb2"/>
          <p:cNvPicPr>
            <a:picLocks noChangeAspect="1" noChangeArrowheads="1"/>
          </p:cNvPicPr>
          <p:nvPr/>
        </p:nvPicPr>
        <p:blipFill>
          <a:blip r:embed="rId2" cstate="print"/>
          <a:srcRect t="1613" r="1834" b="3226"/>
          <a:stretch>
            <a:fillRect/>
          </a:stretch>
        </p:blipFill>
        <p:spPr bwMode="auto">
          <a:xfrm>
            <a:off x="152400" y="2133600"/>
            <a:ext cx="8153400" cy="4495800"/>
          </a:xfrm>
          <a:prstGeom prst="rect">
            <a:avLst/>
          </a:prstGeom>
          <a:noFill/>
          <a:ln w="9525">
            <a:noFill/>
            <a:miter lim="800000"/>
            <a:headEnd/>
            <a:tailEnd/>
          </a:ln>
        </p:spPr>
      </p:pic>
      <p:sp>
        <p:nvSpPr>
          <p:cNvPr id="112645" name="Text Box 8"/>
          <p:cNvSpPr txBox="1">
            <a:spLocks noChangeArrowheads="1"/>
          </p:cNvSpPr>
          <p:nvPr/>
        </p:nvSpPr>
        <p:spPr bwMode="auto">
          <a:xfrm>
            <a:off x="7239000" y="3406914"/>
            <a:ext cx="1676400" cy="707886"/>
          </a:xfrm>
          <a:prstGeom prst="rect">
            <a:avLst/>
          </a:prstGeom>
          <a:solidFill>
            <a:srgbClr val="FFDDDD"/>
          </a:solidFill>
          <a:ln w="9525">
            <a:solidFill>
              <a:srgbClr val="C00000"/>
            </a:solidFill>
            <a:miter lim="800000"/>
            <a:headEnd/>
            <a:tailEnd/>
          </a:ln>
        </p:spPr>
        <p:txBody>
          <a:bodyPr wrap="square">
            <a:spAutoFit/>
          </a:bodyPr>
          <a:lstStyle/>
          <a:p>
            <a:pPr algn="ctr">
              <a:spcBef>
                <a:spcPct val="50000"/>
              </a:spcBef>
            </a:pPr>
            <a:r>
              <a:rPr lang="en-US" sz="2000" b="1" dirty="0" smtClean="0">
                <a:solidFill>
                  <a:srgbClr val="C00000"/>
                </a:solidFill>
              </a:rPr>
              <a:t>Joinpoint Regression</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3200" dirty="0" smtClean="0"/>
              <a:t>Infant Mortality in Dane County, Wisconsin:</a:t>
            </a:r>
            <a:br>
              <a:rPr lang="en-US" sz="3200" dirty="0" smtClean="0"/>
            </a:br>
            <a:r>
              <a:rPr lang="en-US" sz="3200" dirty="0" smtClean="0"/>
              <a:t>A Cautionary Tale</a:t>
            </a:r>
            <a:endParaRPr lang="en-US" dirty="0"/>
          </a:p>
        </p:txBody>
      </p:sp>
      <p:sp>
        <p:nvSpPr>
          <p:cNvPr id="3" name="Content Placeholder 2"/>
          <p:cNvSpPr>
            <a:spLocks noGrp="1"/>
          </p:cNvSpPr>
          <p:nvPr>
            <p:ph idx="1"/>
          </p:nvPr>
        </p:nvSpPr>
        <p:spPr>
          <a:xfrm>
            <a:off x="304800" y="1447800"/>
            <a:ext cx="8534400" cy="4953000"/>
          </a:xfrm>
        </p:spPr>
        <p:txBody>
          <a:bodyPr/>
          <a:lstStyle/>
          <a:p>
            <a:pPr algn="ctr">
              <a:spcBef>
                <a:spcPts val="0"/>
              </a:spcBef>
              <a:buFont typeface="Wingdings" pitchFamily="2" charset="2"/>
              <a:buNone/>
              <a:defRPr/>
            </a:pPr>
            <a:r>
              <a:rPr lang="en-US" sz="2400" dirty="0" smtClean="0">
                <a:solidFill>
                  <a:srgbClr val="CC6600"/>
                </a:solidFill>
              </a:rPr>
              <a:t>Wisconsin State Journal:</a:t>
            </a:r>
          </a:p>
          <a:p>
            <a:pPr algn="ctr">
              <a:spcBef>
                <a:spcPts val="0"/>
              </a:spcBef>
              <a:defRPr/>
            </a:pPr>
            <a:r>
              <a:rPr lang="en-US" sz="1600" dirty="0" smtClean="0"/>
              <a:t>Posted in </a:t>
            </a:r>
            <a:r>
              <a:rPr lang="en-US" sz="1600" dirty="0" smtClean="0">
                <a:hlinkClick r:id="rId2"/>
              </a:rPr>
              <a:t>Health_med_fit</a:t>
            </a:r>
            <a:r>
              <a:rPr lang="en-US" sz="1600" dirty="0" smtClean="0"/>
              <a:t> on </a:t>
            </a:r>
            <a:r>
              <a:rPr lang="en-US" sz="1600" i="1" dirty="0" smtClean="0"/>
              <a:t>Sunday, July 18, 2010 8:15 am Updated: 4:41 pm. </a:t>
            </a:r>
            <a:r>
              <a:rPr lang="en-US" sz="1600" dirty="0" smtClean="0">
                <a:hlinkClick r:id="rId3"/>
              </a:rPr>
              <a:t>Infant Mortality Rate</a:t>
            </a:r>
            <a:r>
              <a:rPr lang="en-US" sz="1600" dirty="0" smtClean="0"/>
              <a:t>, </a:t>
            </a:r>
            <a:r>
              <a:rPr lang="en-US" sz="1600" dirty="0" smtClean="0">
                <a:hlinkClick r:id="rId4"/>
              </a:rPr>
              <a:t>Dr. Thomas Schlenker</a:t>
            </a:r>
            <a:endParaRPr lang="en-US" sz="1600" dirty="0" smtClean="0">
              <a:solidFill>
                <a:srgbClr val="CC6600"/>
              </a:solidFill>
            </a:endParaRPr>
          </a:p>
          <a:p>
            <a:pPr algn="ctr">
              <a:spcBef>
                <a:spcPts val="0"/>
              </a:spcBef>
              <a:buFont typeface="Wingdings" pitchFamily="2" charset="2"/>
              <a:buNone/>
              <a:defRPr/>
            </a:pPr>
            <a:r>
              <a:rPr lang="en-US" sz="2400" dirty="0" smtClean="0"/>
              <a:t>Racial gap in infant mortality rate returns*</a:t>
            </a:r>
          </a:p>
          <a:p>
            <a:pPr>
              <a:spcBef>
                <a:spcPts val="0"/>
              </a:spcBef>
              <a:buFont typeface="Wingdings" pitchFamily="2" charset="2"/>
              <a:buNone/>
              <a:defRPr/>
            </a:pPr>
            <a:endParaRPr lang="en-US" sz="1000" dirty="0" smtClean="0"/>
          </a:p>
          <a:p>
            <a:pPr marL="0" indent="0">
              <a:spcBef>
                <a:spcPts val="0"/>
              </a:spcBef>
              <a:buFont typeface="Wingdings" pitchFamily="2" charset="2"/>
              <a:buNone/>
              <a:defRPr/>
            </a:pPr>
            <a:r>
              <a:rPr lang="en-US" sz="2400" dirty="0" smtClean="0"/>
              <a:t>“Health officials, puzzled by the mixed picture, say they will investigate every infant death and hope to expand home visits to pregnant women.”</a:t>
            </a:r>
          </a:p>
          <a:p>
            <a:pPr marL="0" indent="0">
              <a:spcBef>
                <a:spcPts val="0"/>
              </a:spcBef>
              <a:buFont typeface="Wingdings" pitchFamily="2" charset="2"/>
              <a:buNone/>
              <a:defRPr/>
            </a:pPr>
            <a:endParaRPr lang="en-US" sz="1000" dirty="0" smtClean="0"/>
          </a:p>
          <a:p>
            <a:pPr marL="0" indent="0">
              <a:spcBef>
                <a:spcPts val="0"/>
              </a:spcBef>
              <a:buFont typeface="Wingdings" pitchFamily="2" charset="2"/>
              <a:buNone/>
              <a:defRPr/>
            </a:pPr>
            <a:r>
              <a:rPr lang="en-US" sz="2400" dirty="0" smtClean="0"/>
              <a:t>“Schlenker said the county's racial gap has returned, with three times as many black babies dying before their first birthdays as white babies - a chasm that vanished from 2003 to 2007.”</a:t>
            </a:r>
          </a:p>
          <a:p>
            <a:pPr marL="0" indent="0">
              <a:spcBef>
                <a:spcPts val="0"/>
              </a:spcBef>
              <a:buFont typeface="Wingdings" pitchFamily="2" charset="2"/>
              <a:buNone/>
              <a:defRPr/>
            </a:pPr>
            <a:endParaRPr lang="en-US" sz="1000" dirty="0" smtClean="0"/>
          </a:p>
          <a:p>
            <a:pPr marL="0" indent="0">
              <a:spcBef>
                <a:spcPts val="0"/>
              </a:spcBef>
              <a:buFont typeface="Wingdings" pitchFamily="2" charset="2"/>
              <a:buNone/>
              <a:defRPr/>
            </a:pPr>
            <a:r>
              <a:rPr lang="en-US" sz="2400" dirty="0" smtClean="0"/>
              <a:t>"It's not as simplistic anymore," Schlenker said. "This has become very complex.“</a:t>
            </a:r>
          </a:p>
          <a:p>
            <a:pPr marL="0" indent="0">
              <a:spcBef>
                <a:spcPts val="0"/>
              </a:spcBef>
              <a:buFont typeface="Wingdings" pitchFamily="2" charset="2"/>
              <a:buNone/>
              <a:defRPr/>
            </a:pPr>
            <a:endParaRPr lang="en-US" sz="900" dirty="0" smtClean="0"/>
          </a:p>
          <a:p>
            <a:pPr marL="0" indent="0">
              <a:spcBef>
                <a:spcPts val="0"/>
              </a:spcBef>
              <a:buFont typeface="Wingdings" pitchFamily="2" charset="2"/>
              <a:buNone/>
              <a:defRPr/>
            </a:pPr>
            <a:r>
              <a:rPr lang="en-US" sz="1800" dirty="0" smtClean="0"/>
              <a:t>*Based on data for 2008-2009.</a:t>
            </a:r>
            <a:endParaRPr lang="en-US" dirty="0"/>
          </a:p>
        </p:txBody>
      </p:sp>
      <p:sp>
        <p:nvSpPr>
          <p:cNvPr id="4" name="Slide Number Placeholder 3"/>
          <p:cNvSpPr>
            <a:spLocks noGrp="1"/>
          </p:cNvSpPr>
          <p:nvPr>
            <p:ph type="sldNum" sz="quarter" idx="10"/>
          </p:nvPr>
        </p:nvSpPr>
        <p:spPr>
          <a:prstGeom prst="rect">
            <a:avLst/>
          </a:prstGeom>
        </p:spPr>
        <p:txBody>
          <a:bodyPr/>
          <a:lstStyle/>
          <a:p>
            <a:pPr>
              <a:defRPr/>
            </a:pPr>
            <a:fld id="{7E5C2756-4F64-415B-AF3F-2421026BD62C}" type="slidenum">
              <a:rPr lang="en-US" altLang="en-US" smtClean="0"/>
              <a:pPr>
                <a:defRPr/>
              </a:pPr>
              <a:t>61</a:t>
            </a:fld>
            <a:endParaRPr lang="en-US" alt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Infant Mortality in Dane County, Wisconsin:</a:t>
            </a:r>
            <a:br>
              <a:rPr lang="en-US" sz="3200" dirty="0" smtClean="0"/>
            </a:br>
            <a:r>
              <a:rPr lang="en-US" sz="3200" dirty="0" smtClean="0"/>
              <a:t>A Cautionary Tale</a:t>
            </a:r>
            <a:endParaRPr lang="en-US" dirty="0"/>
          </a:p>
        </p:txBody>
      </p:sp>
      <p:sp>
        <p:nvSpPr>
          <p:cNvPr id="3" name="Content Placeholder 2"/>
          <p:cNvSpPr>
            <a:spLocks noGrp="1"/>
          </p:cNvSpPr>
          <p:nvPr>
            <p:ph idx="1"/>
          </p:nvPr>
        </p:nvSpPr>
        <p:spPr>
          <a:xfrm>
            <a:off x="304800" y="1371600"/>
            <a:ext cx="8534400" cy="5029200"/>
          </a:xfrm>
        </p:spPr>
        <p:txBody>
          <a:bodyPr/>
          <a:lstStyle/>
          <a:p>
            <a:r>
              <a:rPr lang="en-US" sz="1600" dirty="0" smtClean="0"/>
              <a:t>Posted in </a:t>
            </a:r>
            <a:r>
              <a:rPr lang="en-US" sz="1600" dirty="0" smtClean="0">
                <a:hlinkClick r:id="rId2"/>
              </a:rPr>
              <a:t>Health_med_fit</a:t>
            </a:r>
            <a:r>
              <a:rPr lang="en-US" sz="1600" dirty="0" smtClean="0"/>
              <a:t> on </a:t>
            </a:r>
            <a:r>
              <a:rPr lang="en-US" sz="1600" i="1" dirty="0" smtClean="0"/>
              <a:t>Thursday, March 24, 2011 7:30 am Updated: 11:26 am.</a:t>
            </a:r>
            <a:r>
              <a:rPr lang="en-US" sz="1600" dirty="0" smtClean="0">
                <a:hlinkClick r:id="rId3"/>
              </a:rPr>
              <a:t>Infant Mortality</a:t>
            </a:r>
            <a:r>
              <a:rPr lang="en-US" sz="1600" dirty="0" smtClean="0"/>
              <a:t>, </a:t>
            </a:r>
            <a:r>
              <a:rPr lang="en-US" sz="1600" dirty="0" smtClean="0">
                <a:hlinkClick r:id="rId4"/>
              </a:rPr>
              <a:t>Tom Schlenker</a:t>
            </a:r>
            <a:r>
              <a:rPr lang="en-US" sz="1600" dirty="0" smtClean="0"/>
              <a:t>, </a:t>
            </a:r>
            <a:r>
              <a:rPr lang="en-US" sz="1600" dirty="0" smtClean="0">
                <a:hlinkClick r:id="rId5"/>
              </a:rPr>
              <a:t>Nicole Tyson</a:t>
            </a:r>
            <a:r>
              <a:rPr lang="en-US" sz="1600" dirty="0" smtClean="0"/>
              <a:t>, </a:t>
            </a:r>
            <a:r>
              <a:rPr lang="en-US" sz="1600" dirty="0" smtClean="0">
                <a:hlinkClick r:id="rId6"/>
              </a:rPr>
              <a:t>Meriter Hospital</a:t>
            </a:r>
            <a:r>
              <a:rPr lang="en-US" sz="1600" dirty="0" smtClean="0"/>
              <a:t>, </a:t>
            </a:r>
            <a:r>
              <a:rPr lang="en-US" sz="1600" dirty="0" smtClean="0">
                <a:hlinkClick r:id="rId7"/>
              </a:rPr>
              <a:t>Frances Huntley-cooper</a:t>
            </a:r>
            <a:r>
              <a:rPr lang="en-US" sz="1600" dirty="0" smtClean="0"/>
              <a:t>, </a:t>
            </a:r>
            <a:r>
              <a:rPr lang="en-US" sz="1600" dirty="0" smtClean="0">
                <a:hlinkClick r:id="rId8"/>
              </a:rPr>
              <a:t>Susan Wildrick</a:t>
            </a:r>
            <a:r>
              <a:rPr lang="en-US" sz="1600" dirty="0" smtClean="0"/>
              <a:t>, </a:t>
            </a:r>
            <a:r>
              <a:rPr lang="en-US" sz="1600" dirty="0" smtClean="0">
                <a:hlinkClick r:id="rId9"/>
              </a:rPr>
              <a:t>South Madison Health And Family Center</a:t>
            </a:r>
            <a:r>
              <a:rPr lang="en-US" sz="1600" dirty="0" smtClean="0"/>
              <a:t>, </a:t>
            </a:r>
            <a:r>
              <a:rPr lang="en-US" sz="1600" dirty="0" smtClean="0">
                <a:hlinkClick r:id="rId10"/>
              </a:rPr>
              <a:t>Scott Walker</a:t>
            </a:r>
            <a:r>
              <a:rPr lang="en-US" sz="1600" dirty="0" smtClean="0"/>
              <a:t>, </a:t>
            </a:r>
            <a:r>
              <a:rPr lang="en-US" sz="1600" dirty="0" smtClean="0">
                <a:hlinkClick r:id="rId11"/>
              </a:rPr>
              <a:t>Jeanan Yasiri</a:t>
            </a:r>
            <a:endParaRPr lang="en-US" sz="1600" dirty="0" smtClean="0"/>
          </a:p>
          <a:p>
            <a:r>
              <a:rPr lang="en-US" dirty="0" smtClean="0"/>
              <a:t/>
            </a:r>
            <a:br>
              <a:rPr lang="en-US" dirty="0" smtClean="0"/>
            </a:br>
            <a:endParaRPr lang="en-US" dirty="0">
              <a:latin typeface="+mj-lt"/>
            </a:endParaRPr>
          </a:p>
        </p:txBody>
      </p:sp>
      <p:sp>
        <p:nvSpPr>
          <p:cNvPr id="4" name="Slide Number Placeholder 3"/>
          <p:cNvSpPr>
            <a:spLocks noGrp="1"/>
          </p:cNvSpPr>
          <p:nvPr>
            <p:ph type="sldNum" sz="quarter" idx="4294967295"/>
          </p:nvPr>
        </p:nvSpPr>
        <p:spPr>
          <a:xfrm>
            <a:off x="6553200" y="6381750"/>
            <a:ext cx="2133600" cy="476250"/>
          </a:xfrm>
          <a:prstGeom prst="rect">
            <a:avLst/>
          </a:prstGeom>
        </p:spPr>
        <p:txBody>
          <a:bodyPr/>
          <a:lstStyle/>
          <a:p>
            <a:pPr>
              <a:defRPr/>
            </a:pPr>
            <a:fld id="{8C033E73-76AC-40C0-AD26-A7DB21EA3E29}" type="slidenum">
              <a:rPr lang="en-US" altLang="en-US" smtClean="0"/>
              <a:pPr>
                <a:defRPr/>
              </a:pPr>
              <a:t>62</a:t>
            </a:fld>
            <a:endParaRPr lang="en-US" altLang="en-US" dirty="0"/>
          </a:p>
        </p:txBody>
      </p:sp>
      <p:pic>
        <p:nvPicPr>
          <p:cNvPr id="144386" name="Picture 2" descr="http://bloximages.chicago2.vip.townnews.com/host.madison.com/content/tncms/assets/editorial/f/dc/334/fdc33490-91f2-11df-956f-001cc4c002e0-revisions/4c422f2c25052.image.jpg"/>
          <p:cNvPicPr>
            <a:picLocks noChangeAspect="1" noChangeArrowheads="1"/>
          </p:cNvPicPr>
          <p:nvPr/>
        </p:nvPicPr>
        <p:blipFill>
          <a:blip r:embed="rId12" cstate="print"/>
          <a:srcRect/>
          <a:stretch>
            <a:fillRect/>
          </a:stretch>
        </p:blipFill>
        <p:spPr bwMode="auto">
          <a:xfrm>
            <a:off x="1066800" y="2286000"/>
            <a:ext cx="6858000" cy="4474845"/>
          </a:xfrm>
          <a:prstGeom prst="rect">
            <a:avLst/>
          </a:prstGeom>
          <a:noFill/>
        </p:spPr>
      </p:pic>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Infant Mortality in Dane County, Wisconsin:</a:t>
            </a:r>
            <a:br>
              <a:rPr lang="en-US" sz="3200" dirty="0" smtClean="0"/>
            </a:br>
            <a:r>
              <a:rPr lang="en-US" sz="3200" dirty="0" smtClean="0"/>
              <a:t>A Cautionary Tale</a:t>
            </a:r>
            <a:endParaRPr lang="en-US" dirty="0"/>
          </a:p>
        </p:txBody>
      </p:sp>
      <p:sp>
        <p:nvSpPr>
          <p:cNvPr id="3" name="Content Placeholder 2"/>
          <p:cNvSpPr>
            <a:spLocks noGrp="1"/>
          </p:cNvSpPr>
          <p:nvPr>
            <p:ph idx="1"/>
          </p:nvPr>
        </p:nvSpPr>
        <p:spPr/>
        <p:txBody>
          <a:bodyPr/>
          <a:lstStyle/>
          <a:p>
            <a:endParaRPr lang="en-US" dirty="0" smtClean="0"/>
          </a:p>
          <a:p>
            <a:r>
              <a:rPr lang="en-US" dirty="0" smtClean="0"/>
              <a:t>“Dane County's black infant mortality rate, which dropped for several years and became a national success story, shot up again to four times the rate for whites over the past three years, leaving health officials stumped.”</a:t>
            </a:r>
          </a:p>
          <a:p>
            <a:r>
              <a:rPr lang="en-US" dirty="0" smtClean="0"/>
              <a:t/>
            </a:r>
            <a:br>
              <a:rPr lang="en-US" dirty="0" smtClean="0"/>
            </a:br>
            <a:r>
              <a:rPr lang="en-US" dirty="0" smtClean="0"/>
              <a:t>He [Schlenker] said he still thinks the positive trend last decade was real, but so is the pattern for the past three years. "Unfortunately, it's not a fluke," he said.</a:t>
            </a:r>
          </a:p>
          <a:p>
            <a:r>
              <a:rPr lang="en-US" dirty="0" smtClean="0"/>
              <a:t/>
            </a:r>
            <a:br>
              <a:rPr lang="en-US" dirty="0" smtClean="0"/>
            </a:br>
            <a:endParaRPr lang="en-US" dirty="0"/>
          </a:p>
        </p:txBody>
      </p:sp>
      <p:sp>
        <p:nvSpPr>
          <p:cNvPr id="4" name="Slide Number Placeholder 3"/>
          <p:cNvSpPr>
            <a:spLocks noGrp="1"/>
          </p:cNvSpPr>
          <p:nvPr>
            <p:ph type="sldNum" sz="quarter" idx="10"/>
          </p:nvPr>
        </p:nvSpPr>
        <p:spPr>
          <a:prstGeom prst="rect">
            <a:avLst/>
          </a:prstGeom>
        </p:spPr>
        <p:txBody>
          <a:bodyPr/>
          <a:lstStyle/>
          <a:p>
            <a:pPr>
              <a:defRPr/>
            </a:pPr>
            <a:fld id="{8C033E73-76AC-40C0-AD26-A7DB21EA3E29}" type="slidenum">
              <a:rPr lang="en-US" altLang="en-US" smtClean="0"/>
              <a:pPr>
                <a:defRPr/>
              </a:pPr>
              <a:t>63</a:t>
            </a:fld>
            <a:endParaRPr lang="en-US" alt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Infant Mortality in Dane County, Wisconsin:</a:t>
            </a:r>
            <a:br>
              <a:rPr lang="en-US" dirty="0" smtClean="0"/>
            </a:br>
            <a:r>
              <a:rPr lang="en-US" dirty="0" smtClean="0"/>
              <a:t>A Cautionary Tale</a:t>
            </a:r>
            <a:endParaRPr lang="en-US" dirty="0"/>
          </a:p>
        </p:txBody>
      </p:sp>
      <p:sp>
        <p:nvSpPr>
          <p:cNvPr id="3" name="Content Placeholder 2"/>
          <p:cNvSpPr>
            <a:spLocks noGrp="1"/>
          </p:cNvSpPr>
          <p:nvPr>
            <p:ph idx="1"/>
          </p:nvPr>
        </p:nvSpPr>
        <p:spPr>
          <a:xfrm>
            <a:off x="152400" y="1600200"/>
            <a:ext cx="8915400" cy="4800600"/>
          </a:xfrm>
        </p:spPr>
        <p:txBody>
          <a:bodyPr/>
          <a:lstStyle/>
          <a:p>
            <a:pPr algn="ctr">
              <a:spcBef>
                <a:spcPts val="0"/>
              </a:spcBef>
            </a:pPr>
            <a:r>
              <a:rPr lang="en-US" sz="1600" dirty="0" smtClean="0"/>
              <a:t>March 30, 2012 3:30 pm  •  </a:t>
            </a:r>
            <a:r>
              <a:rPr lang="en-US" sz="1600" dirty="0" smtClean="0">
                <a:hlinkClick r:id="rId2"/>
              </a:rPr>
              <a:t>DAVID WAHLBERG | Wisconsin State Journal |</a:t>
            </a:r>
            <a:endParaRPr lang="en-US" sz="1600" dirty="0" smtClean="0"/>
          </a:p>
          <a:p>
            <a:pPr algn="ctr">
              <a:spcBef>
                <a:spcPts val="0"/>
              </a:spcBef>
            </a:pPr>
            <a:r>
              <a:rPr lang="en-US" sz="1600" dirty="0" smtClean="0">
                <a:hlinkClick r:id="rId3"/>
              </a:rPr>
              <a:t>http://host.madison.com/wsj/news/local/health_med_fit/dane-county-black-infant-mortality-rate-remains-high/article_e7e9be26-7aa5-11e1-93ec-001a4bcf887a.html</a:t>
            </a:r>
            <a:endParaRPr lang="en-US" sz="1600" dirty="0" smtClean="0"/>
          </a:p>
          <a:p>
            <a:pPr marL="0" indent="0">
              <a:spcBef>
                <a:spcPts val="0"/>
              </a:spcBef>
            </a:pPr>
            <a:endParaRPr lang="en-US" sz="2400" dirty="0" smtClean="0"/>
          </a:p>
          <a:p>
            <a:pPr marL="0" indent="0">
              <a:spcBef>
                <a:spcPts val="0"/>
              </a:spcBef>
            </a:pPr>
            <a:r>
              <a:rPr lang="en-US" sz="2400" dirty="0" smtClean="0"/>
              <a:t>"Now that we've had several bad years, we can definitely say the positive trend has reversed itself," said Daniel Stattelman-Scanlan, perinatal supervisor at Public Health Madison and Dane County.</a:t>
            </a:r>
          </a:p>
          <a:p>
            <a:pPr marL="0" indent="0">
              <a:spcBef>
                <a:spcPts val="0"/>
              </a:spcBef>
            </a:pPr>
            <a:endParaRPr lang="en-US" sz="1400" dirty="0" smtClean="0"/>
          </a:p>
          <a:p>
            <a:pPr marL="0" indent="0">
              <a:spcBef>
                <a:spcPts val="0"/>
              </a:spcBef>
            </a:pPr>
            <a:r>
              <a:rPr lang="en-US" sz="2400" dirty="0" smtClean="0"/>
              <a:t>In 2011, the county had 16.70 deaths per 1,000 births for blacks, compared to 5.67 deaths per 1,000 births for whites.</a:t>
            </a:r>
          </a:p>
          <a:p>
            <a:pPr marL="0" indent="0">
              <a:spcBef>
                <a:spcPts val="0"/>
              </a:spcBef>
            </a:pPr>
            <a:endParaRPr lang="en-US" sz="1400" dirty="0" smtClean="0"/>
          </a:p>
          <a:p>
            <a:pPr marL="0" indent="0">
              <a:spcBef>
                <a:spcPts val="0"/>
              </a:spcBef>
            </a:pPr>
            <a:r>
              <a:rPr lang="en-US" sz="2400" dirty="0" smtClean="0"/>
              <a:t>Three-year averages for 2009 to 2011, which take into account variation in any one year, showed a similar gap: 13.91 deaths per 1,000 births for blacks, compared to 4.20 deaths per 1,000 births for whites.</a:t>
            </a:r>
          </a:p>
        </p:txBody>
      </p:sp>
      <p:sp>
        <p:nvSpPr>
          <p:cNvPr id="4" name="Slide Number Placeholder 3"/>
          <p:cNvSpPr>
            <a:spLocks noGrp="1"/>
          </p:cNvSpPr>
          <p:nvPr>
            <p:ph type="sldNum" sz="quarter" idx="10"/>
          </p:nvPr>
        </p:nvSpPr>
        <p:spPr/>
        <p:txBody>
          <a:bodyPr/>
          <a:lstStyle/>
          <a:p>
            <a:pPr>
              <a:defRPr/>
            </a:pPr>
            <a:fld id="{F15FCA81-2962-4CA8-A6B2-00B4BE745874}" type="slidenum">
              <a:rPr lang="en-US" smtClean="0"/>
              <a:pPr>
                <a:defRPr/>
              </a:pPr>
              <a:t>64</a:t>
            </a:fld>
            <a:endParaRPr 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Infant Mortality in Dane County, Wisconsin:</a:t>
            </a:r>
            <a:br>
              <a:rPr lang="en-US" dirty="0" smtClean="0"/>
            </a:br>
            <a:r>
              <a:rPr lang="en-US" dirty="0" smtClean="0"/>
              <a:t>A Cautionary Tale</a:t>
            </a:r>
            <a:endParaRPr lang="en-US" dirty="0"/>
          </a:p>
        </p:txBody>
      </p:sp>
      <p:sp>
        <p:nvSpPr>
          <p:cNvPr id="3" name="Content Placeholder 2"/>
          <p:cNvSpPr>
            <a:spLocks noGrp="1"/>
          </p:cNvSpPr>
          <p:nvPr>
            <p:ph idx="1"/>
          </p:nvPr>
        </p:nvSpPr>
        <p:spPr/>
        <p:txBody>
          <a:bodyPr/>
          <a:lstStyle/>
          <a:p>
            <a:pPr marL="0" indent="0">
              <a:spcBef>
                <a:spcPts val="0"/>
              </a:spcBef>
            </a:pPr>
            <a:r>
              <a:rPr lang="en-US" sz="2400" dirty="0" smtClean="0"/>
              <a:t>A fetal and infant mortality review committee, formed by the health department last year, is studying each death to identify patterns and opportunities for improvement.</a:t>
            </a:r>
          </a:p>
          <a:p>
            <a:pPr>
              <a:spcBef>
                <a:spcPts val="0"/>
              </a:spcBef>
            </a:pPr>
            <a:endParaRPr lang="en-US" sz="2400" dirty="0" smtClean="0"/>
          </a:p>
          <a:p>
            <a:pPr marL="0" indent="0">
              <a:spcBef>
                <a:spcPts val="0"/>
              </a:spcBef>
            </a:pPr>
            <a:r>
              <a:rPr lang="en-US" sz="2400" dirty="0" smtClean="0"/>
              <a:t>The health department is discussing a safe sleeping campaign that could involve black churches like a similar campaign in Milwaukee.</a:t>
            </a:r>
          </a:p>
          <a:p>
            <a:pPr marL="0" indent="0">
              <a:spcBef>
                <a:spcPts val="0"/>
              </a:spcBef>
            </a:pPr>
            <a:endParaRPr lang="en-US" sz="2400" dirty="0" smtClean="0"/>
          </a:p>
          <a:p>
            <a:pPr marL="0" indent="0">
              <a:spcBef>
                <a:spcPts val="0"/>
              </a:spcBef>
            </a:pPr>
            <a:r>
              <a:rPr lang="en-US" sz="2400" dirty="0" smtClean="0"/>
              <a:t>A program to begin this summer will send nurses every week or two to the homes of high-risk, first-time mothers from early pregnancy until the children turn 2. That's a longer and more intensive program than offered now, Stattelman-Scanlan said.</a:t>
            </a:r>
          </a:p>
          <a:p>
            <a:pPr>
              <a:spcBef>
                <a:spcPts val="0"/>
              </a:spcBef>
            </a:pPr>
            <a:endParaRPr lang="en-US" sz="2400" dirty="0"/>
          </a:p>
        </p:txBody>
      </p:sp>
      <p:sp>
        <p:nvSpPr>
          <p:cNvPr id="4" name="Slide Number Placeholder 3"/>
          <p:cNvSpPr>
            <a:spLocks noGrp="1"/>
          </p:cNvSpPr>
          <p:nvPr>
            <p:ph type="sldNum" sz="quarter" idx="10"/>
          </p:nvPr>
        </p:nvSpPr>
        <p:spPr/>
        <p:txBody>
          <a:bodyPr/>
          <a:lstStyle/>
          <a:p>
            <a:pPr>
              <a:defRPr/>
            </a:pPr>
            <a:fld id="{F15FCA81-2962-4CA8-A6B2-00B4BE745874}" type="slidenum">
              <a:rPr lang="en-US" smtClean="0"/>
              <a:pPr>
                <a:defRPr/>
              </a:pPr>
              <a:t>65</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noFill/>
          <a:ln/>
        </p:spPr>
        <p:txBody>
          <a:bodyPr/>
          <a:lstStyle/>
          <a:p>
            <a:pPr defTabSz="820738"/>
            <a:r>
              <a:rPr lang="en-US" dirty="0"/>
              <a:t>Analyzing Trends</a:t>
            </a:r>
          </a:p>
        </p:txBody>
      </p:sp>
      <p:sp>
        <p:nvSpPr>
          <p:cNvPr id="65539" name="Rectangle 3"/>
          <p:cNvSpPr>
            <a:spLocks noGrp="1" noChangeArrowheads="1"/>
          </p:cNvSpPr>
          <p:nvPr>
            <p:ph idx="1"/>
          </p:nvPr>
        </p:nvSpPr>
        <p:spPr>
          <a:xfrm>
            <a:off x="304800" y="1524000"/>
            <a:ext cx="8534400" cy="4876800"/>
          </a:xfrm>
        </p:spPr>
        <p:txBody>
          <a:bodyPr/>
          <a:lstStyle/>
          <a:p>
            <a:pPr marL="0" indent="0" algn="ctr" defTabSz="820738"/>
            <a:r>
              <a:rPr lang="en-US" dirty="0"/>
              <a:t>Analytic Issues</a:t>
            </a:r>
          </a:p>
          <a:p>
            <a:pPr marL="0" indent="0" defTabSz="820738"/>
            <a:endParaRPr lang="en-US" sz="1600" b="1" dirty="0"/>
          </a:p>
          <a:p>
            <a:pPr marL="0" indent="0" defTabSz="820738"/>
            <a:r>
              <a:rPr lang="en-US" dirty="0"/>
              <a:t>The observed trend might be confounded by changes during the time period:</a:t>
            </a:r>
          </a:p>
          <a:p>
            <a:pPr marL="0" indent="0" defTabSz="820738"/>
            <a:endParaRPr lang="en-US" sz="1600" dirty="0"/>
          </a:p>
          <a:p>
            <a:pPr marL="2286000" lvl="3" defTabSz="820738">
              <a:spcBef>
                <a:spcPct val="10000"/>
              </a:spcBef>
              <a:buClr>
                <a:srgbClr val="684995"/>
              </a:buClr>
              <a:buFont typeface="Wingdings" pitchFamily="2" charset="2"/>
              <a:buChar char="§"/>
            </a:pPr>
            <a:r>
              <a:rPr lang="en-US" sz="2800" dirty="0"/>
              <a:t>programs or policies</a:t>
            </a:r>
          </a:p>
          <a:p>
            <a:pPr marL="2286000" lvl="3" defTabSz="820738">
              <a:spcBef>
                <a:spcPct val="10000"/>
              </a:spcBef>
              <a:buClr>
                <a:srgbClr val="684995"/>
              </a:buClr>
              <a:buFont typeface="Wingdings" pitchFamily="2" charset="2"/>
              <a:buChar char="§"/>
            </a:pPr>
            <a:r>
              <a:rPr lang="en-US" sz="2800" dirty="0"/>
              <a:t>medical interventions</a:t>
            </a:r>
          </a:p>
          <a:p>
            <a:pPr marL="2286000" lvl="3" defTabSz="820738">
              <a:spcBef>
                <a:spcPct val="10000"/>
              </a:spcBef>
              <a:buClr>
                <a:srgbClr val="684995"/>
              </a:buClr>
              <a:buFont typeface="Wingdings" pitchFamily="2" charset="2"/>
              <a:buChar char="§"/>
            </a:pPr>
            <a:r>
              <a:rPr lang="en-US" sz="2800" dirty="0"/>
              <a:t>reporting definitions</a:t>
            </a:r>
          </a:p>
          <a:p>
            <a:pPr marL="2286000" lvl="3" defTabSz="820738">
              <a:spcBef>
                <a:spcPct val="10000"/>
              </a:spcBef>
              <a:buClr>
                <a:srgbClr val="684995"/>
              </a:buClr>
              <a:buFont typeface="Wingdings" pitchFamily="2" charset="2"/>
              <a:buChar char="§"/>
            </a:pPr>
            <a:r>
              <a:rPr lang="en-US" sz="2800" dirty="0"/>
              <a:t>demographic composition</a:t>
            </a:r>
          </a:p>
          <a:p>
            <a:pPr marL="2286000" lvl="3" defTabSz="820738">
              <a:spcBef>
                <a:spcPct val="10000"/>
              </a:spcBef>
              <a:buClr>
                <a:srgbClr val="684995"/>
              </a:buClr>
              <a:buFont typeface="Wingdings" pitchFamily="2" charset="2"/>
              <a:buChar char="§"/>
            </a:pPr>
            <a:r>
              <a:rPr lang="en-US" sz="2800" dirty="0"/>
              <a:t>reporting accuracy</a:t>
            </a:r>
          </a:p>
          <a:p>
            <a:pPr marL="2286000" lvl="3" defTabSz="820738">
              <a:spcBef>
                <a:spcPct val="10000"/>
              </a:spcBef>
              <a:buClr>
                <a:srgbClr val="684995"/>
              </a:buClr>
              <a:buFont typeface="Wingdings" pitchFamily="2" charset="2"/>
              <a:buChar char="§"/>
            </a:pPr>
            <a:r>
              <a:rPr lang="en-US" sz="2800" dirty="0"/>
              <a:t>social / cultural practices</a:t>
            </a:r>
          </a:p>
        </p:txBody>
      </p:sp>
      <p:sp>
        <p:nvSpPr>
          <p:cNvPr id="4" name="Slide Number Placeholder 3"/>
          <p:cNvSpPr>
            <a:spLocks noGrp="1"/>
          </p:cNvSpPr>
          <p:nvPr>
            <p:ph type="sldNum" sz="quarter" idx="10"/>
          </p:nvPr>
        </p:nvSpPr>
        <p:spPr/>
        <p:txBody>
          <a:bodyPr/>
          <a:lstStyle/>
          <a:p>
            <a:fld id="{EC58113C-2741-4814-9BCE-4507D8DAA6F8}" type="slidenum">
              <a:rPr lang="en-US"/>
              <a:pPr/>
              <a:t>6</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noFill/>
          <a:ln/>
        </p:spPr>
        <p:txBody>
          <a:bodyPr/>
          <a:lstStyle/>
          <a:p>
            <a:pPr defTabSz="820738"/>
            <a:r>
              <a:rPr lang="en-US" dirty="0"/>
              <a:t>Analyzing Trends</a:t>
            </a:r>
          </a:p>
        </p:txBody>
      </p:sp>
      <p:sp>
        <p:nvSpPr>
          <p:cNvPr id="66563" name="Rectangle 3"/>
          <p:cNvSpPr>
            <a:spLocks noGrp="1" noChangeArrowheads="1"/>
          </p:cNvSpPr>
          <p:nvPr>
            <p:ph idx="1"/>
          </p:nvPr>
        </p:nvSpPr>
        <p:spPr/>
        <p:txBody>
          <a:bodyPr/>
          <a:lstStyle/>
          <a:p>
            <a:pPr marL="307975" indent="-307975" algn="ctr" defTabSz="820738"/>
            <a:r>
              <a:rPr lang="en-US" dirty="0"/>
              <a:t>Smoothing Techniques</a:t>
            </a:r>
          </a:p>
          <a:p>
            <a:pPr marL="307975" indent="-307975" defTabSz="820738"/>
            <a:endParaRPr lang="en-US" sz="1400" dirty="0"/>
          </a:p>
          <a:p>
            <a:pPr marL="457200" indent="-457200" defTabSz="820738">
              <a:buClr>
                <a:srgbClr val="003300"/>
              </a:buClr>
              <a:buSzPct val="85000"/>
              <a:buFont typeface="Wingdings" pitchFamily="2" charset="2"/>
              <a:buChar char="n"/>
            </a:pPr>
            <a:r>
              <a:rPr lang="en-US" dirty="0"/>
              <a:t>Using the natural log transformation</a:t>
            </a:r>
          </a:p>
          <a:p>
            <a:pPr marL="457200" indent="-457200" defTabSz="820738">
              <a:buClr>
                <a:srgbClr val="003300"/>
              </a:buClr>
              <a:buSzPct val="85000"/>
            </a:pPr>
            <a:r>
              <a:rPr lang="en-US" dirty="0"/>
              <a:t>	If rates are decreasing over time, the log transformation will slow the approach to zero making any projection of future rates more reasonable.</a:t>
            </a:r>
          </a:p>
          <a:p>
            <a:pPr marL="457200" indent="-457200" defTabSz="820738">
              <a:buClr>
                <a:srgbClr val="003300"/>
              </a:buClr>
              <a:buSzPct val="85000"/>
              <a:buFont typeface="Wingdings" pitchFamily="2" charset="2"/>
              <a:buChar char="n"/>
            </a:pPr>
            <a:r>
              <a:rPr lang="en-US" dirty="0"/>
              <a:t>Combining years of data—weighted averages</a:t>
            </a:r>
          </a:p>
          <a:p>
            <a:pPr marL="457200" indent="-457200" defTabSz="820738">
              <a:buClr>
                <a:srgbClr val="003300"/>
              </a:buClr>
              <a:buSzPct val="85000"/>
            </a:pPr>
            <a:r>
              <a:rPr lang="en-US" dirty="0"/>
              <a:t>	Gain stability in the rates, but lose information	</a:t>
            </a:r>
          </a:p>
          <a:p>
            <a:pPr marL="457200" indent="-457200" defTabSz="820738">
              <a:buClr>
                <a:srgbClr val="003300"/>
              </a:buClr>
              <a:buSzPct val="85000"/>
              <a:buFont typeface="Wingdings" pitchFamily="2" charset="2"/>
              <a:buChar char="n"/>
            </a:pPr>
            <a:r>
              <a:rPr lang="en-US" dirty="0"/>
              <a:t>Moving averages</a:t>
            </a:r>
          </a:p>
          <a:p>
            <a:pPr marL="457200" indent="-457200" defTabSz="820738">
              <a:buClr>
                <a:srgbClr val="003300"/>
              </a:buClr>
              <a:buSzPct val="85000"/>
            </a:pPr>
            <a:r>
              <a:rPr lang="en-US" dirty="0"/>
              <a:t>	Gain stability in the rates, and preserve information</a:t>
            </a:r>
          </a:p>
        </p:txBody>
      </p:sp>
      <p:sp>
        <p:nvSpPr>
          <p:cNvPr id="4" name="Slide Number Placeholder 3"/>
          <p:cNvSpPr>
            <a:spLocks noGrp="1"/>
          </p:cNvSpPr>
          <p:nvPr>
            <p:ph type="sldNum" sz="quarter" idx="10"/>
          </p:nvPr>
        </p:nvSpPr>
        <p:spPr/>
        <p:txBody>
          <a:bodyPr/>
          <a:lstStyle/>
          <a:p>
            <a:fld id="{ECD06853-4169-4627-BB24-E4A2B78145EB}" type="slidenum">
              <a:rPr lang="en-US"/>
              <a:pPr/>
              <a:t>7</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AAF2844-1EDD-4860-BC61-ADD9E57EFA0B}" type="slidenum">
              <a:rPr lang="en-US"/>
              <a:pPr/>
              <a:t>8</a:t>
            </a:fld>
            <a:endParaRPr lang="en-US" dirty="0"/>
          </a:p>
        </p:txBody>
      </p:sp>
      <p:sp>
        <p:nvSpPr>
          <p:cNvPr id="67586" name="Rectangle 2"/>
          <p:cNvSpPr>
            <a:spLocks noGrp="1" noChangeArrowheads="1"/>
          </p:cNvSpPr>
          <p:nvPr>
            <p:ph type="title"/>
          </p:nvPr>
        </p:nvSpPr>
        <p:spPr>
          <a:noFill/>
          <a:ln/>
        </p:spPr>
        <p:txBody>
          <a:bodyPr/>
          <a:lstStyle/>
          <a:p>
            <a:pPr defTabSz="820738"/>
            <a:r>
              <a:rPr lang="en-US" dirty="0"/>
              <a:t>Analyzing Trends</a:t>
            </a:r>
          </a:p>
        </p:txBody>
      </p:sp>
      <p:sp>
        <p:nvSpPr>
          <p:cNvPr id="67587" name="Rectangle 3"/>
          <p:cNvSpPr>
            <a:spLocks noGrp="1" noChangeArrowheads="1"/>
          </p:cNvSpPr>
          <p:nvPr>
            <p:ph type="body" idx="1"/>
          </p:nvPr>
        </p:nvSpPr>
        <p:spPr/>
        <p:txBody>
          <a:bodyPr/>
          <a:lstStyle/>
          <a:p>
            <a:pPr marL="457200" indent="-457200" defTabSz="820738">
              <a:buClr>
                <a:srgbClr val="003300"/>
              </a:buClr>
              <a:buSzPct val="85000"/>
              <a:buFont typeface="Wingdings" pitchFamily="2" charset="2"/>
              <a:buChar char="n"/>
            </a:pPr>
            <a:r>
              <a:rPr lang="en-US" dirty="0"/>
              <a:t>Regression </a:t>
            </a:r>
            <a:r>
              <a:rPr lang="en-US" dirty="0" smtClean="0"/>
              <a:t>analysis—Gain </a:t>
            </a:r>
            <a:r>
              <a:rPr lang="en-US" dirty="0"/>
              <a:t>stability, preserve information, but lose the "real" data</a:t>
            </a:r>
          </a:p>
          <a:p>
            <a:pPr defTabSz="820738"/>
            <a:endParaRPr lang="en-US" dirty="0"/>
          </a:p>
          <a:p>
            <a:pPr marL="457200" indent="-457200" defTabSz="820738"/>
            <a:r>
              <a:rPr lang="en-US" dirty="0"/>
              <a:t>	If data are correlated, regression approaches that account for this can be used—time series analysis—identify the correlation structure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oo many files design template">
  <a:themeElements>
    <a:clrScheme name="Too many files design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Too many files design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oo many files desig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oo many files design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oo many files design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oo many files design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oo many files design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oo many files design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oo many files design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oo many files design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oo many files design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oo many files design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oo many files design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oo many files design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16310</TotalTime>
  <Words>2669</Words>
  <Application>Microsoft Office PowerPoint</Application>
  <PresentationFormat>On-screen Show (4:3)</PresentationFormat>
  <Paragraphs>585</Paragraphs>
  <Slides>66</Slides>
  <Notes>0</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66</vt:i4>
      </vt:variant>
    </vt:vector>
  </HeadingPairs>
  <TitlesOfParts>
    <vt:vector size="70" baseType="lpstr">
      <vt:lpstr>Too many files design template</vt:lpstr>
      <vt:lpstr>Equation</vt:lpstr>
      <vt:lpstr>Document</vt:lpstr>
      <vt:lpstr>Slide</vt:lpstr>
      <vt:lpstr>Trend Analysis for Monitoring Progress Toward Objectives  and for Program Evaluation  Friday, June 1, 2012 8:30-10:00</vt:lpstr>
      <vt:lpstr>Analyzing Trends</vt:lpstr>
      <vt:lpstr>Analyzing Trends</vt:lpstr>
      <vt:lpstr>Analyzing Trends</vt:lpstr>
      <vt:lpstr>Analyzing Trends</vt:lpstr>
      <vt:lpstr>Analyzing Trends</vt:lpstr>
      <vt:lpstr>Analyzing Trends</vt:lpstr>
      <vt:lpstr>Analyzing Trends</vt:lpstr>
      <vt:lpstr>Analyzing Trends</vt:lpstr>
      <vt:lpstr>Analyzing Trends</vt:lpstr>
      <vt:lpstr>Analyzing Trends</vt:lpstr>
      <vt:lpstr>Analyzing Trends</vt:lpstr>
      <vt:lpstr>Analyzing Trends</vt:lpstr>
      <vt:lpstr>Analyzing Trends</vt:lpstr>
      <vt:lpstr>Analyzing Trends</vt:lpstr>
      <vt:lpstr>Analyzing Trends</vt:lpstr>
      <vt:lpstr>Using Trend Data to Set Targets and Monitor Progress Toward Objectives</vt:lpstr>
      <vt:lpstr>Using Trend Data to Set Targets and Monitor Progress Toward Objectives</vt:lpstr>
      <vt:lpstr>Using Trend Data to Set Targets and Monitor Progress Toward Objectives</vt:lpstr>
      <vt:lpstr>Using Trend Data to Set Targets and Monitor Progress Toward Objectives</vt:lpstr>
      <vt:lpstr>Using Trend Data to Set Targets and Monitor Progress Toward Objectives</vt:lpstr>
      <vt:lpstr>Using Trend Data to Set Targets and Monitor Progress Toward Objectives</vt:lpstr>
      <vt:lpstr>Using Trend Data to Set Targets and Monitor Progress Toward Objectives</vt:lpstr>
      <vt:lpstr>Using Trend Data to Set Targets and Monitor Progress Toward Objectives</vt:lpstr>
      <vt:lpstr>Using Trend Data to Set Targets and Monitor Progress Toward Objectives</vt:lpstr>
      <vt:lpstr>Using Trend Data to Set Targets and Monitor Progress Toward Objectives</vt:lpstr>
      <vt:lpstr>Using Trend Data to Set Targets and Monitor Progress Toward Objectives</vt:lpstr>
      <vt:lpstr>Using Trend Data to Set Targets and Monitor Progress Toward Objectives</vt:lpstr>
      <vt:lpstr>Using Trend Data to Set Targets and Monitor Progress Toward Objectives</vt:lpstr>
      <vt:lpstr>Using Trend Data to Set Targets and Monitor Progress Toward Objectives</vt:lpstr>
      <vt:lpstr>Using Trend Data to Set Targets and Monitor Progress Toward Objectives</vt:lpstr>
      <vt:lpstr>Trend Data for Program Evaluation</vt:lpstr>
      <vt:lpstr>Trend Data for Program Evaluation</vt:lpstr>
      <vt:lpstr>Trend Data for Program Evaluation</vt:lpstr>
      <vt:lpstr>Trend Data for Program Evaluation</vt:lpstr>
      <vt:lpstr>Trend Data for Program Evaluation</vt:lpstr>
      <vt:lpstr>Trend Data for Program Evaluation</vt:lpstr>
      <vt:lpstr>Trend Data for Program Evaluation</vt:lpstr>
      <vt:lpstr>Trend Data for Program Evaluation</vt:lpstr>
      <vt:lpstr>Trend Data for Program Evaluation</vt:lpstr>
      <vt:lpstr>Trend Data for Program Evaluation</vt:lpstr>
      <vt:lpstr>Trend Data for Program Evaluation</vt:lpstr>
      <vt:lpstr>Trend Data for Program Evaluation</vt:lpstr>
      <vt:lpstr>Trend Data for Program Evaluation</vt:lpstr>
      <vt:lpstr>Trend Data for Program Evaluation</vt:lpstr>
      <vt:lpstr>Trend Data for Program Evaluation</vt:lpstr>
      <vt:lpstr>Trend Data for Program Evaluation</vt:lpstr>
      <vt:lpstr>Trend Data for Program Evaluation</vt:lpstr>
      <vt:lpstr>Trend Data for Program Evaluation</vt:lpstr>
      <vt:lpstr>Trend Data for Program Evaluation</vt:lpstr>
      <vt:lpstr>Trend Data for Program Evaluation</vt:lpstr>
      <vt:lpstr>Trend Data for Program Evaluation</vt:lpstr>
      <vt:lpstr>Trend Data for Program Evaluation</vt:lpstr>
      <vt:lpstr>Trend Data for Program Evaluation</vt:lpstr>
      <vt:lpstr>Trend Data for Program Evaluation</vt:lpstr>
      <vt:lpstr>Trend Data for Program Evaluation</vt:lpstr>
      <vt:lpstr>Trend Data for Program Evaluation</vt:lpstr>
      <vt:lpstr>Infant Mortality in Dane County, Wisconsin Thomas Schlenker MD,MPH, Mamadou Ndiaye MD, MPH:  Disappearance of Black-White Infant Mortality Gap, February 2009</vt:lpstr>
      <vt:lpstr>Slide 58</vt:lpstr>
      <vt:lpstr>Infant Mortality in Dane County, Wisconsin</vt:lpstr>
      <vt:lpstr>Infant Mortality in Dane County, Wisconsin</vt:lpstr>
      <vt:lpstr>Infant Mortality in Dane County, Wisconsin: A Cautionary Tale</vt:lpstr>
      <vt:lpstr>Infant Mortality in Dane County, Wisconsin: A Cautionary Tale</vt:lpstr>
      <vt:lpstr>Infant Mortality in Dane County, Wisconsin: A Cautionary Tale</vt:lpstr>
      <vt:lpstr>Infant Mortality in Dane County, Wisconsin: A Cautionary Tale</vt:lpstr>
      <vt:lpstr>Infant Mortality in Dane County, Wisconsin: A Cautionary Tale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Deb Rosenberg</dc:creator>
  <cp:lastModifiedBy>drose</cp:lastModifiedBy>
  <cp:revision>346</cp:revision>
  <dcterms:created xsi:type="dcterms:W3CDTF">2009-12-02T16:51:17Z</dcterms:created>
  <dcterms:modified xsi:type="dcterms:W3CDTF">2012-06-01T12:33:31Z</dcterms:modified>
</cp:coreProperties>
</file>