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80"/>
  </p:notesMasterIdLst>
  <p:sldIdLst>
    <p:sldId id="440" r:id="rId2"/>
    <p:sldId id="605" r:id="rId3"/>
    <p:sldId id="612" r:id="rId4"/>
    <p:sldId id="611" r:id="rId5"/>
    <p:sldId id="607" r:id="rId6"/>
    <p:sldId id="609" r:id="rId7"/>
    <p:sldId id="600" r:id="rId8"/>
    <p:sldId id="606" r:id="rId9"/>
    <p:sldId id="601" r:id="rId10"/>
    <p:sldId id="608" r:id="rId11"/>
    <p:sldId id="631" r:id="rId12"/>
    <p:sldId id="632" r:id="rId13"/>
    <p:sldId id="659" r:id="rId14"/>
    <p:sldId id="660" r:id="rId15"/>
    <p:sldId id="661" r:id="rId16"/>
    <p:sldId id="603" r:id="rId17"/>
    <p:sldId id="610" r:id="rId18"/>
    <p:sldId id="647" r:id="rId19"/>
    <p:sldId id="634" r:id="rId20"/>
    <p:sldId id="633" r:id="rId21"/>
    <p:sldId id="376" r:id="rId22"/>
    <p:sldId id="377" r:id="rId23"/>
    <p:sldId id="548" r:id="rId24"/>
    <p:sldId id="636" r:id="rId25"/>
    <p:sldId id="550" r:id="rId26"/>
    <p:sldId id="551" r:id="rId27"/>
    <p:sldId id="649" r:id="rId28"/>
    <p:sldId id="651" r:id="rId29"/>
    <p:sldId id="650" r:id="rId30"/>
    <p:sldId id="652" r:id="rId31"/>
    <p:sldId id="538" r:id="rId32"/>
    <p:sldId id="653" r:id="rId33"/>
    <p:sldId id="654" r:id="rId34"/>
    <p:sldId id="655" r:id="rId35"/>
    <p:sldId id="656" r:id="rId36"/>
    <p:sldId id="657" r:id="rId37"/>
    <p:sldId id="662" r:id="rId38"/>
    <p:sldId id="663" r:id="rId39"/>
    <p:sldId id="658" r:id="rId40"/>
    <p:sldId id="613" r:id="rId41"/>
    <p:sldId id="614" r:id="rId42"/>
    <p:sldId id="615" r:id="rId43"/>
    <p:sldId id="616" r:id="rId44"/>
    <p:sldId id="617" r:id="rId45"/>
    <p:sldId id="618" r:id="rId46"/>
    <p:sldId id="619" r:id="rId47"/>
    <p:sldId id="620" r:id="rId48"/>
    <p:sldId id="621" r:id="rId49"/>
    <p:sldId id="622" r:id="rId50"/>
    <p:sldId id="623" r:id="rId51"/>
    <p:sldId id="624" r:id="rId52"/>
    <p:sldId id="626" r:id="rId53"/>
    <p:sldId id="627" r:id="rId54"/>
    <p:sldId id="628" r:id="rId55"/>
    <p:sldId id="629" r:id="rId56"/>
    <p:sldId id="630" r:id="rId57"/>
    <p:sldId id="594" r:id="rId58"/>
    <p:sldId id="595" r:id="rId59"/>
    <p:sldId id="596" r:id="rId60"/>
    <p:sldId id="593" r:id="rId61"/>
    <p:sldId id="274" r:id="rId62"/>
    <p:sldId id="276" r:id="rId63"/>
    <p:sldId id="597" r:id="rId64"/>
    <p:sldId id="598" r:id="rId65"/>
    <p:sldId id="280" r:id="rId66"/>
    <p:sldId id="281" r:id="rId67"/>
    <p:sldId id="282" r:id="rId68"/>
    <p:sldId id="283" r:id="rId69"/>
    <p:sldId id="284" r:id="rId70"/>
    <p:sldId id="389" r:id="rId71"/>
    <p:sldId id="395" r:id="rId72"/>
    <p:sldId id="396" r:id="rId73"/>
    <p:sldId id="397" r:id="rId74"/>
    <p:sldId id="637" r:id="rId75"/>
    <p:sldId id="638" r:id="rId76"/>
    <p:sldId id="398" r:id="rId77"/>
    <p:sldId id="664" r:id="rId78"/>
    <p:sldId id="399" r:id="rId7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0000"/>
    <a:srgbClr val="DDC5F7"/>
    <a:srgbClr val="EBFFFF"/>
    <a:srgbClr val="FFFFEB"/>
    <a:srgbClr val="FFFFD9"/>
    <a:srgbClr val="FFFFB1"/>
    <a:srgbClr val="F7F7F7"/>
    <a:srgbClr val="F1F1F1"/>
    <a:srgbClr val="EFF7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4660"/>
  </p:normalViewPr>
  <p:slideViewPr>
    <p:cSldViewPr>
      <p:cViewPr>
        <p:scale>
          <a:sx n="60" d="100"/>
          <a:sy n="60" d="100"/>
        </p:scale>
        <p:origin x="-85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11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image" Target="../media/image39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image" Target="../media/image4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03E4BE-D02D-4BDA-BB55-B45C615F45D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0689F-3A18-46A0-B649-A31292CF115C}" type="slidenum">
              <a:rPr lang="en-US"/>
              <a:pPr/>
              <a:t>0</a:t>
            </a:fld>
            <a:endParaRPr lang="en-US" dirty="0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804233-EDCC-4D3A-AC9C-61858CD26005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E5892A-851A-4E42-9DF7-CF2C775EBB77}" type="slidenum">
              <a:rPr lang="en-US"/>
              <a:pPr/>
              <a:t>77</a:t>
            </a:fld>
            <a:endParaRPr lang="en-US" dirty="0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  <a:noFill/>
        </p:spPr>
        <p:txBody>
          <a:bodyPr anchor="t"/>
          <a:lstStyle>
            <a:lvl1pPr>
              <a:defRPr sz="4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810000"/>
            <a:ext cx="6553200" cy="1752600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>
                <a:latin typeface="Garamond" pitchFamily="18" charset="0"/>
              </a:defRPr>
            </a:lvl1pPr>
          </a:lstStyle>
          <a:p>
            <a:fld id="{9BF070C7-BEFA-47B7-AE1E-364441823D8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1571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1981200" y="36576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721DB-7C97-4649-BA7C-039BA3D3E77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533400"/>
            <a:ext cx="20764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769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CBD16-88AD-45BF-BC11-09CA471F2E5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533400"/>
            <a:ext cx="3810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0038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00038"/>
          </a:xfrm>
        </p:spPr>
        <p:txBody>
          <a:bodyPr/>
          <a:lstStyle>
            <a:lvl1pPr>
              <a:defRPr/>
            </a:lvl1pPr>
          </a:lstStyle>
          <a:p>
            <a:fld id="{208CF1F2-01BC-4341-A047-2DA42888BD7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533400"/>
            <a:ext cx="3810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600200"/>
            <a:ext cx="40767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962400"/>
            <a:ext cx="40767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0038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00038"/>
          </a:xfrm>
        </p:spPr>
        <p:txBody>
          <a:bodyPr/>
          <a:lstStyle>
            <a:lvl1pPr>
              <a:defRPr/>
            </a:lvl1pPr>
          </a:lstStyle>
          <a:p>
            <a:fld id="{3086522A-C651-4FBC-83C6-FBFCA06C80C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0DCA2-F568-4337-A2B1-BA346A04590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3155F-B0E8-4A03-885B-6A786BAB1C0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054C2-BA09-42FF-858D-9845C751FB5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2A467-7D3E-4797-8B88-0303B3DF9EA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F7FA8-A6C9-40E3-B967-E2E108BA3A1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F547F-DD1A-43D0-AAF2-94AA48F4E81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2707C-B9AC-4E1A-9E0D-5F6EE0399AC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2C577-9F94-4935-B6DF-BD5FA49C5C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05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 altLang="en-US" dirty="0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altLang="en-US" dirty="0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018F0CC6-CB24-4741-A065-5648EFF197E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14694" name="Freeform 6"/>
          <p:cNvSpPr>
            <a:spLocks noChangeArrowheads="1"/>
          </p:cNvSpPr>
          <p:nvPr/>
        </p:nvSpPr>
        <p:spPr bwMode="auto">
          <a:xfrm>
            <a:off x="457200" y="304800"/>
            <a:ext cx="8226425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>
            <a:off x="457200" y="62484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1469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00400" y="533400"/>
            <a:ext cx="3810000" cy="685800"/>
          </a:xfrm>
          <a:prstGeom prst="rect">
            <a:avLst/>
          </a:prstGeom>
          <a:solidFill>
            <a:srgbClr val="F6F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114697" name="Group 9"/>
          <p:cNvGrpSpPr>
            <a:grpSpLocks/>
          </p:cNvGrpSpPr>
          <p:nvPr userDrawn="1"/>
        </p:nvGrpSpPr>
        <p:grpSpPr bwMode="auto">
          <a:xfrm>
            <a:off x="530225" y="382588"/>
            <a:ext cx="1146175" cy="871537"/>
            <a:chOff x="910" y="192"/>
            <a:chExt cx="722" cy="549"/>
          </a:xfrm>
        </p:grpSpPr>
        <p:sp>
          <p:nvSpPr>
            <p:cNvPr id="114698" name="AutoShape 10"/>
            <p:cNvSpPr>
              <a:spLocks noChangeAspect="1" noChangeArrowheads="1" noTextEdit="1"/>
            </p:cNvSpPr>
            <p:nvPr userDrawn="1"/>
          </p:nvSpPr>
          <p:spPr bwMode="auto">
            <a:xfrm>
              <a:off x="912" y="192"/>
              <a:ext cx="720" cy="549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699" name="Freeform 11"/>
            <p:cNvSpPr>
              <a:spLocks/>
            </p:cNvSpPr>
            <p:nvPr userDrawn="1"/>
          </p:nvSpPr>
          <p:spPr bwMode="auto">
            <a:xfrm>
              <a:off x="1012" y="284"/>
              <a:ext cx="557" cy="346"/>
            </a:xfrm>
            <a:custGeom>
              <a:avLst/>
              <a:gdLst/>
              <a:ahLst/>
              <a:cxnLst>
                <a:cxn ang="0">
                  <a:pos x="127" y="5193"/>
                </a:cxn>
                <a:cxn ang="0">
                  <a:pos x="267" y="5158"/>
                </a:cxn>
                <a:cxn ang="0">
                  <a:pos x="407" y="5117"/>
                </a:cxn>
                <a:cxn ang="0">
                  <a:pos x="547" y="5068"/>
                </a:cxn>
                <a:cxn ang="0">
                  <a:pos x="688" y="5011"/>
                </a:cxn>
                <a:cxn ang="0">
                  <a:pos x="828" y="4944"/>
                </a:cxn>
                <a:cxn ang="0">
                  <a:pos x="969" y="4865"/>
                </a:cxn>
                <a:cxn ang="0">
                  <a:pos x="1109" y="4774"/>
                </a:cxn>
                <a:cxn ang="0">
                  <a:pos x="1250" y="4667"/>
                </a:cxn>
                <a:cxn ang="0">
                  <a:pos x="1390" y="4545"/>
                </a:cxn>
                <a:cxn ang="0">
                  <a:pos x="1530" y="4405"/>
                </a:cxn>
                <a:cxn ang="0">
                  <a:pos x="1671" y="4246"/>
                </a:cxn>
                <a:cxn ang="0">
                  <a:pos x="1811" y="4065"/>
                </a:cxn>
                <a:cxn ang="0">
                  <a:pos x="1951" y="3863"/>
                </a:cxn>
                <a:cxn ang="0">
                  <a:pos x="2091" y="3639"/>
                </a:cxn>
                <a:cxn ang="0">
                  <a:pos x="2232" y="3394"/>
                </a:cxn>
                <a:cxn ang="0">
                  <a:pos x="2372" y="3127"/>
                </a:cxn>
                <a:cxn ang="0">
                  <a:pos x="2512" y="2841"/>
                </a:cxn>
                <a:cxn ang="0">
                  <a:pos x="2653" y="2539"/>
                </a:cxn>
                <a:cxn ang="0">
                  <a:pos x="2793" y="2225"/>
                </a:cxn>
                <a:cxn ang="0">
                  <a:pos x="2934" y="1905"/>
                </a:cxn>
                <a:cxn ang="0">
                  <a:pos x="3074" y="1586"/>
                </a:cxn>
                <a:cxn ang="0">
                  <a:pos x="3214" y="1274"/>
                </a:cxn>
                <a:cxn ang="0">
                  <a:pos x="3355" y="979"/>
                </a:cxn>
                <a:cxn ang="0">
                  <a:pos x="3494" y="707"/>
                </a:cxn>
                <a:cxn ang="0">
                  <a:pos x="3635" y="471"/>
                </a:cxn>
                <a:cxn ang="0">
                  <a:pos x="3775" y="275"/>
                </a:cxn>
                <a:cxn ang="0">
                  <a:pos x="3916" y="128"/>
                </a:cxn>
                <a:cxn ang="0">
                  <a:pos x="4056" y="35"/>
                </a:cxn>
                <a:cxn ang="0">
                  <a:pos x="4196" y="0"/>
                </a:cxn>
                <a:cxn ang="0">
                  <a:pos x="4337" y="23"/>
                </a:cxn>
                <a:cxn ang="0">
                  <a:pos x="4477" y="105"/>
                </a:cxn>
                <a:cxn ang="0">
                  <a:pos x="4618" y="241"/>
                </a:cxn>
                <a:cxn ang="0">
                  <a:pos x="4758" y="427"/>
                </a:cxn>
                <a:cxn ang="0">
                  <a:pos x="4899" y="657"/>
                </a:cxn>
                <a:cxn ang="0">
                  <a:pos x="5039" y="922"/>
                </a:cxn>
                <a:cxn ang="0">
                  <a:pos x="5178" y="1213"/>
                </a:cxn>
                <a:cxn ang="0">
                  <a:pos x="5319" y="1523"/>
                </a:cxn>
                <a:cxn ang="0">
                  <a:pos x="5459" y="1841"/>
                </a:cxn>
                <a:cxn ang="0">
                  <a:pos x="5600" y="2162"/>
                </a:cxn>
                <a:cxn ang="0">
                  <a:pos x="5740" y="2477"/>
                </a:cxn>
                <a:cxn ang="0">
                  <a:pos x="5881" y="2782"/>
                </a:cxn>
                <a:cxn ang="0">
                  <a:pos x="6021" y="3071"/>
                </a:cxn>
                <a:cxn ang="0">
                  <a:pos x="6161" y="3342"/>
                </a:cxn>
                <a:cxn ang="0">
                  <a:pos x="6302" y="3592"/>
                </a:cxn>
                <a:cxn ang="0">
                  <a:pos x="6442" y="3821"/>
                </a:cxn>
                <a:cxn ang="0">
                  <a:pos x="6583" y="4027"/>
                </a:cxn>
                <a:cxn ang="0">
                  <a:pos x="6723" y="4211"/>
                </a:cxn>
                <a:cxn ang="0">
                  <a:pos x="6862" y="4375"/>
                </a:cxn>
                <a:cxn ang="0">
                  <a:pos x="7003" y="4519"/>
                </a:cxn>
                <a:cxn ang="0">
                  <a:pos x="7143" y="4644"/>
                </a:cxn>
                <a:cxn ang="0">
                  <a:pos x="7284" y="4754"/>
                </a:cxn>
                <a:cxn ang="0">
                  <a:pos x="7424" y="4849"/>
                </a:cxn>
                <a:cxn ang="0">
                  <a:pos x="7565" y="4929"/>
                </a:cxn>
                <a:cxn ang="0">
                  <a:pos x="7705" y="4999"/>
                </a:cxn>
                <a:cxn ang="0">
                  <a:pos x="7845" y="5058"/>
                </a:cxn>
                <a:cxn ang="0">
                  <a:pos x="7986" y="5108"/>
                </a:cxn>
                <a:cxn ang="0">
                  <a:pos x="8126" y="5150"/>
                </a:cxn>
                <a:cxn ang="0">
                  <a:pos x="8267" y="5186"/>
                </a:cxn>
                <a:cxn ang="0">
                  <a:pos x="8406" y="5217"/>
                </a:cxn>
              </a:cxnLst>
              <a:rect l="0" t="0" r="r" b="b"/>
              <a:pathLst>
                <a:path w="8421" h="5220">
                  <a:moveTo>
                    <a:pt x="0" y="5220"/>
                  </a:moveTo>
                  <a:lnTo>
                    <a:pt x="15" y="5217"/>
                  </a:lnTo>
                  <a:lnTo>
                    <a:pt x="28" y="5214"/>
                  </a:lnTo>
                  <a:lnTo>
                    <a:pt x="43" y="5211"/>
                  </a:lnTo>
                  <a:lnTo>
                    <a:pt x="56" y="5208"/>
                  </a:lnTo>
                  <a:lnTo>
                    <a:pt x="71" y="5205"/>
                  </a:lnTo>
                  <a:lnTo>
                    <a:pt x="85" y="5202"/>
                  </a:lnTo>
                  <a:lnTo>
                    <a:pt x="99" y="5200"/>
                  </a:lnTo>
                  <a:lnTo>
                    <a:pt x="113" y="5197"/>
                  </a:lnTo>
                  <a:lnTo>
                    <a:pt x="127" y="5193"/>
                  </a:lnTo>
                  <a:lnTo>
                    <a:pt x="141" y="5189"/>
                  </a:lnTo>
                  <a:lnTo>
                    <a:pt x="155" y="5186"/>
                  </a:lnTo>
                  <a:lnTo>
                    <a:pt x="169" y="5183"/>
                  </a:lnTo>
                  <a:lnTo>
                    <a:pt x="183" y="5180"/>
                  </a:lnTo>
                  <a:lnTo>
                    <a:pt x="197" y="5176"/>
                  </a:lnTo>
                  <a:lnTo>
                    <a:pt x="210" y="5173"/>
                  </a:lnTo>
                  <a:lnTo>
                    <a:pt x="225" y="5170"/>
                  </a:lnTo>
                  <a:lnTo>
                    <a:pt x="240" y="5166"/>
                  </a:lnTo>
                  <a:lnTo>
                    <a:pt x="253" y="5161"/>
                  </a:lnTo>
                  <a:lnTo>
                    <a:pt x="267" y="5158"/>
                  </a:lnTo>
                  <a:lnTo>
                    <a:pt x="281" y="5154"/>
                  </a:lnTo>
                  <a:lnTo>
                    <a:pt x="295" y="5150"/>
                  </a:lnTo>
                  <a:lnTo>
                    <a:pt x="309" y="5147"/>
                  </a:lnTo>
                  <a:lnTo>
                    <a:pt x="323" y="5143"/>
                  </a:lnTo>
                  <a:lnTo>
                    <a:pt x="337" y="5139"/>
                  </a:lnTo>
                  <a:lnTo>
                    <a:pt x="351" y="5135"/>
                  </a:lnTo>
                  <a:lnTo>
                    <a:pt x="365" y="5130"/>
                  </a:lnTo>
                  <a:lnTo>
                    <a:pt x="379" y="5126"/>
                  </a:lnTo>
                  <a:lnTo>
                    <a:pt x="393" y="5121"/>
                  </a:lnTo>
                  <a:lnTo>
                    <a:pt x="407" y="5117"/>
                  </a:lnTo>
                  <a:lnTo>
                    <a:pt x="422" y="5113"/>
                  </a:lnTo>
                  <a:lnTo>
                    <a:pt x="435" y="5108"/>
                  </a:lnTo>
                  <a:lnTo>
                    <a:pt x="450" y="5103"/>
                  </a:lnTo>
                  <a:lnTo>
                    <a:pt x="463" y="5098"/>
                  </a:lnTo>
                  <a:lnTo>
                    <a:pt x="478" y="5094"/>
                  </a:lnTo>
                  <a:lnTo>
                    <a:pt x="491" y="5089"/>
                  </a:lnTo>
                  <a:lnTo>
                    <a:pt x="506" y="5084"/>
                  </a:lnTo>
                  <a:lnTo>
                    <a:pt x="519" y="5079"/>
                  </a:lnTo>
                  <a:lnTo>
                    <a:pt x="534" y="5073"/>
                  </a:lnTo>
                  <a:lnTo>
                    <a:pt x="547" y="5068"/>
                  </a:lnTo>
                  <a:lnTo>
                    <a:pt x="562" y="5063"/>
                  </a:lnTo>
                  <a:lnTo>
                    <a:pt x="576" y="5058"/>
                  </a:lnTo>
                  <a:lnTo>
                    <a:pt x="590" y="5053"/>
                  </a:lnTo>
                  <a:lnTo>
                    <a:pt x="604" y="5046"/>
                  </a:lnTo>
                  <a:lnTo>
                    <a:pt x="618" y="5041"/>
                  </a:lnTo>
                  <a:lnTo>
                    <a:pt x="632" y="5035"/>
                  </a:lnTo>
                  <a:lnTo>
                    <a:pt x="646" y="5029"/>
                  </a:lnTo>
                  <a:lnTo>
                    <a:pt x="660" y="5024"/>
                  </a:lnTo>
                  <a:lnTo>
                    <a:pt x="674" y="5017"/>
                  </a:lnTo>
                  <a:lnTo>
                    <a:pt x="688" y="5011"/>
                  </a:lnTo>
                  <a:lnTo>
                    <a:pt x="702" y="5005"/>
                  </a:lnTo>
                  <a:lnTo>
                    <a:pt x="716" y="4999"/>
                  </a:lnTo>
                  <a:lnTo>
                    <a:pt x="731" y="4993"/>
                  </a:lnTo>
                  <a:lnTo>
                    <a:pt x="744" y="4985"/>
                  </a:lnTo>
                  <a:lnTo>
                    <a:pt x="759" y="4979"/>
                  </a:lnTo>
                  <a:lnTo>
                    <a:pt x="772" y="4972"/>
                  </a:lnTo>
                  <a:lnTo>
                    <a:pt x="787" y="4966"/>
                  </a:lnTo>
                  <a:lnTo>
                    <a:pt x="800" y="4958"/>
                  </a:lnTo>
                  <a:lnTo>
                    <a:pt x="815" y="4951"/>
                  </a:lnTo>
                  <a:lnTo>
                    <a:pt x="828" y="4944"/>
                  </a:lnTo>
                  <a:lnTo>
                    <a:pt x="843" y="4937"/>
                  </a:lnTo>
                  <a:lnTo>
                    <a:pt x="856" y="4929"/>
                  </a:lnTo>
                  <a:lnTo>
                    <a:pt x="871" y="4922"/>
                  </a:lnTo>
                  <a:lnTo>
                    <a:pt x="884" y="4914"/>
                  </a:lnTo>
                  <a:lnTo>
                    <a:pt x="899" y="4907"/>
                  </a:lnTo>
                  <a:lnTo>
                    <a:pt x="913" y="4898"/>
                  </a:lnTo>
                  <a:lnTo>
                    <a:pt x="927" y="4890"/>
                  </a:lnTo>
                  <a:lnTo>
                    <a:pt x="941" y="4882"/>
                  </a:lnTo>
                  <a:lnTo>
                    <a:pt x="955" y="4873"/>
                  </a:lnTo>
                  <a:lnTo>
                    <a:pt x="969" y="4865"/>
                  </a:lnTo>
                  <a:lnTo>
                    <a:pt x="983" y="4857"/>
                  </a:lnTo>
                  <a:lnTo>
                    <a:pt x="997" y="4849"/>
                  </a:lnTo>
                  <a:lnTo>
                    <a:pt x="1011" y="4839"/>
                  </a:lnTo>
                  <a:lnTo>
                    <a:pt x="1025" y="4830"/>
                  </a:lnTo>
                  <a:lnTo>
                    <a:pt x="1038" y="4822"/>
                  </a:lnTo>
                  <a:lnTo>
                    <a:pt x="1053" y="4812"/>
                  </a:lnTo>
                  <a:lnTo>
                    <a:pt x="1067" y="4803"/>
                  </a:lnTo>
                  <a:lnTo>
                    <a:pt x="1081" y="4794"/>
                  </a:lnTo>
                  <a:lnTo>
                    <a:pt x="1095" y="4783"/>
                  </a:lnTo>
                  <a:lnTo>
                    <a:pt x="1109" y="4774"/>
                  </a:lnTo>
                  <a:lnTo>
                    <a:pt x="1123" y="4764"/>
                  </a:lnTo>
                  <a:lnTo>
                    <a:pt x="1137" y="4754"/>
                  </a:lnTo>
                  <a:lnTo>
                    <a:pt x="1151" y="4744"/>
                  </a:lnTo>
                  <a:lnTo>
                    <a:pt x="1165" y="4734"/>
                  </a:lnTo>
                  <a:lnTo>
                    <a:pt x="1179" y="4722"/>
                  </a:lnTo>
                  <a:lnTo>
                    <a:pt x="1193" y="4712"/>
                  </a:lnTo>
                  <a:lnTo>
                    <a:pt x="1207" y="4701"/>
                  </a:lnTo>
                  <a:lnTo>
                    <a:pt x="1221" y="4690"/>
                  </a:lnTo>
                  <a:lnTo>
                    <a:pt x="1235" y="4679"/>
                  </a:lnTo>
                  <a:lnTo>
                    <a:pt x="1250" y="4667"/>
                  </a:lnTo>
                  <a:lnTo>
                    <a:pt x="1263" y="4656"/>
                  </a:lnTo>
                  <a:lnTo>
                    <a:pt x="1278" y="4644"/>
                  </a:lnTo>
                  <a:lnTo>
                    <a:pt x="1291" y="4633"/>
                  </a:lnTo>
                  <a:lnTo>
                    <a:pt x="1306" y="4621"/>
                  </a:lnTo>
                  <a:lnTo>
                    <a:pt x="1319" y="4608"/>
                  </a:lnTo>
                  <a:lnTo>
                    <a:pt x="1334" y="4597"/>
                  </a:lnTo>
                  <a:lnTo>
                    <a:pt x="1347" y="4583"/>
                  </a:lnTo>
                  <a:lnTo>
                    <a:pt x="1362" y="4571"/>
                  </a:lnTo>
                  <a:lnTo>
                    <a:pt x="1375" y="4558"/>
                  </a:lnTo>
                  <a:lnTo>
                    <a:pt x="1390" y="4545"/>
                  </a:lnTo>
                  <a:lnTo>
                    <a:pt x="1404" y="4533"/>
                  </a:lnTo>
                  <a:lnTo>
                    <a:pt x="1418" y="4519"/>
                  </a:lnTo>
                  <a:lnTo>
                    <a:pt x="1432" y="4506"/>
                  </a:lnTo>
                  <a:lnTo>
                    <a:pt x="1446" y="4491"/>
                  </a:lnTo>
                  <a:lnTo>
                    <a:pt x="1460" y="4478"/>
                  </a:lnTo>
                  <a:lnTo>
                    <a:pt x="1474" y="4463"/>
                  </a:lnTo>
                  <a:lnTo>
                    <a:pt x="1488" y="4450"/>
                  </a:lnTo>
                  <a:lnTo>
                    <a:pt x="1502" y="4435"/>
                  </a:lnTo>
                  <a:lnTo>
                    <a:pt x="1516" y="4420"/>
                  </a:lnTo>
                  <a:lnTo>
                    <a:pt x="1530" y="4405"/>
                  </a:lnTo>
                  <a:lnTo>
                    <a:pt x="1544" y="4390"/>
                  </a:lnTo>
                  <a:lnTo>
                    <a:pt x="1559" y="4375"/>
                  </a:lnTo>
                  <a:lnTo>
                    <a:pt x="1572" y="4360"/>
                  </a:lnTo>
                  <a:lnTo>
                    <a:pt x="1587" y="4344"/>
                  </a:lnTo>
                  <a:lnTo>
                    <a:pt x="1600" y="4327"/>
                  </a:lnTo>
                  <a:lnTo>
                    <a:pt x="1615" y="4312"/>
                  </a:lnTo>
                  <a:lnTo>
                    <a:pt x="1628" y="4295"/>
                  </a:lnTo>
                  <a:lnTo>
                    <a:pt x="1643" y="4279"/>
                  </a:lnTo>
                  <a:lnTo>
                    <a:pt x="1656" y="4262"/>
                  </a:lnTo>
                  <a:lnTo>
                    <a:pt x="1671" y="4246"/>
                  </a:lnTo>
                  <a:lnTo>
                    <a:pt x="1684" y="4229"/>
                  </a:lnTo>
                  <a:lnTo>
                    <a:pt x="1699" y="4211"/>
                  </a:lnTo>
                  <a:lnTo>
                    <a:pt x="1712" y="4194"/>
                  </a:lnTo>
                  <a:lnTo>
                    <a:pt x="1727" y="4176"/>
                  </a:lnTo>
                  <a:lnTo>
                    <a:pt x="1741" y="4159"/>
                  </a:lnTo>
                  <a:lnTo>
                    <a:pt x="1755" y="4140"/>
                  </a:lnTo>
                  <a:lnTo>
                    <a:pt x="1769" y="4121"/>
                  </a:lnTo>
                  <a:lnTo>
                    <a:pt x="1783" y="4103"/>
                  </a:lnTo>
                  <a:lnTo>
                    <a:pt x="1797" y="4084"/>
                  </a:lnTo>
                  <a:lnTo>
                    <a:pt x="1811" y="4065"/>
                  </a:lnTo>
                  <a:lnTo>
                    <a:pt x="1825" y="4047"/>
                  </a:lnTo>
                  <a:lnTo>
                    <a:pt x="1838" y="4027"/>
                  </a:lnTo>
                  <a:lnTo>
                    <a:pt x="1853" y="4007"/>
                  </a:lnTo>
                  <a:lnTo>
                    <a:pt x="1866" y="3988"/>
                  </a:lnTo>
                  <a:lnTo>
                    <a:pt x="1881" y="3967"/>
                  </a:lnTo>
                  <a:lnTo>
                    <a:pt x="1895" y="3947"/>
                  </a:lnTo>
                  <a:lnTo>
                    <a:pt x="1909" y="3926"/>
                  </a:lnTo>
                  <a:lnTo>
                    <a:pt x="1923" y="3906"/>
                  </a:lnTo>
                  <a:lnTo>
                    <a:pt x="1937" y="3885"/>
                  </a:lnTo>
                  <a:lnTo>
                    <a:pt x="1951" y="3863"/>
                  </a:lnTo>
                  <a:lnTo>
                    <a:pt x="1965" y="3843"/>
                  </a:lnTo>
                  <a:lnTo>
                    <a:pt x="1979" y="3821"/>
                  </a:lnTo>
                  <a:lnTo>
                    <a:pt x="1993" y="3799"/>
                  </a:lnTo>
                  <a:lnTo>
                    <a:pt x="2007" y="3776"/>
                  </a:lnTo>
                  <a:lnTo>
                    <a:pt x="2021" y="3754"/>
                  </a:lnTo>
                  <a:lnTo>
                    <a:pt x="2035" y="3732"/>
                  </a:lnTo>
                  <a:lnTo>
                    <a:pt x="2049" y="3709"/>
                  </a:lnTo>
                  <a:lnTo>
                    <a:pt x="2063" y="3686"/>
                  </a:lnTo>
                  <a:lnTo>
                    <a:pt x="2078" y="3663"/>
                  </a:lnTo>
                  <a:lnTo>
                    <a:pt x="2091" y="3639"/>
                  </a:lnTo>
                  <a:lnTo>
                    <a:pt x="2106" y="3616"/>
                  </a:lnTo>
                  <a:lnTo>
                    <a:pt x="2119" y="3592"/>
                  </a:lnTo>
                  <a:lnTo>
                    <a:pt x="2134" y="3568"/>
                  </a:lnTo>
                  <a:lnTo>
                    <a:pt x="2147" y="3544"/>
                  </a:lnTo>
                  <a:lnTo>
                    <a:pt x="2162" y="3519"/>
                  </a:lnTo>
                  <a:lnTo>
                    <a:pt x="2175" y="3494"/>
                  </a:lnTo>
                  <a:lnTo>
                    <a:pt x="2190" y="3469"/>
                  </a:lnTo>
                  <a:lnTo>
                    <a:pt x="2203" y="3445"/>
                  </a:lnTo>
                  <a:lnTo>
                    <a:pt x="2218" y="3419"/>
                  </a:lnTo>
                  <a:lnTo>
                    <a:pt x="2232" y="3394"/>
                  </a:lnTo>
                  <a:lnTo>
                    <a:pt x="2246" y="3368"/>
                  </a:lnTo>
                  <a:lnTo>
                    <a:pt x="2260" y="3342"/>
                  </a:lnTo>
                  <a:lnTo>
                    <a:pt x="2274" y="3315"/>
                  </a:lnTo>
                  <a:lnTo>
                    <a:pt x="2288" y="3289"/>
                  </a:lnTo>
                  <a:lnTo>
                    <a:pt x="2302" y="3262"/>
                  </a:lnTo>
                  <a:lnTo>
                    <a:pt x="2316" y="3235"/>
                  </a:lnTo>
                  <a:lnTo>
                    <a:pt x="2330" y="3208"/>
                  </a:lnTo>
                  <a:lnTo>
                    <a:pt x="2344" y="3181"/>
                  </a:lnTo>
                  <a:lnTo>
                    <a:pt x="2358" y="3155"/>
                  </a:lnTo>
                  <a:lnTo>
                    <a:pt x="2372" y="3127"/>
                  </a:lnTo>
                  <a:lnTo>
                    <a:pt x="2387" y="3099"/>
                  </a:lnTo>
                  <a:lnTo>
                    <a:pt x="2400" y="3071"/>
                  </a:lnTo>
                  <a:lnTo>
                    <a:pt x="2415" y="3043"/>
                  </a:lnTo>
                  <a:lnTo>
                    <a:pt x="2428" y="3015"/>
                  </a:lnTo>
                  <a:lnTo>
                    <a:pt x="2443" y="2986"/>
                  </a:lnTo>
                  <a:lnTo>
                    <a:pt x="2456" y="2958"/>
                  </a:lnTo>
                  <a:lnTo>
                    <a:pt x="2471" y="2929"/>
                  </a:lnTo>
                  <a:lnTo>
                    <a:pt x="2484" y="2900"/>
                  </a:lnTo>
                  <a:lnTo>
                    <a:pt x="2499" y="2870"/>
                  </a:lnTo>
                  <a:lnTo>
                    <a:pt x="2512" y="2841"/>
                  </a:lnTo>
                  <a:lnTo>
                    <a:pt x="2527" y="2812"/>
                  </a:lnTo>
                  <a:lnTo>
                    <a:pt x="2540" y="2782"/>
                  </a:lnTo>
                  <a:lnTo>
                    <a:pt x="2555" y="2751"/>
                  </a:lnTo>
                  <a:lnTo>
                    <a:pt x="2569" y="2721"/>
                  </a:lnTo>
                  <a:lnTo>
                    <a:pt x="2583" y="2691"/>
                  </a:lnTo>
                  <a:lnTo>
                    <a:pt x="2597" y="2661"/>
                  </a:lnTo>
                  <a:lnTo>
                    <a:pt x="2611" y="2631"/>
                  </a:lnTo>
                  <a:lnTo>
                    <a:pt x="2625" y="2600"/>
                  </a:lnTo>
                  <a:lnTo>
                    <a:pt x="2639" y="2569"/>
                  </a:lnTo>
                  <a:lnTo>
                    <a:pt x="2653" y="2539"/>
                  </a:lnTo>
                  <a:lnTo>
                    <a:pt x="2666" y="2508"/>
                  </a:lnTo>
                  <a:lnTo>
                    <a:pt x="2681" y="2477"/>
                  </a:lnTo>
                  <a:lnTo>
                    <a:pt x="2694" y="2446"/>
                  </a:lnTo>
                  <a:lnTo>
                    <a:pt x="2709" y="2415"/>
                  </a:lnTo>
                  <a:lnTo>
                    <a:pt x="2723" y="2384"/>
                  </a:lnTo>
                  <a:lnTo>
                    <a:pt x="2737" y="2352"/>
                  </a:lnTo>
                  <a:lnTo>
                    <a:pt x="2751" y="2320"/>
                  </a:lnTo>
                  <a:lnTo>
                    <a:pt x="2765" y="2288"/>
                  </a:lnTo>
                  <a:lnTo>
                    <a:pt x="2779" y="2257"/>
                  </a:lnTo>
                  <a:lnTo>
                    <a:pt x="2793" y="2225"/>
                  </a:lnTo>
                  <a:lnTo>
                    <a:pt x="2807" y="2193"/>
                  </a:lnTo>
                  <a:lnTo>
                    <a:pt x="2821" y="2162"/>
                  </a:lnTo>
                  <a:lnTo>
                    <a:pt x="2835" y="2130"/>
                  </a:lnTo>
                  <a:lnTo>
                    <a:pt x="2849" y="2098"/>
                  </a:lnTo>
                  <a:lnTo>
                    <a:pt x="2863" y="2066"/>
                  </a:lnTo>
                  <a:lnTo>
                    <a:pt x="2877" y="2033"/>
                  </a:lnTo>
                  <a:lnTo>
                    <a:pt x="2891" y="2001"/>
                  </a:lnTo>
                  <a:lnTo>
                    <a:pt x="2906" y="1969"/>
                  </a:lnTo>
                  <a:lnTo>
                    <a:pt x="2919" y="1937"/>
                  </a:lnTo>
                  <a:lnTo>
                    <a:pt x="2934" y="1905"/>
                  </a:lnTo>
                  <a:lnTo>
                    <a:pt x="2947" y="1873"/>
                  </a:lnTo>
                  <a:lnTo>
                    <a:pt x="2962" y="1841"/>
                  </a:lnTo>
                  <a:lnTo>
                    <a:pt x="2975" y="1809"/>
                  </a:lnTo>
                  <a:lnTo>
                    <a:pt x="2990" y="1778"/>
                  </a:lnTo>
                  <a:lnTo>
                    <a:pt x="3003" y="1745"/>
                  </a:lnTo>
                  <a:lnTo>
                    <a:pt x="3018" y="1713"/>
                  </a:lnTo>
                  <a:lnTo>
                    <a:pt x="3031" y="1681"/>
                  </a:lnTo>
                  <a:lnTo>
                    <a:pt x="3046" y="1649"/>
                  </a:lnTo>
                  <a:lnTo>
                    <a:pt x="3060" y="1617"/>
                  </a:lnTo>
                  <a:lnTo>
                    <a:pt x="3074" y="1586"/>
                  </a:lnTo>
                  <a:lnTo>
                    <a:pt x="3088" y="1554"/>
                  </a:lnTo>
                  <a:lnTo>
                    <a:pt x="3102" y="1523"/>
                  </a:lnTo>
                  <a:lnTo>
                    <a:pt x="3116" y="1490"/>
                  </a:lnTo>
                  <a:lnTo>
                    <a:pt x="3130" y="1459"/>
                  </a:lnTo>
                  <a:lnTo>
                    <a:pt x="3144" y="1428"/>
                  </a:lnTo>
                  <a:lnTo>
                    <a:pt x="3158" y="1397"/>
                  </a:lnTo>
                  <a:lnTo>
                    <a:pt x="3172" y="1366"/>
                  </a:lnTo>
                  <a:lnTo>
                    <a:pt x="3186" y="1335"/>
                  </a:lnTo>
                  <a:lnTo>
                    <a:pt x="3200" y="1304"/>
                  </a:lnTo>
                  <a:lnTo>
                    <a:pt x="3214" y="1274"/>
                  </a:lnTo>
                  <a:lnTo>
                    <a:pt x="3228" y="1244"/>
                  </a:lnTo>
                  <a:lnTo>
                    <a:pt x="3243" y="1213"/>
                  </a:lnTo>
                  <a:lnTo>
                    <a:pt x="3256" y="1183"/>
                  </a:lnTo>
                  <a:lnTo>
                    <a:pt x="3271" y="1153"/>
                  </a:lnTo>
                  <a:lnTo>
                    <a:pt x="3284" y="1124"/>
                  </a:lnTo>
                  <a:lnTo>
                    <a:pt x="3299" y="1094"/>
                  </a:lnTo>
                  <a:lnTo>
                    <a:pt x="3312" y="1065"/>
                  </a:lnTo>
                  <a:lnTo>
                    <a:pt x="3327" y="1036"/>
                  </a:lnTo>
                  <a:lnTo>
                    <a:pt x="3340" y="1007"/>
                  </a:lnTo>
                  <a:lnTo>
                    <a:pt x="3355" y="979"/>
                  </a:lnTo>
                  <a:lnTo>
                    <a:pt x="3368" y="950"/>
                  </a:lnTo>
                  <a:lnTo>
                    <a:pt x="3383" y="922"/>
                  </a:lnTo>
                  <a:lnTo>
                    <a:pt x="3397" y="894"/>
                  </a:lnTo>
                  <a:lnTo>
                    <a:pt x="3411" y="867"/>
                  </a:lnTo>
                  <a:lnTo>
                    <a:pt x="3425" y="840"/>
                  </a:lnTo>
                  <a:lnTo>
                    <a:pt x="3439" y="813"/>
                  </a:lnTo>
                  <a:lnTo>
                    <a:pt x="3453" y="786"/>
                  </a:lnTo>
                  <a:lnTo>
                    <a:pt x="3466" y="759"/>
                  </a:lnTo>
                  <a:lnTo>
                    <a:pt x="3481" y="733"/>
                  </a:lnTo>
                  <a:lnTo>
                    <a:pt x="3494" y="707"/>
                  </a:lnTo>
                  <a:lnTo>
                    <a:pt x="3509" y="682"/>
                  </a:lnTo>
                  <a:lnTo>
                    <a:pt x="3522" y="657"/>
                  </a:lnTo>
                  <a:lnTo>
                    <a:pt x="3537" y="633"/>
                  </a:lnTo>
                  <a:lnTo>
                    <a:pt x="3551" y="609"/>
                  </a:lnTo>
                  <a:lnTo>
                    <a:pt x="3565" y="584"/>
                  </a:lnTo>
                  <a:lnTo>
                    <a:pt x="3579" y="561"/>
                  </a:lnTo>
                  <a:lnTo>
                    <a:pt x="3593" y="537"/>
                  </a:lnTo>
                  <a:lnTo>
                    <a:pt x="3607" y="514"/>
                  </a:lnTo>
                  <a:lnTo>
                    <a:pt x="3621" y="493"/>
                  </a:lnTo>
                  <a:lnTo>
                    <a:pt x="3635" y="471"/>
                  </a:lnTo>
                  <a:lnTo>
                    <a:pt x="3649" y="449"/>
                  </a:lnTo>
                  <a:lnTo>
                    <a:pt x="3663" y="427"/>
                  </a:lnTo>
                  <a:lnTo>
                    <a:pt x="3677" y="407"/>
                  </a:lnTo>
                  <a:lnTo>
                    <a:pt x="3691" y="387"/>
                  </a:lnTo>
                  <a:lnTo>
                    <a:pt x="3705" y="367"/>
                  </a:lnTo>
                  <a:lnTo>
                    <a:pt x="3719" y="348"/>
                  </a:lnTo>
                  <a:lnTo>
                    <a:pt x="3734" y="329"/>
                  </a:lnTo>
                  <a:lnTo>
                    <a:pt x="3747" y="310"/>
                  </a:lnTo>
                  <a:lnTo>
                    <a:pt x="3762" y="293"/>
                  </a:lnTo>
                  <a:lnTo>
                    <a:pt x="3775" y="275"/>
                  </a:lnTo>
                  <a:lnTo>
                    <a:pt x="3790" y="258"/>
                  </a:lnTo>
                  <a:lnTo>
                    <a:pt x="3803" y="241"/>
                  </a:lnTo>
                  <a:lnTo>
                    <a:pt x="3818" y="225"/>
                  </a:lnTo>
                  <a:lnTo>
                    <a:pt x="3831" y="210"/>
                  </a:lnTo>
                  <a:lnTo>
                    <a:pt x="3846" y="195"/>
                  </a:lnTo>
                  <a:lnTo>
                    <a:pt x="3859" y="181"/>
                  </a:lnTo>
                  <a:lnTo>
                    <a:pt x="3874" y="166"/>
                  </a:lnTo>
                  <a:lnTo>
                    <a:pt x="3888" y="153"/>
                  </a:lnTo>
                  <a:lnTo>
                    <a:pt x="3902" y="140"/>
                  </a:lnTo>
                  <a:lnTo>
                    <a:pt x="3916" y="128"/>
                  </a:lnTo>
                  <a:lnTo>
                    <a:pt x="3930" y="117"/>
                  </a:lnTo>
                  <a:lnTo>
                    <a:pt x="3944" y="105"/>
                  </a:lnTo>
                  <a:lnTo>
                    <a:pt x="3958" y="94"/>
                  </a:lnTo>
                  <a:lnTo>
                    <a:pt x="3972" y="84"/>
                  </a:lnTo>
                  <a:lnTo>
                    <a:pt x="3986" y="74"/>
                  </a:lnTo>
                  <a:lnTo>
                    <a:pt x="4000" y="66"/>
                  </a:lnTo>
                  <a:lnTo>
                    <a:pt x="4014" y="57"/>
                  </a:lnTo>
                  <a:lnTo>
                    <a:pt x="4028" y="49"/>
                  </a:lnTo>
                  <a:lnTo>
                    <a:pt x="4042" y="42"/>
                  </a:lnTo>
                  <a:lnTo>
                    <a:pt x="4056" y="35"/>
                  </a:lnTo>
                  <a:lnTo>
                    <a:pt x="4071" y="29"/>
                  </a:lnTo>
                  <a:lnTo>
                    <a:pt x="4084" y="23"/>
                  </a:lnTo>
                  <a:lnTo>
                    <a:pt x="4099" y="18"/>
                  </a:lnTo>
                  <a:lnTo>
                    <a:pt x="4112" y="14"/>
                  </a:lnTo>
                  <a:lnTo>
                    <a:pt x="4127" y="10"/>
                  </a:lnTo>
                  <a:lnTo>
                    <a:pt x="4140" y="7"/>
                  </a:lnTo>
                  <a:lnTo>
                    <a:pt x="4155" y="4"/>
                  </a:lnTo>
                  <a:lnTo>
                    <a:pt x="4168" y="2"/>
                  </a:lnTo>
                  <a:lnTo>
                    <a:pt x="4183" y="1"/>
                  </a:lnTo>
                  <a:lnTo>
                    <a:pt x="4196" y="0"/>
                  </a:lnTo>
                  <a:lnTo>
                    <a:pt x="4211" y="0"/>
                  </a:lnTo>
                  <a:lnTo>
                    <a:pt x="4225" y="0"/>
                  </a:lnTo>
                  <a:lnTo>
                    <a:pt x="4239" y="1"/>
                  </a:lnTo>
                  <a:lnTo>
                    <a:pt x="4253" y="2"/>
                  </a:lnTo>
                  <a:lnTo>
                    <a:pt x="4267" y="4"/>
                  </a:lnTo>
                  <a:lnTo>
                    <a:pt x="4281" y="7"/>
                  </a:lnTo>
                  <a:lnTo>
                    <a:pt x="4294" y="10"/>
                  </a:lnTo>
                  <a:lnTo>
                    <a:pt x="4309" y="14"/>
                  </a:lnTo>
                  <a:lnTo>
                    <a:pt x="4322" y="18"/>
                  </a:lnTo>
                  <a:lnTo>
                    <a:pt x="4337" y="23"/>
                  </a:lnTo>
                  <a:lnTo>
                    <a:pt x="4350" y="29"/>
                  </a:lnTo>
                  <a:lnTo>
                    <a:pt x="4365" y="35"/>
                  </a:lnTo>
                  <a:lnTo>
                    <a:pt x="4379" y="42"/>
                  </a:lnTo>
                  <a:lnTo>
                    <a:pt x="4393" y="49"/>
                  </a:lnTo>
                  <a:lnTo>
                    <a:pt x="4407" y="57"/>
                  </a:lnTo>
                  <a:lnTo>
                    <a:pt x="4421" y="66"/>
                  </a:lnTo>
                  <a:lnTo>
                    <a:pt x="4435" y="74"/>
                  </a:lnTo>
                  <a:lnTo>
                    <a:pt x="4449" y="84"/>
                  </a:lnTo>
                  <a:lnTo>
                    <a:pt x="4463" y="94"/>
                  </a:lnTo>
                  <a:lnTo>
                    <a:pt x="4477" y="105"/>
                  </a:lnTo>
                  <a:lnTo>
                    <a:pt x="4491" y="117"/>
                  </a:lnTo>
                  <a:lnTo>
                    <a:pt x="4505" y="128"/>
                  </a:lnTo>
                  <a:lnTo>
                    <a:pt x="4519" y="140"/>
                  </a:lnTo>
                  <a:lnTo>
                    <a:pt x="4533" y="153"/>
                  </a:lnTo>
                  <a:lnTo>
                    <a:pt x="4547" y="166"/>
                  </a:lnTo>
                  <a:lnTo>
                    <a:pt x="4562" y="181"/>
                  </a:lnTo>
                  <a:lnTo>
                    <a:pt x="4575" y="195"/>
                  </a:lnTo>
                  <a:lnTo>
                    <a:pt x="4590" y="210"/>
                  </a:lnTo>
                  <a:lnTo>
                    <a:pt x="4603" y="225"/>
                  </a:lnTo>
                  <a:lnTo>
                    <a:pt x="4618" y="241"/>
                  </a:lnTo>
                  <a:lnTo>
                    <a:pt x="4631" y="258"/>
                  </a:lnTo>
                  <a:lnTo>
                    <a:pt x="4646" y="275"/>
                  </a:lnTo>
                  <a:lnTo>
                    <a:pt x="4659" y="293"/>
                  </a:lnTo>
                  <a:lnTo>
                    <a:pt x="4674" y="310"/>
                  </a:lnTo>
                  <a:lnTo>
                    <a:pt x="4687" y="329"/>
                  </a:lnTo>
                  <a:lnTo>
                    <a:pt x="4702" y="348"/>
                  </a:lnTo>
                  <a:lnTo>
                    <a:pt x="4716" y="367"/>
                  </a:lnTo>
                  <a:lnTo>
                    <a:pt x="4730" y="387"/>
                  </a:lnTo>
                  <a:lnTo>
                    <a:pt x="4744" y="407"/>
                  </a:lnTo>
                  <a:lnTo>
                    <a:pt x="4758" y="427"/>
                  </a:lnTo>
                  <a:lnTo>
                    <a:pt x="4772" y="449"/>
                  </a:lnTo>
                  <a:lnTo>
                    <a:pt x="4786" y="471"/>
                  </a:lnTo>
                  <a:lnTo>
                    <a:pt x="4800" y="493"/>
                  </a:lnTo>
                  <a:lnTo>
                    <a:pt x="4814" y="514"/>
                  </a:lnTo>
                  <a:lnTo>
                    <a:pt x="4828" y="537"/>
                  </a:lnTo>
                  <a:lnTo>
                    <a:pt x="4842" y="561"/>
                  </a:lnTo>
                  <a:lnTo>
                    <a:pt x="4856" y="584"/>
                  </a:lnTo>
                  <a:lnTo>
                    <a:pt x="4870" y="609"/>
                  </a:lnTo>
                  <a:lnTo>
                    <a:pt x="4884" y="633"/>
                  </a:lnTo>
                  <a:lnTo>
                    <a:pt x="4899" y="657"/>
                  </a:lnTo>
                  <a:lnTo>
                    <a:pt x="4912" y="682"/>
                  </a:lnTo>
                  <a:lnTo>
                    <a:pt x="4927" y="707"/>
                  </a:lnTo>
                  <a:lnTo>
                    <a:pt x="4940" y="733"/>
                  </a:lnTo>
                  <a:lnTo>
                    <a:pt x="4955" y="759"/>
                  </a:lnTo>
                  <a:lnTo>
                    <a:pt x="4968" y="786"/>
                  </a:lnTo>
                  <a:lnTo>
                    <a:pt x="4983" y="813"/>
                  </a:lnTo>
                  <a:lnTo>
                    <a:pt x="4996" y="840"/>
                  </a:lnTo>
                  <a:lnTo>
                    <a:pt x="5011" y="867"/>
                  </a:lnTo>
                  <a:lnTo>
                    <a:pt x="5024" y="894"/>
                  </a:lnTo>
                  <a:lnTo>
                    <a:pt x="5039" y="922"/>
                  </a:lnTo>
                  <a:lnTo>
                    <a:pt x="5053" y="950"/>
                  </a:lnTo>
                  <a:lnTo>
                    <a:pt x="5067" y="979"/>
                  </a:lnTo>
                  <a:lnTo>
                    <a:pt x="5081" y="1007"/>
                  </a:lnTo>
                  <a:lnTo>
                    <a:pt x="5095" y="1036"/>
                  </a:lnTo>
                  <a:lnTo>
                    <a:pt x="5109" y="1065"/>
                  </a:lnTo>
                  <a:lnTo>
                    <a:pt x="5122" y="1094"/>
                  </a:lnTo>
                  <a:lnTo>
                    <a:pt x="5137" y="1124"/>
                  </a:lnTo>
                  <a:lnTo>
                    <a:pt x="5150" y="1153"/>
                  </a:lnTo>
                  <a:lnTo>
                    <a:pt x="5165" y="1183"/>
                  </a:lnTo>
                  <a:lnTo>
                    <a:pt x="5178" y="1213"/>
                  </a:lnTo>
                  <a:lnTo>
                    <a:pt x="5193" y="1244"/>
                  </a:lnTo>
                  <a:lnTo>
                    <a:pt x="5207" y="1274"/>
                  </a:lnTo>
                  <a:lnTo>
                    <a:pt x="5221" y="1304"/>
                  </a:lnTo>
                  <a:lnTo>
                    <a:pt x="5235" y="1335"/>
                  </a:lnTo>
                  <a:lnTo>
                    <a:pt x="5249" y="1366"/>
                  </a:lnTo>
                  <a:lnTo>
                    <a:pt x="5263" y="1397"/>
                  </a:lnTo>
                  <a:lnTo>
                    <a:pt x="5277" y="1428"/>
                  </a:lnTo>
                  <a:lnTo>
                    <a:pt x="5291" y="1459"/>
                  </a:lnTo>
                  <a:lnTo>
                    <a:pt x="5305" y="1490"/>
                  </a:lnTo>
                  <a:lnTo>
                    <a:pt x="5319" y="1523"/>
                  </a:lnTo>
                  <a:lnTo>
                    <a:pt x="5333" y="1554"/>
                  </a:lnTo>
                  <a:lnTo>
                    <a:pt x="5347" y="1586"/>
                  </a:lnTo>
                  <a:lnTo>
                    <a:pt x="5361" y="1617"/>
                  </a:lnTo>
                  <a:lnTo>
                    <a:pt x="5375" y="1649"/>
                  </a:lnTo>
                  <a:lnTo>
                    <a:pt x="5390" y="1681"/>
                  </a:lnTo>
                  <a:lnTo>
                    <a:pt x="5403" y="1713"/>
                  </a:lnTo>
                  <a:lnTo>
                    <a:pt x="5418" y="1745"/>
                  </a:lnTo>
                  <a:lnTo>
                    <a:pt x="5431" y="1778"/>
                  </a:lnTo>
                  <a:lnTo>
                    <a:pt x="5446" y="1809"/>
                  </a:lnTo>
                  <a:lnTo>
                    <a:pt x="5459" y="1841"/>
                  </a:lnTo>
                  <a:lnTo>
                    <a:pt x="5474" y="1873"/>
                  </a:lnTo>
                  <a:lnTo>
                    <a:pt x="5487" y="1905"/>
                  </a:lnTo>
                  <a:lnTo>
                    <a:pt x="5502" y="1937"/>
                  </a:lnTo>
                  <a:lnTo>
                    <a:pt x="5515" y="1969"/>
                  </a:lnTo>
                  <a:lnTo>
                    <a:pt x="5530" y="2001"/>
                  </a:lnTo>
                  <a:lnTo>
                    <a:pt x="5544" y="2033"/>
                  </a:lnTo>
                  <a:lnTo>
                    <a:pt x="5558" y="2066"/>
                  </a:lnTo>
                  <a:lnTo>
                    <a:pt x="5572" y="2098"/>
                  </a:lnTo>
                  <a:lnTo>
                    <a:pt x="5586" y="2130"/>
                  </a:lnTo>
                  <a:lnTo>
                    <a:pt x="5600" y="2162"/>
                  </a:lnTo>
                  <a:lnTo>
                    <a:pt x="5614" y="2193"/>
                  </a:lnTo>
                  <a:lnTo>
                    <a:pt x="5628" y="2225"/>
                  </a:lnTo>
                  <a:lnTo>
                    <a:pt x="5642" y="2257"/>
                  </a:lnTo>
                  <a:lnTo>
                    <a:pt x="5656" y="2288"/>
                  </a:lnTo>
                  <a:lnTo>
                    <a:pt x="5670" y="2320"/>
                  </a:lnTo>
                  <a:lnTo>
                    <a:pt x="5684" y="2352"/>
                  </a:lnTo>
                  <a:lnTo>
                    <a:pt x="5698" y="2384"/>
                  </a:lnTo>
                  <a:lnTo>
                    <a:pt x="5712" y="2415"/>
                  </a:lnTo>
                  <a:lnTo>
                    <a:pt x="5727" y="2446"/>
                  </a:lnTo>
                  <a:lnTo>
                    <a:pt x="5740" y="2477"/>
                  </a:lnTo>
                  <a:lnTo>
                    <a:pt x="5755" y="2508"/>
                  </a:lnTo>
                  <a:lnTo>
                    <a:pt x="5768" y="2539"/>
                  </a:lnTo>
                  <a:lnTo>
                    <a:pt x="5783" y="2569"/>
                  </a:lnTo>
                  <a:lnTo>
                    <a:pt x="5796" y="2600"/>
                  </a:lnTo>
                  <a:lnTo>
                    <a:pt x="5811" y="2631"/>
                  </a:lnTo>
                  <a:lnTo>
                    <a:pt x="5824" y="2661"/>
                  </a:lnTo>
                  <a:lnTo>
                    <a:pt x="5839" y="2691"/>
                  </a:lnTo>
                  <a:lnTo>
                    <a:pt x="5852" y="2721"/>
                  </a:lnTo>
                  <a:lnTo>
                    <a:pt x="5867" y="2751"/>
                  </a:lnTo>
                  <a:lnTo>
                    <a:pt x="5881" y="2782"/>
                  </a:lnTo>
                  <a:lnTo>
                    <a:pt x="5895" y="2812"/>
                  </a:lnTo>
                  <a:lnTo>
                    <a:pt x="5909" y="2841"/>
                  </a:lnTo>
                  <a:lnTo>
                    <a:pt x="5922" y="2870"/>
                  </a:lnTo>
                  <a:lnTo>
                    <a:pt x="5937" y="2900"/>
                  </a:lnTo>
                  <a:lnTo>
                    <a:pt x="5950" y="2929"/>
                  </a:lnTo>
                  <a:lnTo>
                    <a:pt x="5965" y="2958"/>
                  </a:lnTo>
                  <a:lnTo>
                    <a:pt x="5978" y="2986"/>
                  </a:lnTo>
                  <a:lnTo>
                    <a:pt x="5993" y="3015"/>
                  </a:lnTo>
                  <a:lnTo>
                    <a:pt x="6006" y="3043"/>
                  </a:lnTo>
                  <a:lnTo>
                    <a:pt x="6021" y="3071"/>
                  </a:lnTo>
                  <a:lnTo>
                    <a:pt x="6034" y="3099"/>
                  </a:lnTo>
                  <a:lnTo>
                    <a:pt x="6049" y="3127"/>
                  </a:lnTo>
                  <a:lnTo>
                    <a:pt x="6063" y="3155"/>
                  </a:lnTo>
                  <a:lnTo>
                    <a:pt x="6077" y="3181"/>
                  </a:lnTo>
                  <a:lnTo>
                    <a:pt x="6091" y="3208"/>
                  </a:lnTo>
                  <a:lnTo>
                    <a:pt x="6105" y="3235"/>
                  </a:lnTo>
                  <a:lnTo>
                    <a:pt x="6119" y="3262"/>
                  </a:lnTo>
                  <a:lnTo>
                    <a:pt x="6133" y="3289"/>
                  </a:lnTo>
                  <a:lnTo>
                    <a:pt x="6147" y="3315"/>
                  </a:lnTo>
                  <a:lnTo>
                    <a:pt x="6161" y="3342"/>
                  </a:lnTo>
                  <a:lnTo>
                    <a:pt x="6175" y="3368"/>
                  </a:lnTo>
                  <a:lnTo>
                    <a:pt x="6189" y="3394"/>
                  </a:lnTo>
                  <a:lnTo>
                    <a:pt x="6203" y="3419"/>
                  </a:lnTo>
                  <a:lnTo>
                    <a:pt x="6218" y="3445"/>
                  </a:lnTo>
                  <a:lnTo>
                    <a:pt x="6231" y="3469"/>
                  </a:lnTo>
                  <a:lnTo>
                    <a:pt x="6246" y="3494"/>
                  </a:lnTo>
                  <a:lnTo>
                    <a:pt x="6259" y="3519"/>
                  </a:lnTo>
                  <a:lnTo>
                    <a:pt x="6274" y="3544"/>
                  </a:lnTo>
                  <a:lnTo>
                    <a:pt x="6287" y="3568"/>
                  </a:lnTo>
                  <a:lnTo>
                    <a:pt x="6302" y="3592"/>
                  </a:lnTo>
                  <a:lnTo>
                    <a:pt x="6315" y="3616"/>
                  </a:lnTo>
                  <a:lnTo>
                    <a:pt x="6330" y="3639"/>
                  </a:lnTo>
                  <a:lnTo>
                    <a:pt x="6343" y="3663"/>
                  </a:lnTo>
                  <a:lnTo>
                    <a:pt x="6358" y="3686"/>
                  </a:lnTo>
                  <a:lnTo>
                    <a:pt x="6372" y="3709"/>
                  </a:lnTo>
                  <a:lnTo>
                    <a:pt x="6386" y="3732"/>
                  </a:lnTo>
                  <a:lnTo>
                    <a:pt x="6400" y="3754"/>
                  </a:lnTo>
                  <a:lnTo>
                    <a:pt x="6414" y="3776"/>
                  </a:lnTo>
                  <a:lnTo>
                    <a:pt x="6428" y="3799"/>
                  </a:lnTo>
                  <a:lnTo>
                    <a:pt x="6442" y="3821"/>
                  </a:lnTo>
                  <a:lnTo>
                    <a:pt x="6456" y="3843"/>
                  </a:lnTo>
                  <a:lnTo>
                    <a:pt x="6470" y="3863"/>
                  </a:lnTo>
                  <a:lnTo>
                    <a:pt x="6484" y="3885"/>
                  </a:lnTo>
                  <a:lnTo>
                    <a:pt x="6498" y="3906"/>
                  </a:lnTo>
                  <a:lnTo>
                    <a:pt x="6512" y="3926"/>
                  </a:lnTo>
                  <a:lnTo>
                    <a:pt x="6526" y="3947"/>
                  </a:lnTo>
                  <a:lnTo>
                    <a:pt x="6540" y="3967"/>
                  </a:lnTo>
                  <a:lnTo>
                    <a:pt x="6555" y="3988"/>
                  </a:lnTo>
                  <a:lnTo>
                    <a:pt x="6568" y="4007"/>
                  </a:lnTo>
                  <a:lnTo>
                    <a:pt x="6583" y="4027"/>
                  </a:lnTo>
                  <a:lnTo>
                    <a:pt x="6596" y="4047"/>
                  </a:lnTo>
                  <a:lnTo>
                    <a:pt x="6611" y="4065"/>
                  </a:lnTo>
                  <a:lnTo>
                    <a:pt x="6624" y="4084"/>
                  </a:lnTo>
                  <a:lnTo>
                    <a:pt x="6639" y="4103"/>
                  </a:lnTo>
                  <a:lnTo>
                    <a:pt x="6652" y="4121"/>
                  </a:lnTo>
                  <a:lnTo>
                    <a:pt x="6667" y="4140"/>
                  </a:lnTo>
                  <a:lnTo>
                    <a:pt x="6680" y="4159"/>
                  </a:lnTo>
                  <a:lnTo>
                    <a:pt x="6695" y="4176"/>
                  </a:lnTo>
                  <a:lnTo>
                    <a:pt x="6709" y="4194"/>
                  </a:lnTo>
                  <a:lnTo>
                    <a:pt x="6723" y="4211"/>
                  </a:lnTo>
                  <a:lnTo>
                    <a:pt x="6737" y="4229"/>
                  </a:lnTo>
                  <a:lnTo>
                    <a:pt x="6750" y="4246"/>
                  </a:lnTo>
                  <a:lnTo>
                    <a:pt x="6765" y="4262"/>
                  </a:lnTo>
                  <a:lnTo>
                    <a:pt x="6778" y="4279"/>
                  </a:lnTo>
                  <a:lnTo>
                    <a:pt x="6793" y="4295"/>
                  </a:lnTo>
                  <a:lnTo>
                    <a:pt x="6806" y="4312"/>
                  </a:lnTo>
                  <a:lnTo>
                    <a:pt x="6821" y="4327"/>
                  </a:lnTo>
                  <a:lnTo>
                    <a:pt x="6834" y="4344"/>
                  </a:lnTo>
                  <a:lnTo>
                    <a:pt x="6849" y="4360"/>
                  </a:lnTo>
                  <a:lnTo>
                    <a:pt x="6862" y="4375"/>
                  </a:lnTo>
                  <a:lnTo>
                    <a:pt x="6877" y="4390"/>
                  </a:lnTo>
                  <a:lnTo>
                    <a:pt x="6891" y="4405"/>
                  </a:lnTo>
                  <a:lnTo>
                    <a:pt x="6905" y="4420"/>
                  </a:lnTo>
                  <a:lnTo>
                    <a:pt x="6919" y="4435"/>
                  </a:lnTo>
                  <a:lnTo>
                    <a:pt x="6933" y="4450"/>
                  </a:lnTo>
                  <a:lnTo>
                    <a:pt x="6947" y="4463"/>
                  </a:lnTo>
                  <a:lnTo>
                    <a:pt x="6961" y="4478"/>
                  </a:lnTo>
                  <a:lnTo>
                    <a:pt x="6975" y="4491"/>
                  </a:lnTo>
                  <a:lnTo>
                    <a:pt x="6989" y="4506"/>
                  </a:lnTo>
                  <a:lnTo>
                    <a:pt x="7003" y="4519"/>
                  </a:lnTo>
                  <a:lnTo>
                    <a:pt x="7017" y="4533"/>
                  </a:lnTo>
                  <a:lnTo>
                    <a:pt x="7031" y="4545"/>
                  </a:lnTo>
                  <a:lnTo>
                    <a:pt x="7046" y="4558"/>
                  </a:lnTo>
                  <a:lnTo>
                    <a:pt x="7059" y="4571"/>
                  </a:lnTo>
                  <a:lnTo>
                    <a:pt x="7074" y="4583"/>
                  </a:lnTo>
                  <a:lnTo>
                    <a:pt x="7087" y="4597"/>
                  </a:lnTo>
                  <a:lnTo>
                    <a:pt x="7102" y="4608"/>
                  </a:lnTo>
                  <a:lnTo>
                    <a:pt x="7115" y="4621"/>
                  </a:lnTo>
                  <a:lnTo>
                    <a:pt x="7130" y="4633"/>
                  </a:lnTo>
                  <a:lnTo>
                    <a:pt x="7143" y="4644"/>
                  </a:lnTo>
                  <a:lnTo>
                    <a:pt x="7158" y="4656"/>
                  </a:lnTo>
                  <a:lnTo>
                    <a:pt x="7171" y="4667"/>
                  </a:lnTo>
                  <a:lnTo>
                    <a:pt x="7186" y="4679"/>
                  </a:lnTo>
                  <a:lnTo>
                    <a:pt x="7200" y="4690"/>
                  </a:lnTo>
                  <a:lnTo>
                    <a:pt x="7214" y="4701"/>
                  </a:lnTo>
                  <a:lnTo>
                    <a:pt x="7228" y="4712"/>
                  </a:lnTo>
                  <a:lnTo>
                    <a:pt x="7242" y="4722"/>
                  </a:lnTo>
                  <a:lnTo>
                    <a:pt x="7256" y="4734"/>
                  </a:lnTo>
                  <a:lnTo>
                    <a:pt x="7270" y="4744"/>
                  </a:lnTo>
                  <a:lnTo>
                    <a:pt x="7284" y="4754"/>
                  </a:lnTo>
                  <a:lnTo>
                    <a:pt x="7298" y="4764"/>
                  </a:lnTo>
                  <a:lnTo>
                    <a:pt x="7312" y="4774"/>
                  </a:lnTo>
                  <a:lnTo>
                    <a:pt x="7326" y="4783"/>
                  </a:lnTo>
                  <a:lnTo>
                    <a:pt x="7340" y="4794"/>
                  </a:lnTo>
                  <a:lnTo>
                    <a:pt x="7354" y="4803"/>
                  </a:lnTo>
                  <a:lnTo>
                    <a:pt x="7368" y="4812"/>
                  </a:lnTo>
                  <a:lnTo>
                    <a:pt x="7383" y="4822"/>
                  </a:lnTo>
                  <a:lnTo>
                    <a:pt x="7396" y="4830"/>
                  </a:lnTo>
                  <a:lnTo>
                    <a:pt x="7411" y="4839"/>
                  </a:lnTo>
                  <a:lnTo>
                    <a:pt x="7424" y="4849"/>
                  </a:lnTo>
                  <a:lnTo>
                    <a:pt x="7439" y="4857"/>
                  </a:lnTo>
                  <a:lnTo>
                    <a:pt x="7452" y="4865"/>
                  </a:lnTo>
                  <a:lnTo>
                    <a:pt x="7467" y="4873"/>
                  </a:lnTo>
                  <a:lnTo>
                    <a:pt x="7480" y="4882"/>
                  </a:lnTo>
                  <a:lnTo>
                    <a:pt x="7495" y="4890"/>
                  </a:lnTo>
                  <a:lnTo>
                    <a:pt x="7508" y="4898"/>
                  </a:lnTo>
                  <a:lnTo>
                    <a:pt x="7523" y="4907"/>
                  </a:lnTo>
                  <a:lnTo>
                    <a:pt x="7537" y="4914"/>
                  </a:lnTo>
                  <a:lnTo>
                    <a:pt x="7551" y="4922"/>
                  </a:lnTo>
                  <a:lnTo>
                    <a:pt x="7565" y="4929"/>
                  </a:lnTo>
                  <a:lnTo>
                    <a:pt x="7578" y="4937"/>
                  </a:lnTo>
                  <a:lnTo>
                    <a:pt x="7593" y="4944"/>
                  </a:lnTo>
                  <a:lnTo>
                    <a:pt x="7606" y="4951"/>
                  </a:lnTo>
                  <a:lnTo>
                    <a:pt x="7621" y="4958"/>
                  </a:lnTo>
                  <a:lnTo>
                    <a:pt x="7634" y="4966"/>
                  </a:lnTo>
                  <a:lnTo>
                    <a:pt x="7649" y="4972"/>
                  </a:lnTo>
                  <a:lnTo>
                    <a:pt x="7662" y="4979"/>
                  </a:lnTo>
                  <a:lnTo>
                    <a:pt x="7677" y="4985"/>
                  </a:lnTo>
                  <a:lnTo>
                    <a:pt x="7690" y="4993"/>
                  </a:lnTo>
                  <a:lnTo>
                    <a:pt x="7705" y="4999"/>
                  </a:lnTo>
                  <a:lnTo>
                    <a:pt x="7719" y="5005"/>
                  </a:lnTo>
                  <a:lnTo>
                    <a:pt x="7733" y="5011"/>
                  </a:lnTo>
                  <a:lnTo>
                    <a:pt x="7747" y="5017"/>
                  </a:lnTo>
                  <a:lnTo>
                    <a:pt x="7761" y="5024"/>
                  </a:lnTo>
                  <a:lnTo>
                    <a:pt x="7775" y="5029"/>
                  </a:lnTo>
                  <a:lnTo>
                    <a:pt x="7789" y="5035"/>
                  </a:lnTo>
                  <a:lnTo>
                    <a:pt x="7803" y="5041"/>
                  </a:lnTo>
                  <a:lnTo>
                    <a:pt x="7817" y="5046"/>
                  </a:lnTo>
                  <a:lnTo>
                    <a:pt x="7831" y="5053"/>
                  </a:lnTo>
                  <a:lnTo>
                    <a:pt x="7845" y="5058"/>
                  </a:lnTo>
                  <a:lnTo>
                    <a:pt x="7859" y="5063"/>
                  </a:lnTo>
                  <a:lnTo>
                    <a:pt x="7874" y="5068"/>
                  </a:lnTo>
                  <a:lnTo>
                    <a:pt x="7887" y="5073"/>
                  </a:lnTo>
                  <a:lnTo>
                    <a:pt x="7902" y="5079"/>
                  </a:lnTo>
                  <a:lnTo>
                    <a:pt x="7915" y="5084"/>
                  </a:lnTo>
                  <a:lnTo>
                    <a:pt x="7930" y="5089"/>
                  </a:lnTo>
                  <a:lnTo>
                    <a:pt x="7943" y="5094"/>
                  </a:lnTo>
                  <a:lnTo>
                    <a:pt x="7958" y="5098"/>
                  </a:lnTo>
                  <a:lnTo>
                    <a:pt x="7971" y="5103"/>
                  </a:lnTo>
                  <a:lnTo>
                    <a:pt x="7986" y="5108"/>
                  </a:lnTo>
                  <a:lnTo>
                    <a:pt x="7999" y="5113"/>
                  </a:lnTo>
                  <a:lnTo>
                    <a:pt x="8014" y="5117"/>
                  </a:lnTo>
                  <a:lnTo>
                    <a:pt x="8028" y="5121"/>
                  </a:lnTo>
                  <a:lnTo>
                    <a:pt x="8042" y="5126"/>
                  </a:lnTo>
                  <a:lnTo>
                    <a:pt x="8056" y="5130"/>
                  </a:lnTo>
                  <a:lnTo>
                    <a:pt x="8070" y="5135"/>
                  </a:lnTo>
                  <a:lnTo>
                    <a:pt x="8084" y="5139"/>
                  </a:lnTo>
                  <a:lnTo>
                    <a:pt x="8098" y="5143"/>
                  </a:lnTo>
                  <a:lnTo>
                    <a:pt x="8112" y="5147"/>
                  </a:lnTo>
                  <a:lnTo>
                    <a:pt x="8126" y="5150"/>
                  </a:lnTo>
                  <a:lnTo>
                    <a:pt x="8140" y="5154"/>
                  </a:lnTo>
                  <a:lnTo>
                    <a:pt x="8154" y="5158"/>
                  </a:lnTo>
                  <a:lnTo>
                    <a:pt x="8168" y="5161"/>
                  </a:lnTo>
                  <a:lnTo>
                    <a:pt x="8182" y="5166"/>
                  </a:lnTo>
                  <a:lnTo>
                    <a:pt x="8196" y="5170"/>
                  </a:lnTo>
                  <a:lnTo>
                    <a:pt x="8211" y="5173"/>
                  </a:lnTo>
                  <a:lnTo>
                    <a:pt x="8224" y="5176"/>
                  </a:lnTo>
                  <a:lnTo>
                    <a:pt x="8239" y="5180"/>
                  </a:lnTo>
                  <a:lnTo>
                    <a:pt x="8252" y="5183"/>
                  </a:lnTo>
                  <a:lnTo>
                    <a:pt x="8267" y="5186"/>
                  </a:lnTo>
                  <a:lnTo>
                    <a:pt x="8280" y="5189"/>
                  </a:lnTo>
                  <a:lnTo>
                    <a:pt x="8295" y="5193"/>
                  </a:lnTo>
                  <a:lnTo>
                    <a:pt x="8308" y="5197"/>
                  </a:lnTo>
                  <a:lnTo>
                    <a:pt x="8323" y="5200"/>
                  </a:lnTo>
                  <a:lnTo>
                    <a:pt x="8336" y="5202"/>
                  </a:lnTo>
                  <a:lnTo>
                    <a:pt x="8351" y="5205"/>
                  </a:lnTo>
                  <a:lnTo>
                    <a:pt x="8365" y="5208"/>
                  </a:lnTo>
                  <a:lnTo>
                    <a:pt x="8378" y="5211"/>
                  </a:lnTo>
                  <a:lnTo>
                    <a:pt x="8393" y="5214"/>
                  </a:lnTo>
                  <a:lnTo>
                    <a:pt x="8406" y="5217"/>
                  </a:lnTo>
                  <a:lnTo>
                    <a:pt x="8421" y="5220"/>
                  </a:lnTo>
                </a:path>
              </a:pathLst>
            </a:custGeom>
            <a:noFill/>
            <a:ln w="1588">
              <a:solidFill>
                <a:srgbClr val="80008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00" name="Rectangle 12"/>
            <p:cNvSpPr>
              <a:spLocks noChangeArrowheads="1"/>
            </p:cNvSpPr>
            <p:nvPr userDrawn="1"/>
          </p:nvSpPr>
          <p:spPr bwMode="auto">
            <a:xfrm>
              <a:off x="1285" y="705"/>
              <a:ext cx="13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t</a:t>
              </a:r>
              <a:endParaRPr lang="en-US" dirty="0"/>
            </a:p>
          </p:txBody>
        </p:sp>
        <p:sp>
          <p:nvSpPr>
            <p:cNvPr id="114701" name="Rectangle 13"/>
            <p:cNvSpPr>
              <a:spLocks noChangeArrowheads="1"/>
            </p:cNvSpPr>
            <p:nvPr userDrawn="1"/>
          </p:nvSpPr>
          <p:spPr bwMode="auto">
            <a:xfrm rot="5400000">
              <a:off x="921" y="442"/>
              <a:ext cx="13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 </a:t>
              </a:r>
              <a:endParaRPr lang="en-US" dirty="0"/>
            </a:p>
          </p:txBody>
        </p:sp>
        <p:sp>
          <p:nvSpPr>
            <p:cNvPr id="114702" name="Line 14"/>
            <p:cNvSpPr>
              <a:spLocks noChangeShapeType="1"/>
            </p:cNvSpPr>
            <p:nvPr userDrawn="1"/>
          </p:nvSpPr>
          <p:spPr bwMode="auto">
            <a:xfrm>
              <a:off x="1012" y="644"/>
              <a:ext cx="1" cy="7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03" name="Line 15"/>
            <p:cNvSpPr>
              <a:spLocks noChangeShapeType="1"/>
            </p:cNvSpPr>
            <p:nvPr userDrawn="1"/>
          </p:nvSpPr>
          <p:spPr bwMode="auto">
            <a:xfrm>
              <a:off x="1105" y="644"/>
              <a:ext cx="1" cy="7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04" name="Line 16"/>
            <p:cNvSpPr>
              <a:spLocks noChangeShapeType="1"/>
            </p:cNvSpPr>
            <p:nvPr userDrawn="1"/>
          </p:nvSpPr>
          <p:spPr bwMode="auto">
            <a:xfrm>
              <a:off x="1198" y="644"/>
              <a:ext cx="0" cy="7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05" name="Line 17"/>
            <p:cNvSpPr>
              <a:spLocks noChangeShapeType="1"/>
            </p:cNvSpPr>
            <p:nvPr userDrawn="1"/>
          </p:nvSpPr>
          <p:spPr bwMode="auto">
            <a:xfrm>
              <a:off x="1291" y="644"/>
              <a:ext cx="0" cy="7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06" name="Line 18"/>
            <p:cNvSpPr>
              <a:spLocks noChangeShapeType="1"/>
            </p:cNvSpPr>
            <p:nvPr userDrawn="1"/>
          </p:nvSpPr>
          <p:spPr bwMode="auto">
            <a:xfrm>
              <a:off x="1384" y="644"/>
              <a:ext cx="0" cy="7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07" name="Line 19"/>
            <p:cNvSpPr>
              <a:spLocks noChangeShapeType="1"/>
            </p:cNvSpPr>
            <p:nvPr userDrawn="1"/>
          </p:nvSpPr>
          <p:spPr bwMode="auto">
            <a:xfrm>
              <a:off x="1477" y="644"/>
              <a:ext cx="0" cy="7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08" name="Line 20"/>
            <p:cNvSpPr>
              <a:spLocks noChangeShapeType="1"/>
            </p:cNvSpPr>
            <p:nvPr userDrawn="1"/>
          </p:nvSpPr>
          <p:spPr bwMode="auto">
            <a:xfrm>
              <a:off x="1569" y="644"/>
              <a:ext cx="1" cy="7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09" name="Line 21"/>
            <p:cNvSpPr>
              <a:spLocks noChangeShapeType="1"/>
            </p:cNvSpPr>
            <p:nvPr userDrawn="1"/>
          </p:nvSpPr>
          <p:spPr bwMode="auto">
            <a:xfrm>
              <a:off x="1012" y="644"/>
              <a:ext cx="557" cy="0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10" name="Rectangle 22"/>
            <p:cNvSpPr>
              <a:spLocks noChangeArrowheads="1"/>
            </p:cNvSpPr>
            <p:nvPr userDrawn="1"/>
          </p:nvSpPr>
          <p:spPr bwMode="auto">
            <a:xfrm>
              <a:off x="1001" y="665"/>
              <a:ext cx="27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-3</a:t>
              </a:r>
              <a:endParaRPr lang="en-US" dirty="0"/>
            </a:p>
          </p:txBody>
        </p:sp>
        <p:sp>
          <p:nvSpPr>
            <p:cNvPr id="114711" name="Rectangle 23"/>
            <p:cNvSpPr>
              <a:spLocks noChangeArrowheads="1"/>
            </p:cNvSpPr>
            <p:nvPr userDrawn="1"/>
          </p:nvSpPr>
          <p:spPr bwMode="auto">
            <a:xfrm>
              <a:off x="1094" y="665"/>
              <a:ext cx="27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-2</a:t>
              </a:r>
              <a:endParaRPr lang="en-US" dirty="0"/>
            </a:p>
          </p:txBody>
        </p:sp>
        <p:sp>
          <p:nvSpPr>
            <p:cNvPr id="114712" name="Rectangle 24"/>
            <p:cNvSpPr>
              <a:spLocks noChangeArrowheads="1"/>
            </p:cNvSpPr>
            <p:nvPr userDrawn="1"/>
          </p:nvSpPr>
          <p:spPr bwMode="auto">
            <a:xfrm>
              <a:off x="1187" y="665"/>
              <a:ext cx="27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-1</a:t>
              </a:r>
              <a:endParaRPr lang="en-US" dirty="0"/>
            </a:p>
          </p:txBody>
        </p:sp>
        <p:sp>
          <p:nvSpPr>
            <p:cNvPr id="114713" name="Rectangle 25"/>
            <p:cNvSpPr>
              <a:spLocks noChangeArrowheads="1"/>
            </p:cNvSpPr>
            <p:nvPr userDrawn="1"/>
          </p:nvSpPr>
          <p:spPr bwMode="auto">
            <a:xfrm>
              <a:off x="1282" y="665"/>
              <a:ext cx="19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</a:t>
              </a:r>
              <a:endParaRPr lang="en-US" dirty="0"/>
            </a:p>
          </p:txBody>
        </p:sp>
        <p:sp>
          <p:nvSpPr>
            <p:cNvPr id="114714" name="Rectangle 26"/>
            <p:cNvSpPr>
              <a:spLocks noChangeArrowheads="1"/>
            </p:cNvSpPr>
            <p:nvPr userDrawn="1"/>
          </p:nvSpPr>
          <p:spPr bwMode="auto">
            <a:xfrm>
              <a:off x="1375" y="665"/>
              <a:ext cx="19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114715" name="Rectangle 27"/>
            <p:cNvSpPr>
              <a:spLocks noChangeArrowheads="1"/>
            </p:cNvSpPr>
            <p:nvPr userDrawn="1"/>
          </p:nvSpPr>
          <p:spPr bwMode="auto">
            <a:xfrm>
              <a:off x="1469" y="665"/>
              <a:ext cx="19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2</a:t>
              </a:r>
              <a:endParaRPr lang="en-US" dirty="0"/>
            </a:p>
          </p:txBody>
        </p:sp>
        <p:sp>
          <p:nvSpPr>
            <p:cNvPr id="114716" name="Rectangle 28"/>
            <p:cNvSpPr>
              <a:spLocks noChangeArrowheads="1"/>
            </p:cNvSpPr>
            <p:nvPr userDrawn="1"/>
          </p:nvSpPr>
          <p:spPr bwMode="auto">
            <a:xfrm>
              <a:off x="1561" y="665"/>
              <a:ext cx="19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3</a:t>
              </a:r>
              <a:endParaRPr lang="en-US" dirty="0"/>
            </a:p>
          </p:txBody>
        </p:sp>
        <p:sp>
          <p:nvSpPr>
            <p:cNvPr id="114717" name="Line 29"/>
            <p:cNvSpPr>
              <a:spLocks noChangeShapeType="1"/>
            </p:cNvSpPr>
            <p:nvPr userDrawn="1"/>
          </p:nvSpPr>
          <p:spPr bwMode="auto">
            <a:xfrm flipH="1">
              <a:off x="983" y="640"/>
              <a:ext cx="7" cy="1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18" name="Line 30"/>
            <p:cNvSpPr>
              <a:spLocks noChangeShapeType="1"/>
            </p:cNvSpPr>
            <p:nvPr userDrawn="1"/>
          </p:nvSpPr>
          <p:spPr bwMode="auto">
            <a:xfrm flipH="1">
              <a:off x="983" y="549"/>
              <a:ext cx="7" cy="1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19" name="Line 31"/>
            <p:cNvSpPr>
              <a:spLocks noChangeShapeType="1"/>
            </p:cNvSpPr>
            <p:nvPr userDrawn="1"/>
          </p:nvSpPr>
          <p:spPr bwMode="auto">
            <a:xfrm flipH="1">
              <a:off x="983" y="457"/>
              <a:ext cx="7" cy="1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20" name="Line 32"/>
            <p:cNvSpPr>
              <a:spLocks noChangeShapeType="1"/>
            </p:cNvSpPr>
            <p:nvPr userDrawn="1"/>
          </p:nvSpPr>
          <p:spPr bwMode="auto">
            <a:xfrm flipH="1">
              <a:off x="983" y="365"/>
              <a:ext cx="7" cy="1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21" name="Line 33"/>
            <p:cNvSpPr>
              <a:spLocks noChangeShapeType="1"/>
            </p:cNvSpPr>
            <p:nvPr userDrawn="1"/>
          </p:nvSpPr>
          <p:spPr bwMode="auto">
            <a:xfrm flipH="1">
              <a:off x="983" y="274"/>
              <a:ext cx="7" cy="1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22" name="Line 34"/>
            <p:cNvSpPr>
              <a:spLocks noChangeShapeType="1"/>
            </p:cNvSpPr>
            <p:nvPr userDrawn="1"/>
          </p:nvSpPr>
          <p:spPr bwMode="auto">
            <a:xfrm flipV="1">
              <a:off x="990" y="274"/>
              <a:ext cx="0" cy="366"/>
            </a:xfrm>
            <a:prstGeom prst="line">
              <a:avLst/>
            </a:prstGeom>
            <a:noFill/>
            <a:ln w="1588">
              <a:solidFill>
                <a:srgbClr val="8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23" name="Rectangle 35"/>
            <p:cNvSpPr>
              <a:spLocks noChangeArrowheads="1"/>
            </p:cNvSpPr>
            <p:nvPr userDrawn="1"/>
          </p:nvSpPr>
          <p:spPr bwMode="auto">
            <a:xfrm rot="5400000">
              <a:off x="946" y="626"/>
              <a:ext cx="39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0.0</a:t>
              </a:r>
              <a:endParaRPr lang="en-US" dirty="0"/>
            </a:p>
          </p:txBody>
        </p:sp>
        <p:sp>
          <p:nvSpPr>
            <p:cNvPr id="114724" name="Rectangle 36"/>
            <p:cNvSpPr>
              <a:spLocks noChangeArrowheads="1"/>
            </p:cNvSpPr>
            <p:nvPr userDrawn="1"/>
          </p:nvSpPr>
          <p:spPr bwMode="auto">
            <a:xfrm rot="5400000">
              <a:off x="946" y="538"/>
              <a:ext cx="39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0.1</a:t>
              </a:r>
              <a:endParaRPr lang="en-US" dirty="0"/>
            </a:p>
          </p:txBody>
        </p:sp>
        <p:sp>
          <p:nvSpPr>
            <p:cNvPr id="114725" name="Rectangle 37"/>
            <p:cNvSpPr>
              <a:spLocks noChangeArrowheads="1"/>
            </p:cNvSpPr>
            <p:nvPr userDrawn="1"/>
          </p:nvSpPr>
          <p:spPr bwMode="auto">
            <a:xfrm rot="5400000">
              <a:off x="946" y="446"/>
              <a:ext cx="39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0.2</a:t>
              </a:r>
              <a:endParaRPr lang="en-US" dirty="0"/>
            </a:p>
          </p:txBody>
        </p:sp>
        <p:sp>
          <p:nvSpPr>
            <p:cNvPr id="114726" name="Rectangle 38"/>
            <p:cNvSpPr>
              <a:spLocks noChangeArrowheads="1"/>
            </p:cNvSpPr>
            <p:nvPr userDrawn="1"/>
          </p:nvSpPr>
          <p:spPr bwMode="auto">
            <a:xfrm rot="5400000">
              <a:off x="946" y="355"/>
              <a:ext cx="39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0.3</a:t>
              </a:r>
              <a:endParaRPr lang="en-US" dirty="0"/>
            </a:p>
          </p:txBody>
        </p:sp>
        <p:sp>
          <p:nvSpPr>
            <p:cNvPr id="114727" name="Rectangle 39"/>
            <p:cNvSpPr>
              <a:spLocks noChangeArrowheads="1"/>
            </p:cNvSpPr>
            <p:nvPr userDrawn="1"/>
          </p:nvSpPr>
          <p:spPr bwMode="auto">
            <a:xfrm rot="5400000">
              <a:off x="946" y="262"/>
              <a:ext cx="39" cy="35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0.4</a:t>
              </a:r>
              <a:endParaRPr lang="en-US" dirty="0"/>
            </a:p>
          </p:txBody>
        </p:sp>
        <p:sp>
          <p:nvSpPr>
            <p:cNvPr id="114728" name="Rectangle 40"/>
            <p:cNvSpPr>
              <a:spLocks noChangeArrowheads="1"/>
            </p:cNvSpPr>
            <p:nvPr userDrawn="1"/>
          </p:nvSpPr>
          <p:spPr bwMode="auto">
            <a:xfrm>
              <a:off x="990" y="270"/>
              <a:ext cx="602" cy="374"/>
            </a:xfrm>
            <a:prstGeom prst="rect">
              <a:avLst/>
            </a:prstGeom>
            <a:noFill/>
            <a:ln w="1588">
              <a:solidFill>
                <a:srgbClr val="8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4729" name="Rectangle 41"/>
            <p:cNvSpPr>
              <a:spLocks noChangeArrowheads="1"/>
            </p:cNvSpPr>
            <p:nvPr userDrawn="1"/>
          </p:nvSpPr>
          <p:spPr bwMode="auto">
            <a:xfrm>
              <a:off x="1056" y="192"/>
              <a:ext cx="474" cy="44"/>
            </a:xfrm>
            <a:prstGeom prst="rect">
              <a:avLst/>
            </a:prstGeom>
            <a:noFill/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US" sz="400" dirty="0">
                  <a:solidFill>
                    <a:srgbClr val="000000"/>
                  </a:solidFill>
                </a:rPr>
                <a:t>Density of Student's t with 10 d.f.</a:t>
              </a:r>
              <a:endParaRPr lang="en-US" dirty="0"/>
            </a:p>
          </p:txBody>
        </p:sp>
      </p:grpSp>
      <p:grpSp>
        <p:nvGrpSpPr>
          <p:cNvPr id="114730" name="Group 42"/>
          <p:cNvGrpSpPr>
            <a:grpSpLocks noChangeAspect="1"/>
          </p:cNvGrpSpPr>
          <p:nvPr userDrawn="1"/>
        </p:nvGrpSpPr>
        <p:grpSpPr bwMode="auto">
          <a:xfrm>
            <a:off x="1831975" y="381000"/>
            <a:ext cx="1169988" cy="893763"/>
            <a:chOff x="3456" y="144"/>
            <a:chExt cx="1209" cy="921"/>
          </a:xfrm>
        </p:grpSpPr>
        <p:sp>
          <p:nvSpPr>
            <p:cNvPr id="114731" name="AutoShape 43"/>
            <p:cNvSpPr>
              <a:spLocks noChangeAspect="1" noChangeArrowheads="1" noTextEdit="1"/>
            </p:cNvSpPr>
            <p:nvPr/>
          </p:nvSpPr>
          <p:spPr bwMode="auto">
            <a:xfrm>
              <a:off x="3456" y="144"/>
              <a:ext cx="1209" cy="921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32" name="Freeform 44"/>
            <p:cNvSpPr>
              <a:spLocks/>
            </p:cNvSpPr>
            <p:nvPr/>
          </p:nvSpPr>
          <p:spPr bwMode="auto">
            <a:xfrm>
              <a:off x="3625" y="285"/>
              <a:ext cx="935" cy="594"/>
            </a:xfrm>
            <a:custGeom>
              <a:avLst/>
              <a:gdLst/>
              <a:ahLst/>
              <a:cxnLst>
                <a:cxn ang="0">
                  <a:pos x="127" y="1682"/>
                </a:cxn>
                <a:cxn ang="0">
                  <a:pos x="258" y="2617"/>
                </a:cxn>
                <a:cxn ang="0">
                  <a:pos x="390" y="3213"/>
                </a:cxn>
                <a:cxn ang="0">
                  <a:pos x="522" y="3632"/>
                </a:cxn>
                <a:cxn ang="0">
                  <a:pos x="654" y="3944"/>
                </a:cxn>
                <a:cxn ang="0">
                  <a:pos x="786" y="4183"/>
                </a:cxn>
                <a:cxn ang="0">
                  <a:pos x="917" y="4373"/>
                </a:cxn>
                <a:cxn ang="0">
                  <a:pos x="1050" y="4526"/>
                </a:cxn>
                <a:cxn ang="0">
                  <a:pos x="1181" y="4650"/>
                </a:cxn>
                <a:cxn ang="0">
                  <a:pos x="1313" y="4753"/>
                </a:cxn>
                <a:cxn ang="0">
                  <a:pos x="1445" y="4838"/>
                </a:cxn>
                <a:cxn ang="0">
                  <a:pos x="1576" y="4910"/>
                </a:cxn>
                <a:cxn ang="0">
                  <a:pos x="1709" y="4971"/>
                </a:cxn>
                <a:cxn ang="0">
                  <a:pos x="1841" y="5021"/>
                </a:cxn>
                <a:cxn ang="0">
                  <a:pos x="1972" y="5065"/>
                </a:cxn>
                <a:cxn ang="0">
                  <a:pos x="2104" y="5102"/>
                </a:cxn>
                <a:cxn ang="0">
                  <a:pos x="2235" y="5133"/>
                </a:cxn>
                <a:cxn ang="0">
                  <a:pos x="2368" y="5160"/>
                </a:cxn>
                <a:cxn ang="0">
                  <a:pos x="2500" y="5184"/>
                </a:cxn>
                <a:cxn ang="0">
                  <a:pos x="2631" y="5205"/>
                </a:cxn>
                <a:cxn ang="0">
                  <a:pos x="2763" y="5221"/>
                </a:cxn>
                <a:cxn ang="0">
                  <a:pos x="2896" y="5237"/>
                </a:cxn>
                <a:cxn ang="0">
                  <a:pos x="3027" y="5250"/>
                </a:cxn>
                <a:cxn ang="0">
                  <a:pos x="3159" y="5262"/>
                </a:cxn>
                <a:cxn ang="0">
                  <a:pos x="3290" y="5271"/>
                </a:cxn>
                <a:cxn ang="0">
                  <a:pos x="3422" y="5279"/>
                </a:cxn>
                <a:cxn ang="0">
                  <a:pos x="3555" y="5288"/>
                </a:cxn>
                <a:cxn ang="0">
                  <a:pos x="3686" y="5294"/>
                </a:cxn>
                <a:cxn ang="0">
                  <a:pos x="3818" y="5299"/>
                </a:cxn>
                <a:cxn ang="0">
                  <a:pos x="3949" y="5304"/>
                </a:cxn>
                <a:cxn ang="0">
                  <a:pos x="4082" y="5308"/>
                </a:cxn>
                <a:cxn ang="0">
                  <a:pos x="4214" y="5313"/>
                </a:cxn>
                <a:cxn ang="0">
                  <a:pos x="4345" y="5316"/>
                </a:cxn>
                <a:cxn ang="0">
                  <a:pos x="4477" y="5319"/>
                </a:cxn>
                <a:cxn ang="0">
                  <a:pos x="4608" y="5321"/>
                </a:cxn>
                <a:cxn ang="0">
                  <a:pos x="4741" y="5323"/>
                </a:cxn>
                <a:cxn ang="0">
                  <a:pos x="4873" y="5325"/>
                </a:cxn>
                <a:cxn ang="0">
                  <a:pos x="5004" y="5327"/>
                </a:cxn>
                <a:cxn ang="0">
                  <a:pos x="5136" y="5328"/>
                </a:cxn>
                <a:cxn ang="0">
                  <a:pos x="5269" y="5330"/>
                </a:cxn>
                <a:cxn ang="0">
                  <a:pos x="5400" y="5331"/>
                </a:cxn>
                <a:cxn ang="0">
                  <a:pos x="5532" y="5332"/>
                </a:cxn>
                <a:cxn ang="0">
                  <a:pos x="5663" y="5333"/>
                </a:cxn>
                <a:cxn ang="0">
                  <a:pos x="5795" y="5333"/>
                </a:cxn>
                <a:cxn ang="0">
                  <a:pos x="5928" y="5334"/>
                </a:cxn>
                <a:cxn ang="0">
                  <a:pos x="6059" y="5335"/>
                </a:cxn>
                <a:cxn ang="0">
                  <a:pos x="6191" y="5335"/>
                </a:cxn>
                <a:cxn ang="0">
                  <a:pos x="6323" y="5336"/>
                </a:cxn>
                <a:cxn ang="0">
                  <a:pos x="6454" y="5336"/>
                </a:cxn>
                <a:cxn ang="0">
                  <a:pos x="6587" y="5336"/>
                </a:cxn>
                <a:cxn ang="0">
                  <a:pos x="6718" y="5337"/>
                </a:cxn>
                <a:cxn ang="0">
                  <a:pos x="6850" y="5337"/>
                </a:cxn>
                <a:cxn ang="0">
                  <a:pos x="6982" y="5337"/>
                </a:cxn>
                <a:cxn ang="0">
                  <a:pos x="7114" y="5338"/>
                </a:cxn>
                <a:cxn ang="0">
                  <a:pos x="7246" y="5338"/>
                </a:cxn>
                <a:cxn ang="0">
                  <a:pos x="7377" y="5338"/>
                </a:cxn>
                <a:cxn ang="0">
                  <a:pos x="7509" y="5338"/>
                </a:cxn>
                <a:cxn ang="0">
                  <a:pos x="7641" y="5338"/>
                </a:cxn>
                <a:cxn ang="0">
                  <a:pos x="7773" y="5338"/>
                </a:cxn>
                <a:cxn ang="0">
                  <a:pos x="7905" y="5338"/>
                </a:cxn>
                <a:cxn ang="0">
                  <a:pos x="8037" y="5338"/>
                </a:cxn>
                <a:cxn ang="0">
                  <a:pos x="8168" y="5340"/>
                </a:cxn>
                <a:cxn ang="0">
                  <a:pos x="8301" y="5340"/>
                </a:cxn>
              </a:cxnLst>
              <a:rect l="0" t="0" r="r" b="b"/>
              <a:pathLst>
                <a:path w="8421" h="5340">
                  <a:moveTo>
                    <a:pt x="0" y="0"/>
                  </a:moveTo>
                  <a:lnTo>
                    <a:pt x="6" y="111"/>
                  </a:lnTo>
                  <a:lnTo>
                    <a:pt x="12" y="217"/>
                  </a:lnTo>
                  <a:lnTo>
                    <a:pt x="18" y="317"/>
                  </a:lnTo>
                  <a:lnTo>
                    <a:pt x="23" y="415"/>
                  </a:lnTo>
                  <a:lnTo>
                    <a:pt x="29" y="508"/>
                  </a:lnTo>
                  <a:lnTo>
                    <a:pt x="35" y="597"/>
                  </a:lnTo>
                  <a:lnTo>
                    <a:pt x="41" y="683"/>
                  </a:lnTo>
                  <a:lnTo>
                    <a:pt x="47" y="766"/>
                  </a:lnTo>
                  <a:lnTo>
                    <a:pt x="52" y="846"/>
                  </a:lnTo>
                  <a:lnTo>
                    <a:pt x="58" y="924"/>
                  </a:lnTo>
                  <a:lnTo>
                    <a:pt x="63" y="998"/>
                  </a:lnTo>
                  <a:lnTo>
                    <a:pt x="70" y="1071"/>
                  </a:lnTo>
                  <a:lnTo>
                    <a:pt x="75" y="1140"/>
                  </a:lnTo>
                  <a:lnTo>
                    <a:pt x="81" y="1207"/>
                  </a:lnTo>
                  <a:lnTo>
                    <a:pt x="86" y="1274"/>
                  </a:lnTo>
                  <a:lnTo>
                    <a:pt x="92" y="1337"/>
                  </a:lnTo>
                  <a:lnTo>
                    <a:pt x="98" y="1399"/>
                  </a:lnTo>
                  <a:lnTo>
                    <a:pt x="104" y="1458"/>
                  </a:lnTo>
                  <a:lnTo>
                    <a:pt x="109" y="1517"/>
                  </a:lnTo>
                  <a:lnTo>
                    <a:pt x="115" y="1573"/>
                  </a:lnTo>
                  <a:lnTo>
                    <a:pt x="120" y="1628"/>
                  </a:lnTo>
                  <a:lnTo>
                    <a:pt x="127" y="1682"/>
                  </a:lnTo>
                  <a:lnTo>
                    <a:pt x="133" y="1734"/>
                  </a:lnTo>
                  <a:lnTo>
                    <a:pt x="138" y="1785"/>
                  </a:lnTo>
                  <a:lnTo>
                    <a:pt x="144" y="1834"/>
                  </a:lnTo>
                  <a:lnTo>
                    <a:pt x="149" y="1882"/>
                  </a:lnTo>
                  <a:lnTo>
                    <a:pt x="156" y="1930"/>
                  </a:lnTo>
                  <a:lnTo>
                    <a:pt x="161" y="1975"/>
                  </a:lnTo>
                  <a:lnTo>
                    <a:pt x="167" y="2020"/>
                  </a:lnTo>
                  <a:lnTo>
                    <a:pt x="172" y="2063"/>
                  </a:lnTo>
                  <a:lnTo>
                    <a:pt x="178" y="2107"/>
                  </a:lnTo>
                  <a:lnTo>
                    <a:pt x="184" y="2148"/>
                  </a:lnTo>
                  <a:lnTo>
                    <a:pt x="190" y="2189"/>
                  </a:lnTo>
                  <a:lnTo>
                    <a:pt x="195" y="2229"/>
                  </a:lnTo>
                  <a:lnTo>
                    <a:pt x="201" y="2268"/>
                  </a:lnTo>
                  <a:lnTo>
                    <a:pt x="206" y="2307"/>
                  </a:lnTo>
                  <a:lnTo>
                    <a:pt x="213" y="2344"/>
                  </a:lnTo>
                  <a:lnTo>
                    <a:pt x="219" y="2380"/>
                  </a:lnTo>
                  <a:lnTo>
                    <a:pt x="224" y="2417"/>
                  </a:lnTo>
                  <a:lnTo>
                    <a:pt x="230" y="2451"/>
                  </a:lnTo>
                  <a:lnTo>
                    <a:pt x="235" y="2486"/>
                  </a:lnTo>
                  <a:lnTo>
                    <a:pt x="242" y="2519"/>
                  </a:lnTo>
                  <a:lnTo>
                    <a:pt x="247" y="2552"/>
                  </a:lnTo>
                  <a:lnTo>
                    <a:pt x="253" y="2585"/>
                  </a:lnTo>
                  <a:lnTo>
                    <a:pt x="258" y="2617"/>
                  </a:lnTo>
                  <a:lnTo>
                    <a:pt x="264" y="2648"/>
                  </a:lnTo>
                  <a:lnTo>
                    <a:pt x="270" y="2679"/>
                  </a:lnTo>
                  <a:lnTo>
                    <a:pt x="276" y="2709"/>
                  </a:lnTo>
                  <a:lnTo>
                    <a:pt x="281" y="2739"/>
                  </a:lnTo>
                  <a:lnTo>
                    <a:pt x="287" y="2768"/>
                  </a:lnTo>
                  <a:lnTo>
                    <a:pt x="292" y="2796"/>
                  </a:lnTo>
                  <a:lnTo>
                    <a:pt x="299" y="2824"/>
                  </a:lnTo>
                  <a:lnTo>
                    <a:pt x="304" y="2852"/>
                  </a:lnTo>
                  <a:lnTo>
                    <a:pt x="310" y="2879"/>
                  </a:lnTo>
                  <a:lnTo>
                    <a:pt x="316" y="2905"/>
                  </a:lnTo>
                  <a:lnTo>
                    <a:pt x="321" y="2931"/>
                  </a:lnTo>
                  <a:lnTo>
                    <a:pt x="328" y="2956"/>
                  </a:lnTo>
                  <a:lnTo>
                    <a:pt x="333" y="2982"/>
                  </a:lnTo>
                  <a:lnTo>
                    <a:pt x="339" y="3007"/>
                  </a:lnTo>
                  <a:lnTo>
                    <a:pt x="344" y="3031"/>
                  </a:lnTo>
                  <a:lnTo>
                    <a:pt x="350" y="3055"/>
                  </a:lnTo>
                  <a:lnTo>
                    <a:pt x="356" y="3079"/>
                  </a:lnTo>
                  <a:lnTo>
                    <a:pt x="362" y="3103"/>
                  </a:lnTo>
                  <a:lnTo>
                    <a:pt x="367" y="3125"/>
                  </a:lnTo>
                  <a:lnTo>
                    <a:pt x="373" y="3147"/>
                  </a:lnTo>
                  <a:lnTo>
                    <a:pt x="378" y="3170"/>
                  </a:lnTo>
                  <a:lnTo>
                    <a:pt x="385" y="3192"/>
                  </a:lnTo>
                  <a:lnTo>
                    <a:pt x="390" y="3213"/>
                  </a:lnTo>
                  <a:lnTo>
                    <a:pt x="396" y="3234"/>
                  </a:lnTo>
                  <a:lnTo>
                    <a:pt x="402" y="3255"/>
                  </a:lnTo>
                  <a:lnTo>
                    <a:pt x="407" y="3276"/>
                  </a:lnTo>
                  <a:lnTo>
                    <a:pt x="414" y="3296"/>
                  </a:lnTo>
                  <a:lnTo>
                    <a:pt x="419" y="3316"/>
                  </a:lnTo>
                  <a:lnTo>
                    <a:pt x="425" y="3336"/>
                  </a:lnTo>
                  <a:lnTo>
                    <a:pt x="430" y="3355"/>
                  </a:lnTo>
                  <a:lnTo>
                    <a:pt x="436" y="3374"/>
                  </a:lnTo>
                  <a:lnTo>
                    <a:pt x="442" y="3394"/>
                  </a:lnTo>
                  <a:lnTo>
                    <a:pt x="448" y="3412"/>
                  </a:lnTo>
                  <a:lnTo>
                    <a:pt x="453" y="3430"/>
                  </a:lnTo>
                  <a:lnTo>
                    <a:pt x="459" y="3449"/>
                  </a:lnTo>
                  <a:lnTo>
                    <a:pt x="464" y="3466"/>
                  </a:lnTo>
                  <a:lnTo>
                    <a:pt x="471" y="3484"/>
                  </a:lnTo>
                  <a:lnTo>
                    <a:pt x="476" y="3501"/>
                  </a:lnTo>
                  <a:lnTo>
                    <a:pt x="482" y="3518"/>
                  </a:lnTo>
                  <a:lnTo>
                    <a:pt x="487" y="3536"/>
                  </a:lnTo>
                  <a:lnTo>
                    <a:pt x="493" y="3552"/>
                  </a:lnTo>
                  <a:lnTo>
                    <a:pt x="500" y="3569"/>
                  </a:lnTo>
                  <a:lnTo>
                    <a:pt x="505" y="3584"/>
                  </a:lnTo>
                  <a:lnTo>
                    <a:pt x="511" y="3601"/>
                  </a:lnTo>
                  <a:lnTo>
                    <a:pt x="516" y="3616"/>
                  </a:lnTo>
                  <a:lnTo>
                    <a:pt x="522" y="3632"/>
                  </a:lnTo>
                  <a:lnTo>
                    <a:pt x="528" y="3648"/>
                  </a:lnTo>
                  <a:lnTo>
                    <a:pt x="534" y="3663"/>
                  </a:lnTo>
                  <a:lnTo>
                    <a:pt x="539" y="3678"/>
                  </a:lnTo>
                  <a:lnTo>
                    <a:pt x="545" y="3693"/>
                  </a:lnTo>
                  <a:lnTo>
                    <a:pt x="550" y="3708"/>
                  </a:lnTo>
                  <a:lnTo>
                    <a:pt x="557" y="3722"/>
                  </a:lnTo>
                  <a:lnTo>
                    <a:pt x="562" y="3737"/>
                  </a:lnTo>
                  <a:lnTo>
                    <a:pt x="568" y="3750"/>
                  </a:lnTo>
                  <a:lnTo>
                    <a:pt x="573" y="3765"/>
                  </a:lnTo>
                  <a:lnTo>
                    <a:pt x="579" y="3778"/>
                  </a:lnTo>
                  <a:lnTo>
                    <a:pt x="585" y="3792"/>
                  </a:lnTo>
                  <a:lnTo>
                    <a:pt x="591" y="3805"/>
                  </a:lnTo>
                  <a:lnTo>
                    <a:pt x="597" y="3818"/>
                  </a:lnTo>
                  <a:lnTo>
                    <a:pt x="602" y="3832"/>
                  </a:lnTo>
                  <a:lnTo>
                    <a:pt x="608" y="3844"/>
                  </a:lnTo>
                  <a:lnTo>
                    <a:pt x="614" y="3858"/>
                  </a:lnTo>
                  <a:lnTo>
                    <a:pt x="620" y="3870"/>
                  </a:lnTo>
                  <a:lnTo>
                    <a:pt x="625" y="3883"/>
                  </a:lnTo>
                  <a:lnTo>
                    <a:pt x="631" y="3895"/>
                  </a:lnTo>
                  <a:lnTo>
                    <a:pt x="636" y="3908"/>
                  </a:lnTo>
                  <a:lnTo>
                    <a:pt x="643" y="3920"/>
                  </a:lnTo>
                  <a:lnTo>
                    <a:pt x="648" y="3931"/>
                  </a:lnTo>
                  <a:lnTo>
                    <a:pt x="654" y="3944"/>
                  </a:lnTo>
                  <a:lnTo>
                    <a:pt x="659" y="3955"/>
                  </a:lnTo>
                  <a:lnTo>
                    <a:pt x="665" y="3967"/>
                  </a:lnTo>
                  <a:lnTo>
                    <a:pt x="671" y="3978"/>
                  </a:lnTo>
                  <a:lnTo>
                    <a:pt x="677" y="3989"/>
                  </a:lnTo>
                  <a:lnTo>
                    <a:pt x="683" y="4001"/>
                  </a:lnTo>
                  <a:lnTo>
                    <a:pt x="688" y="4012"/>
                  </a:lnTo>
                  <a:lnTo>
                    <a:pt x="694" y="4023"/>
                  </a:lnTo>
                  <a:lnTo>
                    <a:pt x="700" y="4034"/>
                  </a:lnTo>
                  <a:lnTo>
                    <a:pt x="706" y="4044"/>
                  </a:lnTo>
                  <a:lnTo>
                    <a:pt x="711" y="4056"/>
                  </a:lnTo>
                  <a:lnTo>
                    <a:pt x="717" y="4066"/>
                  </a:lnTo>
                  <a:lnTo>
                    <a:pt x="722" y="4076"/>
                  </a:lnTo>
                  <a:lnTo>
                    <a:pt x="729" y="4087"/>
                  </a:lnTo>
                  <a:lnTo>
                    <a:pt x="734" y="4096"/>
                  </a:lnTo>
                  <a:lnTo>
                    <a:pt x="740" y="4107"/>
                  </a:lnTo>
                  <a:lnTo>
                    <a:pt x="745" y="4117"/>
                  </a:lnTo>
                  <a:lnTo>
                    <a:pt x="751" y="4126"/>
                  </a:lnTo>
                  <a:lnTo>
                    <a:pt x="757" y="4137"/>
                  </a:lnTo>
                  <a:lnTo>
                    <a:pt x="763" y="4146"/>
                  </a:lnTo>
                  <a:lnTo>
                    <a:pt x="768" y="4155"/>
                  </a:lnTo>
                  <a:lnTo>
                    <a:pt x="774" y="4165"/>
                  </a:lnTo>
                  <a:lnTo>
                    <a:pt x="780" y="4174"/>
                  </a:lnTo>
                  <a:lnTo>
                    <a:pt x="786" y="4183"/>
                  </a:lnTo>
                  <a:lnTo>
                    <a:pt x="792" y="4193"/>
                  </a:lnTo>
                  <a:lnTo>
                    <a:pt x="797" y="4202"/>
                  </a:lnTo>
                  <a:lnTo>
                    <a:pt x="803" y="4211"/>
                  </a:lnTo>
                  <a:lnTo>
                    <a:pt x="808" y="4219"/>
                  </a:lnTo>
                  <a:lnTo>
                    <a:pt x="815" y="4229"/>
                  </a:lnTo>
                  <a:lnTo>
                    <a:pt x="820" y="4237"/>
                  </a:lnTo>
                  <a:lnTo>
                    <a:pt x="826" y="4246"/>
                  </a:lnTo>
                  <a:lnTo>
                    <a:pt x="831" y="4255"/>
                  </a:lnTo>
                  <a:lnTo>
                    <a:pt x="837" y="4263"/>
                  </a:lnTo>
                  <a:lnTo>
                    <a:pt x="843" y="4271"/>
                  </a:lnTo>
                  <a:lnTo>
                    <a:pt x="849" y="4280"/>
                  </a:lnTo>
                  <a:lnTo>
                    <a:pt x="854" y="4288"/>
                  </a:lnTo>
                  <a:lnTo>
                    <a:pt x="860" y="4296"/>
                  </a:lnTo>
                  <a:lnTo>
                    <a:pt x="866" y="4304"/>
                  </a:lnTo>
                  <a:lnTo>
                    <a:pt x="872" y="4312"/>
                  </a:lnTo>
                  <a:lnTo>
                    <a:pt x="878" y="4320"/>
                  </a:lnTo>
                  <a:lnTo>
                    <a:pt x="883" y="4328"/>
                  </a:lnTo>
                  <a:lnTo>
                    <a:pt x="889" y="4336"/>
                  </a:lnTo>
                  <a:lnTo>
                    <a:pt x="894" y="4343"/>
                  </a:lnTo>
                  <a:lnTo>
                    <a:pt x="901" y="4351"/>
                  </a:lnTo>
                  <a:lnTo>
                    <a:pt x="906" y="4358"/>
                  </a:lnTo>
                  <a:lnTo>
                    <a:pt x="912" y="4366"/>
                  </a:lnTo>
                  <a:lnTo>
                    <a:pt x="917" y="4373"/>
                  </a:lnTo>
                  <a:lnTo>
                    <a:pt x="923" y="4380"/>
                  </a:lnTo>
                  <a:lnTo>
                    <a:pt x="929" y="4387"/>
                  </a:lnTo>
                  <a:lnTo>
                    <a:pt x="935" y="4395"/>
                  </a:lnTo>
                  <a:lnTo>
                    <a:pt x="940" y="4402"/>
                  </a:lnTo>
                  <a:lnTo>
                    <a:pt x="946" y="4409"/>
                  </a:lnTo>
                  <a:lnTo>
                    <a:pt x="951" y="4416"/>
                  </a:lnTo>
                  <a:lnTo>
                    <a:pt x="958" y="4424"/>
                  </a:lnTo>
                  <a:lnTo>
                    <a:pt x="964" y="4430"/>
                  </a:lnTo>
                  <a:lnTo>
                    <a:pt x="969" y="4437"/>
                  </a:lnTo>
                  <a:lnTo>
                    <a:pt x="975" y="4443"/>
                  </a:lnTo>
                  <a:lnTo>
                    <a:pt x="980" y="4451"/>
                  </a:lnTo>
                  <a:lnTo>
                    <a:pt x="987" y="4457"/>
                  </a:lnTo>
                  <a:lnTo>
                    <a:pt x="992" y="4463"/>
                  </a:lnTo>
                  <a:lnTo>
                    <a:pt x="998" y="4470"/>
                  </a:lnTo>
                  <a:lnTo>
                    <a:pt x="1003" y="4476"/>
                  </a:lnTo>
                  <a:lnTo>
                    <a:pt x="1009" y="4483"/>
                  </a:lnTo>
                  <a:lnTo>
                    <a:pt x="1015" y="4489"/>
                  </a:lnTo>
                  <a:lnTo>
                    <a:pt x="1021" y="4495"/>
                  </a:lnTo>
                  <a:lnTo>
                    <a:pt x="1026" y="4501"/>
                  </a:lnTo>
                  <a:lnTo>
                    <a:pt x="1032" y="4508"/>
                  </a:lnTo>
                  <a:lnTo>
                    <a:pt x="1037" y="4514"/>
                  </a:lnTo>
                  <a:lnTo>
                    <a:pt x="1044" y="4520"/>
                  </a:lnTo>
                  <a:lnTo>
                    <a:pt x="1050" y="4526"/>
                  </a:lnTo>
                  <a:lnTo>
                    <a:pt x="1055" y="4531"/>
                  </a:lnTo>
                  <a:lnTo>
                    <a:pt x="1061" y="4538"/>
                  </a:lnTo>
                  <a:lnTo>
                    <a:pt x="1066" y="4544"/>
                  </a:lnTo>
                  <a:lnTo>
                    <a:pt x="1073" y="4549"/>
                  </a:lnTo>
                  <a:lnTo>
                    <a:pt x="1078" y="4555"/>
                  </a:lnTo>
                  <a:lnTo>
                    <a:pt x="1084" y="4560"/>
                  </a:lnTo>
                  <a:lnTo>
                    <a:pt x="1089" y="4567"/>
                  </a:lnTo>
                  <a:lnTo>
                    <a:pt x="1095" y="4572"/>
                  </a:lnTo>
                  <a:lnTo>
                    <a:pt x="1101" y="4578"/>
                  </a:lnTo>
                  <a:lnTo>
                    <a:pt x="1107" y="4583"/>
                  </a:lnTo>
                  <a:lnTo>
                    <a:pt x="1112" y="4588"/>
                  </a:lnTo>
                  <a:lnTo>
                    <a:pt x="1118" y="4594"/>
                  </a:lnTo>
                  <a:lnTo>
                    <a:pt x="1123" y="4599"/>
                  </a:lnTo>
                  <a:lnTo>
                    <a:pt x="1130" y="4605"/>
                  </a:lnTo>
                  <a:lnTo>
                    <a:pt x="1135" y="4610"/>
                  </a:lnTo>
                  <a:lnTo>
                    <a:pt x="1141" y="4615"/>
                  </a:lnTo>
                  <a:lnTo>
                    <a:pt x="1147" y="4620"/>
                  </a:lnTo>
                  <a:lnTo>
                    <a:pt x="1152" y="4626"/>
                  </a:lnTo>
                  <a:lnTo>
                    <a:pt x="1159" y="4631"/>
                  </a:lnTo>
                  <a:lnTo>
                    <a:pt x="1164" y="4635"/>
                  </a:lnTo>
                  <a:lnTo>
                    <a:pt x="1170" y="4640"/>
                  </a:lnTo>
                  <a:lnTo>
                    <a:pt x="1175" y="4645"/>
                  </a:lnTo>
                  <a:lnTo>
                    <a:pt x="1181" y="4650"/>
                  </a:lnTo>
                  <a:lnTo>
                    <a:pt x="1187" y="4656"/>
                  </a:lnTo>
                  <a:lnTo>
                    <a:pt x="1193" y="4660"/>
                  </a:lnTo>
                  <a:lnTo>
                    <a:pt x="1198" y="4665"/>
                  </a:lnTo>
                  <a:lnTo>
                    <a:pt x="1204" y="4669"/>
                  </a:lnTo>
                  <a:lnTo>
                    <a:pt x="1209" y="4674"/>
                  </a:lnTo>
                  <a:lnTo>
                    <a:pt x="1216" y="4680"/>
                  </a:lnTo>
                  <a:lnTo>
                    <a:pt x="1221" y="4684"/>
                  </a:lnTo>
                  <a:lnTo>
                    <a:pt x="1227" y="4688"/>
                  </a:lnTo>
                  <a:lnTo>
                    <a:pt x="1233" y="4693"/>
                  </a:lnTo>
                  <a:lnTo>
                    <a:pt x="1238" y="4697"/>
                  </a:lnTo>
                  <a:lnTo>
                    <a:pt x="1245" y="4702"/>
                  </a:lnTo>
                  <a:lnTo>
                    <a:pt x="1250" y="4706"/>
                  </a:lnTo>
                  <a:lnTo>
                    <a:pt x="1256" y="4711"/>
                  </a:lnTo>
                  <a:lnTo>
                    <a:pt x="1261" y="4715"/>
                  </a:lnTo>
                  <a:lnTo>
                    <a:pt x="1267" y="4720"/>
                  </a:lnTo>
                  <a:lnTo>
                    <a:pt x="1273" y="4724"/>
                  </a:lnTo>
                  <a:lnTo>
                    <a:pt x="1279" y="4728"/>
                  </a:lnTo>
                  <a:lnTo>
                    <a:pt x="1284" y="4732"/>
                  </a:lnTo>
                  <a:lnTo>
                    <a:pt x="1290" y="4736"/>
                  </a:lnTo>
                  <a:lnTo>
                    <a:pt x="1295" y="4741"/>
                  </a:lnTo>
                  <a:lnTo>
                    <a:pt x="1302" y="4745"/>
                  </a:lnTo>
                  <a:lnTo>
                    <a:pt x="1307" y="4749"/>
                  </a:lnTo>
                  <a:lnTo>
                    <a:pt x="1313" y="4753"/>
                  </a:lnTo>
                  <a:lnTo>
                    <a:pt x="1318" y="4757"/>
                  </a:lnTo>
                  <a:lnTo>
                    <a:pt x="1324" y="4761"/>
                  </a:lnTo>
                  <a:lnTo>
                    <a:pt x="1331" y="4766"/>
                  </a:lnTo>
                  <a:lnTo>
                    <a:pt x="1336" y="4769"/>
                  </a:lnTo>
                  <a:lnTo>
                    <a:pt x="1342" y="4773"/>
                  </a:lnTo>
                  <a:lnTo>
                    <a:pt x="1347" y="4777"/>
                  </a:lnTo>
                  <a:lnTo>
                    <a:pt x="1354" y="4781"/>
                  </a:lnTo>
                  <a:lnTo>
                    <a:pt x="1359" y="4784"/>
                  </a:lnTo>
                  <a:lnTo>
                    <a:pt x="1365" y="4788"/>
                  </a:lnTo>
                  <a:lnTo>
                    <a:pt x="1370" y="4792"/>
                  </a:lnTo>
                  <a:lnTo>
                    <a:pt x="1376" y="4796"/>
                  </a:lnTo>
                  <a:lnTo>
                    <a:pt x="1381" y="4800"/>
                  </a:lnTo>
                  <a:lnTo>
                    <a:pt x="1388" y="4803"/>
                  </a:lnTo>
                  <a:lnTo>
                    <a:pt x="1393" y="4807"/>
                  </a:lnTo>
                  <a:lnTo>
                    <a:pt x="1399" y="4810"/>
                  </a:lnTo>
                  <a:lnTo>
                    <a:pt x="1404" y="4814"/>
                  </a:lnTo>
                  <a:lnTo>
                    <a:pt x="1411" y="4817"/>
                  </a:lnTo>
                  <a:lnTo>
                    <a:pt x="1417" y="4821"/>
                  </a:lnTo>
                  <a:lnTo>
                    <a:pt x="1422" y="4825"/>
                  </a:lnTo>
                  <a:lnTo>
                    <a:pt x="1428" y="4828"/>
                  </a:lnTo>
                  <a:lnTo>
                    <a:pt x="1433" y="4832"/>
                  </a:lnTo>
                  <a:lnTo>
                    <a:pt x="1440" y="4835"/>
                  </a:lnTo>
                  <a:lnTo>
                    <a:pt x="1445" y="4838"/>
                  </a:lnTo>
                  <a:lnTo>
                    <a:pt x="1451" y="4842"/>
                  </a:lnTo>
                  <a:lnTo>
                    <a:pt x="1456" y="4845"/>
                  </a:lnTo>
                  <a:lnTo>
                    <a:pt x="1462" y="4848"/>
                  </a:lnTo>
                  <a:lnTo>
                    <a:pt x="1468" y="4851"/>
                  </a:lnTo>
                  <a:lnTo>
                    <a:pt x="1474" y="4855"/>
                  </a:lnTo>
                  <a:lnTo>
                    <a:pt x="1479" y="4859"/>
                  </a:lnTo>
                  <a:lnTo>
                    <a:pt x="1485" y="4862"/>
                  </a:lnTo>
                  <a:lnTo>
                    <a:pt x="1490" y="4865"/>
                  </a:lnTo>
                  <a:lnTo>
                    <a:pt x="1497" y="4868"/>
                  </a:lnTo>
                  <a:lnTo>
                    <a:pt x="1502" y="4871"/>
                  </a:lnTo>
                  <a:lnTo>
                    <a:pt x="1508" y="4874"/>
                  </a:lnTo>
                  <a:lnTo>
                    <a:pt x="1514" y="4877"/>
                  </a:lnTo>
                  <a:lnTo>
                    <a:pt x="1519" y="4881"/>
                  </a:lnTo>
                  <a:lnTo>
                    <a:pt x="1526" y="4884"/>
                  </a:lnTo>
                  <a:lnTo>
                    <a:pt x="1531" y="4887"/>
                  </a:lnTo>
                  <a:lnTo>
                    <a:pt x="1537" y="4890"/>
                  </a:lnTo>
                  <a:lnTo>
                    <a:pt x="1542" y="4893"/>
                  </a:lnTo>
                  <a:lnTo>
                    <a:pt x="1548" y="4895"/>
                  </a:lnTo>
                  <a:lnTo>
                    <a:pt x="1554" y="4898"/>
                  </a:lnTo>
                  <a:lnTo>
                    <a:pt x="1560" y="4901"/>
                  </a:lnTo>
                  <a:lnTo>
                    <a:pt x="1565" y="4904"/>
                  </a:lnTo>
                  <a:lnTo>
                    <a:pt x="1571" y="4907"/>
                  </a:lnTo>
                  <a:lnTo>
                    <a:pt x="1576" y="4910"/>
                  </a:lnTo>
                  <a:lnTo>
                    <a:pt x="1583" y="4913"/>
                  </a:lnTo>
                  <a:lnTo>
                    <a:pt x="1588" y="4916"/>
                  </a:lnTo>
                  <a:lnTo>
                    <a:pt x="1594" y="4919"/>
                  </a:lnTo>
                  <a:lnTo>
                    <a:pt x="1600" y="4921"/>
                  </a:lnTo>
                  <a:lnTo>
                    <a:pt x="1605" y="4924"/>
                  </a:lnTo>
                  <a:lnTo>
                    <a:pt x="1612" y="4927"/>
                  </a:lnTo>
                  <a:lnTo>
                    <a:pt x="1617" y="4929"/>
                  </a:lnTo>
                  <a:lnTo>
                    <a:pt x="1623" y="4932"/>
                  </a:lnTo>
                  <a:lnTo>
                    <a:pt x="1628" y="4934"/>
                  </a:lnTo>
                  <a:lnTo>
                    <a:pt x="1634" y="4937"/>
                  </a:lnTo>
                  <a:lnTo>
                    <a:pt x="1640" y="4941"/>
                  </a:lnTo>
                  <a:lnTo>
                    <a:pt x="1646" y="4943"/>
                  </a:lnTo>
                  <a:lnTo>
                    <a:pt x="1651" y="4946"/>
                  </a:lnTo>
                  <a:lnTo>
                    <a:pt x="1657" y="4948"/>
                  </a:lnTo>
                  <a:lnTo>
                    <a:pt x="1662" y="4951"/>
                  </a:lnTo>
                  <a:lnTo>
                    <a:pt x="1669" y="4953"/>
                  </a:lnTo>
                  <a:lnTo>
                    <a:pt x="1674" y="4955"/>
                  </a:lnTo>
                  <a:lnTo>
                    <a:pt x="1680" y="4958"/>
                  </a:lnTo>
                  <a:lnTo>
                    <a:pt x="1685" y="4960"/>
                  </a:lnTo>
                  <a:lnTo>
                    <a:pt x="1691" y="4963"/>
                  </a:lnTo>
                  <a:lnTo>
                    <a:pt x="1698" y="4965"/>
                  </a:lnTo>
                  <a:lnTo>
                    <a:pt x="1703" y="4968"/>
                  </a:lnTo>
                  <a:lnTo>
                    <a:pt x="1709" y="4971"/>
                  </a:lnTo>
                  <a:lnTo>
                    <a:pt x="1714" y="4973"/>
                  </a:lnTo>
                  <a:lnTo>
                    <a:pt x="1720" y="4975"/>
                  </a:lnTo>
                  <a:lnTo>
                    <a:pt x="1726" y="4978"/>
                  </a:lnTo>
                  <a:lnTo>
                    <a:pt x="1732" y="4980"/>
                  </a:lnTo>
                  <a:lnTo>
                    <a:pt x="1737" y="4982"/>
                  </a:lnTo>
                  <a:lnTo>
                    <a:pt x="1743" y="4984"/>
                  </a:lnTo>
                  <a:lnTo>
                    <a:pt x="1748" y="4987"/>
                  </a:lnTo>
                  <a:lnTo>
                    <a:pt x="1755" y="4989"/>
                  </a:lnTo>
                  <a:lnTo>
                    <a:pt x="1760" y="4991"/>
                  </a:lnTo>
                  <a:lnTo>
                    <a:pt x="1766" y="4993"/>
                  </a:lnTo>
                  <a:lnTo>
                    <a:pt x="1771" y="4996"/>
                  </a:lnTo>
                  <a:lnTo>
                    <a:pt x="1777" y="4998"/>
                  </a:lnTo>
                  <a:lnTo>
                    <a:pt x="1784" y="5001"/>
                  </a:lnTo>
                  <a:lnTo>
                    <a:pt x="1789" y="5003"/>
                  </a:lnTo>
                  <a:lnTo>
                    <a:pt x="1795" y="5005"/>
                  </a:lnTo>
                  <a:lnTo>
                    <a:pt x="1800" y="5007"/>
                  </a:lnTo>
                  <a:lnTo>
                    <a:pt x="1806" y="5009"/>
                  </a:lnTo>
                  <a:lnTo>
                    <a:pt x="1812" y="5011"/>
                  </a:lnTo>
                  <a:lnTo>
                    <a:pt x="1818" y="5013"/>
                  </a:lnTo>
                  <a:lnTo>
                    <a:pt x="1823" y="5015"/>
                  </a:lnTo>
                  <a:lnTo>
                    <a:pt x="1829" y="5017"/>
                  </a:lnTo>
                  <a:lnTo>
                    <a:pt x="1834" y="5019"/>
                  </a:lnTo>
                  <a:lnTo>
                    <a:pt x="1841" y="5021"/>
                  </a:lnTo>
                  <a:lnTo>
                    <a:pt x="1846" y="5023"/>
                  </a:lnTo>
                  <a:lnTo>
                    <a:pt x="1852" y="5026"/>
                  </a:lnTo>
                  <a:lnTo>
                    <a:pt x="1857" y="5028"/>
                  </a:lnTo>
                  <a:lnTo>
                    <a:pt x="1863" y="5030"/>
                  </a:lnTo>
                  <a:lnTo>
                    <a:pt x="1869" y="5032"/>
                  </a:lnTo>
                  <a:lnTo>
                    <a:pt x="1875" y="5034"/>
                  </a:lnTo>
                  <a:lnTo>
                    <a:pt x="1881" y="5035"/>
                  </a:lnTo>
                  <a:lnTo>
                    <a:pt x="1886" y="5037"/>
                  </a:lnTo>
                  <a:lnTo>
                    <a:pt x="1892" y="5039"/>
                  </a:lnTo>
                  <a:lnTo>
                    <a:pt x="1898" y="5041"/>
                  </a:lnTo>
                  <a:lnTo>
                    <a:pt x="1904" y="5043"/>
                  </a:lnTo>
                  <a:lnTo>
                    <a:pt x="1909" y="5045"/>
                  </a:lnTo>
                  <a:lnTo>
                    <a:pt x="1915" y="5046"/>
                  </a:lnTo>
                  <a:lnTo>
                    <a:pt x="1920" y="5048"/>
                  </a:lnTo>
                  <a:lnTo>
                    <a:pt x="1927" y="5050"/>
                  </a:lnTo>
                  <a:lnTo>
                    <a:pt x="1932" y="5053"/>
                  </a:lnTo>
                  <a:lnTo>
                    <a:pt x="1938" y="5055"/>
                  </a:lnTo>
                  <a:lnTo>
                    <a:pt x="1943" y="5056"/>
                  </a:lnTo>
                  <a:lnTo>
                    <a:pt x="1949" y="5058"/>
                  </a:lnTo>
                  <a:lnTo>
                    <a:pt x="1955" y="5060"/>
                  </a:lnTo>
                  <a:lnTo>
                    <a:pt x="1961" y="5061"/>
                  </a:lnTo>
                  <a:lnTo>
                    <a:pt x="1967" y="5063"/>
                  </a:lnTo>
                  <a:lnTo>
                    <a:pt x="1972" y="5065"/>
                  </a:lnTo>
                  <a:lnTo>
                    <a:pt x="1978" y="5067"/>
                  </a:lnTo>
                  <a:lnTo>
                    <a:pt x="1984" y="5068"/>
                  </a:lnTo>
                  <a:lnTo>
                    <a:pt x="1990" y="5070"/>
                  </a:lnTo>
                  <a:lnTo>
                    <a:pt x="1995" y="5072"/>
                  </a:lnTo>
                  <a:lnTo>
                    <a:pt x="2001" y="5073"/>
                  </a:lnTo>
                  <a:lnTo>
                    <a:pt x="2006" y="5075"/>
                  </a:lnTo>
                  <a:lnTo>
                    <a:pt x="2013" y="5076"/>
                  </a:lnTo>
                  <a:lnTo>
                    <a:pt x="2018" y="5078"/>
                  </a:lnTo>
                  <a:lnTo>
                    <a:pt x="2024" y="5080"/>
                  </a:lnTo>
                  <a:lnTo>
                    <a:pt x="2029" y="5082"/>
                  </a:lnTo>
                  <a:lnTo>
                    <a:pt x="2035" y="5084"/>
                  </a:lnTo>
                  <a:lnTo>
                    <a:pt x="2041" y="5085"/>
                  </a:lnTo>
                  <a:lnTo>
                    <a:pt x="2047" y="5087"/>
                  </a:lnTo>
                  <a:lnTo>
                    <a:pt x="2052" y="5088"/>
                  </a:lnTo>
                  <a:lnTo>
                    <a:pt x="2058" y="5090"/>
                  </a:lnTo>
                  <a:lnTo>
                    <a:pt x="2064" y="5091"/>
                  </a:lnTo>
                  <a:lnTo>
                    <a:pt x="2070" y="5093"/>
                  </a:lnTo>
                  <a:lnTo>
                    <a:pt x="2076" y="5094"/>
                  </a:lnTo>
                  <a:lnTo>
                    <a:pt x="2081" y="5096"/>
                  </a:lnTo>
                  <a:lnTo>
                    <a:pt x="2087" y="5097"/>
                  </a:lnTo>
                  <a:lnTo>
                    <a:pt x="2092" y="5099"/>
                  </a:lnTo>
                  <a:lnTo>
                    <a:pt x="2099" y="5100"/>
                  </a:lnTo>
                  <a:lnTo>
                    <a:pt x="2104" y="5102"/>
                  </a:lnTo>
                  <a:lnTo>
                    <a:pt x="2110" y="5103"/>
                  </a:lnTo>
                  <a:lnTo>
                    <a:pt x="2115" y="5104"/>
                  </a:lnTo>
                  <a:lnTo>
                    <a:pt x="2121" y="5106"/>
                  </a:lnTo>
                  <a:lnTo>
                    <a:pt x="2127" y="5107"/>
                  </a:lnTo>
                  <a:lnTo>
                    <a:pt x="2133" y="5109"/>
                  </a:lnTo>
                  <a:lnTo>
                    <a:pt x="2138" y="5111"/>
                  </a:lnTo>
                  <a:lnTo>
                    <a:pt x="2144" y="5112"/>
                  </a:lnTo>
                  <a:lnTo>
                    <a:pt x="2150" y="5114"/>
                  </a:lnTo>
                  <a:lnTo>
                    <a:pt x="2156" y="5115"/>
                  </a:lnTo>
                  <a:lnTo>
                    <a:pt x="2162" y="5117"/>
                  </a:lnTo>
                  <a:lnTo>
                    <a:pt x="2167" y="5118"/>
                  </a:lnTo>
                  <a:lnTo>
                    <a:pt x="2173" y="5119"/>
                  </a:lnTo>
                  <a:lnTo>
                    <a:pt x="2178" y="5121"/>
                  </a:lnTo>
                  <a:lnTo>
                    <a:pt x="2185" y="5122"/>
                  </a:lnTo>
                  <a:lnTo>
                    <a:pt x="2190" y="5123"/>
                  </a:lnTo>
                  <a:lnTo>
                    <a:pt x="2196" y="5124"/>
                  </a:lnTo>
                  <a:lnTo>
                    <a:pt x="2201" y="5126"/>
                  </a:lnTo>
                  <a:lnTo>
                    <a:pt x="2207" y="5127"/>
                  </a:lnTo>
                  <a:lnTo>
                    <a:pt x="2213" y="5128"/>
                  </a:lnTo>
                  <a:lnTo>
                    <a:pt x="2219" y="5130"/>
                  </a:lnTo>
                  <a:lnTo>
                    <a:pt x="2224" y="5131"/>
                  </a:lnTo>
                  <a:lnTo>
                    <a:pt x="2230" y="5132"/>
                  </a:lnTo>
                  <a:lnTo>
                    <a:pt x="2235" y="5133"/>
                  </a:lnTo>
                  <a:lnTo>
                    <a:pt x="2242" y="5134"/>
                  </a:lnTo>
                  <a:lnTo>
                    <a:pt x="2248" y="5136"/>
                  </a:lnTo>
                  <a:lnTo>
                    <a:pt x="2253" y="5137"/>
                  </a:lnTo>
                  <a:lnTo>
                    <a:pt x="2259" y="5139"/>
                  </a:lnTo>
                  <a:lnTo>
                    <a:pt x="2264" y="5140"/>
                  </a:lnTo>
                  <a:lnTo>
                    <a:pt x="2271" y="5141"/>
                  </a:lnTo>
                  <a:lnTo>
                    <a:pt x="2276" y="5143"/>
                  </a:lnTo>
                  <a:lnTo>
                    <a:pt x="2282" y="5144"/>
                  </a:lnTo>
                  <a:lnTo>
                    <a:pt x="2287" y="5145"/>
                  </a:lnTo>
                  <a:lnTo>
                    <a:pt x="2293" y="5146"/>
                  </a:lnTo>
                  <a:lnTo>
                    <a:pt x="2299" y="5147"/>
                  </a:lnTo>
                  <a:lnTo>
                    <a:pt x="2305" y="5148"/>
                  </a:lnTo>
                  <a:lnTo>
                    <a:pt x="2310" y="5150"/>
                  </a:lnTo>
                  <a:lnTo>
                    <a:pt x="2316" y="5151"/>
                  </a:lnTo>
                  <a:lnTo>
                    <a:pt x="2321" y="5152"/>
                  </a:lnTo>
                  <a:lnTo>
                    <a:pt x="2328" y="5153"/>
                  </a:lnTo>
                  <a:lnTo>
                    <a:pt x="2334" y="5154"/>
                  </a:lnTo>
                  <a:lnTo>
                    <a:pt x="2339" y="5155"/>
                  </a:lnTo>
                  <a:lnTo>
                    <a:pt x="2345" y="5156"/>
                  </a:lnTo>
                  <a:lnTo>
                    <a:pt x="2350" y="5157"/>
                  </a:lnTo>
                  <a:lnTo>
                    <a:pt x="2357" y="5158"/>
                  </a:lnTo>
                  <a:lnTo>
                    <a:pt x="2362" y="5159"/>
                  </a:lnTo>
                  <a:lnTo>
                    <a:pt x="2368" y="5160"/>
                  </a:lnTo>
                  <a:lnTo>
                    <a:pt x="2373" y="5162"/>
                  </a:lnTo>
                  <a:lnTo>
                    <a:pt x="2379" y="5163"/>
                  </a:lnTo>
                  <a:lnTo>
                    <a:pt x="2385" y="5164"/>
                  </a:lnTo>
                  <a:lnTo>
                    <a:pt x="2391" y="5165"/>
                  </a:lnTo>
                  <a:lnTo>
                    <a:pt x="2396" y="5166"/>
                  </a:lnTo>
                  <a:lnTo>
                    <a:pt x="2402" y="5168"/>
                  </a:lnTo>
                  <a:lnTo>
                    <a:pt x="2407" y="5169"/>
                  </a:lnTo>
                  <a:lnTo>
                    <a:pt x="2414" y="5170"/>
                  </a:lnTo>
                  <a:lnTo>
                    <a:pt x="2419" y="5171"/>
                  </a:lnTo>
                  <a:lnTo>
                    <a:pt x="2425" y="5172"/>
                  </a:lnTo>
                  <a:lnTo>
                    <a:pt x="2431" y="5173"/>
                  </a:lnTo>
                  <a:lnTo>
                    <a:pt x="2436" y="5174"/>
                  </a:lnTo>
                  <a:lnTo>
                    <a:pt x="2443" y="5175"/>
                  </a:lnTo>
                  <a:lnTo>
                    <a:pt x="2448" y="5176"/>
                  </a:lnTo>
                  <a:lnTo>
                    <a:pt x="2454" y="5177"/>
                  </a:lnTo>
                  <a:lnTo>
                    <a:pt x="2459" y="5178"/>
                  </a:lnTo>
                  <a:lnTo>
                    <a:pt x="2465" y="5179"/>
                  </a:lnTo>
                  <a:lnTo>
                    <a:pt x="2471" y="5179"/>
                  </a:lnTo>
                  <a:lnTo>
                    <a:pt x="2477" y="5180"/>
                  </a:lnTo>
                  <a:lnTo>
                    <a:pt x="2482" y="5181"/>
                  </a:lnTo>
                  <a:lnTo>
                    <a:pt x="2488" y="5182"/>
                  </a:lnTo>
                  <a:lnTo>
                    <a:pt x="2493" y="5183"/>
                  </a:lnTo>
                  <a:lnTo>
                    <a:pt x="2500" y="5184"/>
                  </a:lnTo>
                  <a:lnTo>
                    <a:pt x="2505" y="5185"/>
                  </a:lnTo>
                  <a:lnTo>
                    <a:pt x="2511" y="5186"/>
                  </a:lnTo>
                  <a:lnTo>
                    <a:pt x="2517" y="5187"/>
                  </a:lnTo>
                  <a:lnTo>
                    <a:pt x="2522" y="5188"/>
                  </a:lnTo>
                  <a:lnTo>
                    <a:pt x="2529" y="5189"/>
                  </a:lnTo>
                  <a:lnTo>
                    <a:pt x="2534" y="5189"/>
                  </a:lnTo>
                  <a:lnTo>
                    <a:pt x="2540" y="5190"/>
                  </a:lnTo>
                  <a:lnTo>
                    <a:pt x="2545" y="5191"/>
                  </a:lnTo>
                  <a:lnTo>
                    <a:pt x="2551" y="5192"/>
                  </a:lnTo>
                  <a:lnTo>
                    <a:pt x="2557" y="5193"/>
                  </a:lnTo>
                  <a:lnTo>
                    <a:pt x="2563" y="5194"/>
                  </a:lnTo>
                  <a:lnTo>
                    <a:pt x="2568" y="5195"/>
                  </a:lnTo>
                  <a:lnTo>
                    <a:pt x="2574" y="5195"/>
                  </a:lnTo>
                  <a:lnTo>
                    <a:pt x="2579" y="5197"/>
                  </a:lnTo>
                  <a:lnTo>
                    <a:pt x="2586" y="5198"/>
                  </a:lnTo>
                  <a:lnTo>
                    <a:pt x="2591" y="5199"/>
                  </a:lnTo>
                  <a:lnTo>
                    <a:pt x="2597" y="5200"/>
                  </a:lnTo>
                  <a:lnTo>
                    <a:pt x="2602" y="5201"/>
                  </a:lnTo>
                  <a:lnTo>
                    <a:pt x="2608" y="5201"/>
                  </a:lnTo>
                  <a:lnTo>
                    <a:pt x="2615" y="5202"/>
                  </a:lnTo>
                  <a:lnTo>
                    <a:pt x="2620" y="5203"/>
                  </a:lnTo>
                  <a:lnTo>
                    <a:pt x="2626" y="5204"/>
                  </a:lnTo>
                  <a:lnTo>
                    <a:pt x="2631" y="5205"/>
                  </a:lnTo>
                  <a:lnTo>
                    <a:pt x="2637" y="5205"/>
                  </a:lnTo>
                  <a:lnTo>
                    <a:pt x="2643" y="5206"/>
                  </a:lnTo>
                  <a:lnTo>
                    <a:pt x="2649" y="5207"/>
                  </a:lnTo>
                  <a:lnTo>
                    <a:pt x="2654" y="5208"/>
                  </a:lnTo>
                  <a:lnTo>
                    <a:pt x="2660" y="5208"/>
                  </a:lnTo>
                  <a:lnTo>
                    <a:pt x="2665" y="5209"/>
                  </a:lnTo>
                  <a:lnTo>
                    <a:pt x="2672" y="5210"/>
                  </a:lnTo>
                  <a:lnTo>
                    <a:pt x="2677" y="5211"/>
                  </a:lnTo>
                  <a:lnTo>
                    <a:pt x="2683" y="5211"/>
                  </a:lnTo>
                  <a:lnTo>
                    <a:pt x="2688" y="5212"/>
                  </a:lnTo>
                  <a:lnTo>
                    <a:pt x="2694" y="5213"/>
                  </a:lnTo>
                  <a:lnTo>
                    <a:pt x="2701" y="5214"/>
                  </a:lnTo>
                  <a:lnTo>
                    <a:pt x="2706" y="5214"/>
                  </a:lnTo>
                  <a:lnTo>
                    <a:pt x="2712" y="5215"/>
                  </a:lnTo>
                  <a:lnTo>
                    <a:pt x="2717" y="5216"/>
                  </a:lnTo>
                  <a:lnTo>
                    <a:pt x="2723" y="5217"/>
                  </a:lnTo>
                  <a:lnTo>
                    <a:pt x="2729" y="5217"/>
                  </a:lnTo>
                  <a:lnTo>
                    <a:pt x="2735" y="5218"/>
                  </a:lnTo>
                  <a:lnTo>
                    <a:pt x="2740" y="5219"/>
                  </a:lnTo>
                  <a:lnTo>
                    <a:pt x="2746" y="5219"/>
                  </a:lnTo>
                  <a:lnTo>
                    <a:pt x="2751" y="5220"/>
                  </a:lnTo>
                  <a:lnTo>
                    <a:pt x="2758" y="5221"/>
                  </a:lnTo>
                  <a:lnTo>
                    <a:pt x="2763" y="5221"/>
                  </a:lnTo>
                  <a:lnTo>
                    <a:pt x="2769" y="5222"/>
                  </a:lnTo>
                  <a:lnTo>
                    <a:pt x="2774" y="5223"/>
                  </a:lnTo>
                  <a:lnTo>
                    <a:pt x="2780" y="5223"/>
                  </a:lnTo>
                  <a:lnTo>
                    <a:pt x="2786" y="5225"/>
                  </a:lnTo>
                  <a:lnTo>
                    <a:pt x="2792" y="5226"/>
                  </a:lnTo>
                  <a:lnTo>
                    <a:pt x="2798" y="5226"/>
                  </a:lnTo>
                  <a:lnTo>
                    <a:pt x="2803" y="5227"/>
                  </a:lnTo>
                  <a:lnTo>
                    <a:pt x="2809" y="5228"/>
                  </a:lnTo>
                  <a:lnTo>
                    <a:pt x="2815" y="5228"/>
                  </a:lnTo>
                  <a:lnTo>
                    <a:pt x="2821" y="5229"/>
                  </a:lnTo>
                  <a:lnTo>
                    <a:pt x="2826" y="5230"/>
                  </a:lnTo>
                  <a:lnTo>
                    <a:pt x="2832" y="5230"/>
                  </a:lnTo>
                  <a:lnTo>
                    <a:pt x="2837" y="5231"/>
                  </a:lnTo>
                  <a:lnTo>
                    <a:pt x="2844" y="5232"/>
                  </a:lnTo>
                  <a:lnTo>
                    <a:pt x="2849" y="5232"/>
                  </a:lnTo>
                  <a:lnTo>
                    <a:pt x="2855" y="5233"/>
                  </a:lnTo>
                  <a:lnTo>
                    <a:pt x="2860" y="5233"/>
                  </a:lnTo>
                  <a:lnTo>
                    <a:pt x="2866" y="5234"/>
                  </a:lnTo>
                  <a:lnTo>
                    <a:pt x="2872" y="5235"/>
                  </a:lnTo>
                  <a:lnTo>
                    <a:pt x="2878" y="5235"/>
                  </a:lnTo>
                  <a:lnTo>
                    <a:pt x="2884" y="5236"/>
                  </a:lnTo>
                  <a:lnTo>
                    <a:pt x="2889" y="5236"/>
                  </a:lnTo>
                  <a:lnTo>
                    <a:pt x="2896" y="5237"/>
                  </a:lnTo>
                  <a:lnTo>
                    <a:pt x="2901" y="5238"/>
                  </a:lnTo>
                  <a:lnTo>
                    <a:pt x="2907" y="5238"/>
                  </a:lnTo>
                  <a:lnTo>
                    <a:pt x="2912" y="5239"/>
                  </a:lnTo>
                  <a:lnTo>
                    <a:pt x="2918" y="5239"/>
                  </a:lnTo>
                  <a:lnTo>
                    <a:pt x="2923" y="5240"/>
                  </a:lnTo>
                  <a:lnTo>
                    <a:pt x="2930" y="5240"/>
                  </a:lnTo>
                  <a:lnTo>
                    <a:pt x="2935" y="5241"/>
                  </a:lnTo>
                  <a:lnTo>
                    <a:pt x="2941" y="5242"/>
                  </a:lnTo>
                  <a:lnTo>
                    <a:pt x="2946" y="5242"/>
                  </a:lnTo>
                  <a:lnTo>
                    <a:pt x="2953" y="5243"/>
                  </a:lnTo>
                  <a:lnTo>
                    <a:pt x="2958" y="5243"/>
                  </a:lnTo>
                  <a:lnTo>
                    <a:pt x="2964" y="5244"/>
                  </a:lnTo>
                  <a:lnTo>
                    <a:pt x="2969" y="5244"/>
                  </a:lnTo>
                  <a:lnTo>
                    <a:pt x="2975" y="5245"/>
                  </a:lnTo>
                  <a:lnTo>
                    <a:pt x="2982" y="5245"/>
                  </a:lnTo>
                  <a:lnTo>
                    <a:pt x="2987" y="5246"/>
                  </a:lnTo>
                  <a:lnTo>
                    <a:pt x="2993" y="5246"/>
                  </a:lnTo>
                  <a:lnTo>
                    <a:pt x="2998" y="5247"/>
                  </a:lnTo>
                  <a:lnTo>
                    <a:pt x="3004" y="5248"/>
                  </a:lnTo>
                  <a:lnTo>
                    <a:pt x="3009" y="5248"/>
                  </a:lnTo>
                  <a:lnTo>
                    <a:pt x="3016" y="5249"/>
                  </a:lnTo>
                  <a:lnTo>
                    <a:pt x="3021" y="5249"/>
                  </a:lnTo>
                  <a:lnTo>
                    <a:pt x="3027" y="5250"/>
                  </a:lnTo>
                  <a:lnTo>
                    <a:pt x="3032" y="5250"/>
                  </a:lnTo>
                  <a:lnTo>
                    <a:pt x="3039" y="5251"/>
                  </a:lnTo>
                  <a:lnTo>
                    <a:pt x="3044" y="5251"/>
                  </a:lnTo>
                  <a:lnTo>
                    <a:pt x="3050" y="5252"/>
                  </a:lnTo>
                  <a:lnTo>
                    <a:pt x="3055" y="5252"/>
                  </a:lnTo>
                  <a:lnTo>
                    <a:pt x="3061" y="5254"/>
                  </a:lnTo>
                  <a:lnTo>
                    <a:pt x="3068" y="5254"/>
                  </a:lnTo>
                  <a:lnTo>
                    <a:pt x="3073" y="5255"/>
                  </a:lnTo>
                  <a:lnTo>
                    <a:pt x="3079" y="5255"/>
                  </a:lnTo>
                  <a:lnTo>
                    <a:pt x="3084" y="5256"/>
                  </a:lnTo>
                  <a:lnTo>
                    <a:pt x="3090" y="5256"/>
                  </a:lnTo>
                  <a:lnTo>
                    <a:pt x="3096" y="5256"/>
                  </a:lnTo>
                  <a:lnTo>
                    <a:pt x="3102" y="5257"/>
                  </a:lnTo>
                  <a:lnTo>
                    <a:pt x="3107" y="5257"/>
                  </a:lnTo>
                  <a:lnTo>
                    <a:pt x="3113" y="5258"/>
                  </a:lnTo>
                  <a:lnTo>
                    <a:pt x="3118" y="5258"/>
                  </a:lnTo>
                  <a:lnTo>
                    <a:pt x="3125" y="5259"/>
                  </a:lnTo>
                  <a:lnTo>
                    <a:pt x="3130" y="5259"/>
                  </a:lnTo>
                  <a:lnTo>
                    <a:pt x="3136" y="5260"/>
                  </a:lnTo>
                  <a:lnTo>
                    <a:pt x="3141" y="5260"/>
                  </a:lnTo>
                  <a:lnTo>
                    <a:pt x="3147" y="5261"/>
                  </a:lnTo>
                  <a:lnTo>
                    <a:pt x="3153" y="5261"/>
                  </a:lnTo>
                  <a:lnTo>
                    <a:pt x="3159" y="5262"/>
                  </a:lnTo>
                  <a:lnTo>
                    <a:pt x="3165" y="5262"/>
                  </a:lnTo>
                  <a:lnTo>
                    <a:pt x="3170" y="5262"/>
                  </a:lnTo>
                  <a:lnTo>
                    <a:pt x="3176" y="5263"/>
                  </a:lnTo>
                  <a:lnTo>
                    <a:pt x="3182" y="5263"/>
                  </a:lnTo>
                  <a:lnTo>
                    <a:pt x="3188" y="5264"/>
                  </a:lnTo>
                  <a:lnTo>
                    <a:pt x="3193" y="5264"/>
                  </a:lnTo>
                  <a:lnTo>
                    <a:pt x="3199" y="5265"/>
                  </a:lnTo>
                  <a:lnTo>
                    <a:pt x="3204" y="5265"/>
                  </a:lnTo>
                  <a:lnTo>
                    <a:pt x="3211" y="5265"/>
                  </a:lnTo>
                  <a:lnTo>
                    <a:pt x="3216" y="5266"/>
                  </a:lnTo>
                  <a:lnTo>
                    <a:pt x="3222" y="5266"/>
                  </a:lnTo>
                  <a:lnTo>
                    <a:pt x="3227" y="5267"/>
                  </a:lnTo>
                  <a:lnTo>
                    <a:pt x="3233" y="5267"/>
                  </a:lnTo>
                  <a:lnTo>
                    <a:pt x="3239" y="5267"/>
                  </a:lnTo>
                  <a:lnTo>
                    <a:pt x="3245" y="5268"/>
                  </a:lnTo>
                  <a:lnTo>
                    <a:pt x="3251" y="5268"/>
                  </a:lnTo>
                  <a:lnTo>
                    <a:pt x="3256" y="5269"/>
                  </a:lnTo>
                  <a:lnTo>
                    <a:pt x="3262" y="5269"/>
                  </a:lnTo>
                  <a:lnTo>
                    <a:pt x="3268" y="5269"/>
                  </a:lnTo>
                  <a:lnTo>
                    <a:pt x="3274" y="5270"/>
                  </a:lnTo>
                  <a:lnTo>
                    <a:pt x="3279" y="5270"/>
                  </a:lnTo>
                  <a:lnTo>
                    <a:pt x="3285" y="5271"/>
                  </a:lnTo>
                  <a:lnTo>
                    <a:pt x="3290" y="5271"/>
                  </a:lnTo>
                  <a:lnTo>
                    <a:pt x="3297" y="5271"/>
                  </a:lnTo>
                  <a:lnTo>
                    <a:pt x="3302" y="5272"/>
                  </a:lnTo>
                  <a:lnTo>
                    <a:pt x="3308" y="5272"/>
                  </a:lnTo>
                  <a:lnTo>
                    <a:pt x="3313" y="5273"/>
                  </a:lnTo>
                  <a:lnTo>
                    <a:pt x="3319" y="5273"/>
                  </a:lnTo>
                  <a:lnTo>
                    <a:pt x="3325" y="5273"/>
                  </a:lnTo>
                  <a:lnTo>
                    <a:pt x="3331" y="5274"/>
                  </a:lnTo>
                  <a:lnTo>
                    <a:pt x="3336" y="5274"/>
                  </a:lnTo>
                  <a:lnTo>
                    <a:pt x="3342" y="5274"/>
                  </a:lnTo>
                  <a:lnTo>
                    <a:pt x="3348" y="5275"/>
                  </a:lnTo>
                  <a:lnTo>
                    <a:pt x="3354" y="5275"/>
                  </a:lnTo>
                  <a:lnTo>
                    <a:pt x="3360" y="5275"/>
                  </a:lnTo>
                  <a:lnTo>
                    <a:pt x="3365" y="5276"/>
                  </a:lnTo>
                  <a:lnTo>
                    <a:pt x="3371" y="5276"/>
                  </a:lnTo>
                  <a:lnTo>
                    <a:pt x="3376" y="5277"/>
                  </a:lnTo>
                  <a:lnTo>
                    <a:pt x="3383" y="5277"/>
                  </a:lnTo>
                  <a:lnTo>
                    <a:pt x="3388" y="5277"/>
                  </a:lnTo>
                  <a:lnTo>
                    <a:pt x="3394" y="5278"/>
                  </a:lnTo>
                  <a:lnTo>
                    <a:pt x="3399" y="5278"/>
                  </a:lnTo>
                  <a:lnTo>
                    <a:pt x="3405" y="5278"/>
                  </a:lnTo>
                  <a:lnTo>
                    <a:pt x="3411" y="5279"/>
                  </a:lnTo>
                  <a:lnTo>
                    <a:pt x="3417" y="5279"/>
                  </a:lnTo>
                  <a:lnTo>
                    <a:pt x="3422" y="5279"/>
                  </a:lnTo>
                  <a:lnTo>
                    <a:pt x="3428" y="5280"/>
                  </a:lnTo>
                  <a:lnTo>
                    <a:pt x="3434" y="5280"/>
                  </a:lnTo>
                  <a:lnTo>
                    <a:pt x="3440" y="5280"/>
                  </a:lnTo>
                  <a:lnTo>
                    <a:pt x="3446" y="5281"/>
                  </a:lnTo>
                  <a:lnTo>
                    <a:pt x="3451" y="5281"/>
                  </a:lnTo>
                  <a:lnTo>
                    <a:pt x="3457" y="5281"/>
                  </a:lnTo>
                  <a:lnTo>
                    <a:pt x="3462" y="5283"/>
                  </a:lnTo>
                  <a:lnTo>
                    <a:pt x="3469" y="5283"/>
                  </a:lnTo>
                  <a:lnTo>
                    <a:pt x="3474" y="5283"/>
                  </a:lnTo>
                  <a:lnTo>
                    <a:pt x="3480" y="5284"/>
                  </a:lnTo>
                  <a:lnTo>
                    <a:pt x="3485" y="5284"/>
                  </a:lnTo>
                  <a:lnTo>
                    <a:pt x="3491" y="5284"/>
                  </a:lnTo>
                  <a:lnTo>
                    <a:pt x="3497" y="5285"/>
                  </a:lnTo>
                  <a:lnTo>
                    <a:pt x="3503" y="5285"/>
                  </a:lnTo>
                  <a:lnTo>
                    <a:pt x="3508" y="5285"/>
                  </a:lnTo>
                  <a:lnTo>
                    <a:pt x="3514" y="5285"/>
                  </a:lnTo>
                  <a:lnTo>
                    <a:pt x="3519" y="5286"/>
                  </a:lnTo>
                  <a:lnTo>
                    <a:pt x="3526" y="5286"/>
                  </a:lnTo>
                  <a:lnTo>
                    <a:pt x="3532" y="5286"/>
                  </a:lnTo>
                  <a:lnTo>
                    <a:pt x="3537" y="5287"/>
                  </a:lnTo>
                  <a:lnTo>
                    <a:pt x="3543" y="5287"/>
                  </a:lnTo>
                  <a:lnTo>
                    <a:pt x="3548" y="5287"/>
                  </a:lnTo>
                  <a:lnTo>
                    <a:pt x="3555" y="5288"/>
                  </a:lnTo>
                  <a:lnTo>
                    <a:pt x="3560" y="5288"/>
                  </a:lnTo>
                  <a:lnTo>
                    <a:pt x="3566" y="5288"/>
                  </a:lnTo>
                  <a:lnTo>
                    <a:pt x="3571" y="5288"/>
                  </a:lnTo>
                  <a:lnTo>
                    <a:pt x="3577" y="5289"/>
                  </a:lnTo>
                  <a:lnTo>
                    <a:pt x="3583" y="5289"/>
                  </a:lnTo>
                  <a:lnTo>
                    <a:pt x="3589" y="5289"/>
                  </a:lnTo>
                  <a:lnTo>
                    <a:pt x="3594" y="5290"/>
                  </a:lnTo>
                  <a:lnTo>
                    <a:pt x="3600" y="5290"/>
                  </a:lnTo>
                  <a:lnTo>
                    <a:pt x="3605" y="5290"/>
                  </a:lnTo>
                  <a:lnTo>
                    <a:pt x="3612" y="5290"/>
                  </a:lnTo>
                  <a:lnTo>
                    <a:pt x="3618" y="5291"/>
                  </a:lnTo>
                  <a:lnTo>
                    <a:pt x="3623" y="5291"/>
                  </a:lnTo>
                  <a:lnTo>
                    <a:pt x="3629" y="5291"/>
                  </a:lnTo>
                  <a:lnTo>
                    <a:pt x="3634" y="5291"/>
                  </a:lnTo>
                  <a:lnTo>
                    <a:pt x="3641" y="5292"/>
                  </a:lnTo>
                  <a:lnTo>
                    <a:pt x="3646" y="5292"/>
                  </a:lnTo>
                  <a:lnTo>
                    <a:pt x="3652" y="5292"/>
                  </a:lnTo>
                  <a:lnTo>
                    <a:pt x="3657" y="5292"/>
                  </a:lnTo>
                  <a:lnTo>
                    <a:pt x="3663" y="5293"/>
                  </a:lnTo>
                  <a:lnTo>
                    <a:pt x="3669" y="5293"/>
                  </a:lnTo>
                  <a:lnTo>
                    <a:pt x="3675" y="5293"/>
                  </a:lnTo>
                  <a:lnTo>
                    <a:pt x="3680" y="5294"/>
                  </a:lnTo>
                  <a:lnTo>
                    <a:pt x="3686" y="5294"/>
                  </a:lnTo>
                  <a:lnTo>
                    <a:pt x="3691" y="5294"/>
                  </a:lnTo>
                  <a:lnTo>
                    <a:pt x="3698" y="5294"/>
                  </a:lnTo>
                  <a:lnTo>
                    <a:pt x="3703" y="5295"/>
                  </a:lnTo>
                  <a:lnTo>
                    <a:pt x="3709" y="5295"/>
                  </a:lnTo>
                  <a:lnTo>
                    <a:pt x="3715" y="5295"/>
                  </a:lnTo>
                  <a:lnTo>
                    <a:pt x="3720" y="5295"/>
                  </a:lnTo>
                  <a:lnTo>
                    <a:pt x="3727" y="5296"/>
                  </a:lnTo>
                  <a:lnTo>
                    <a:pt x="3732" y="5296"/>
                  </a:lnTo>
                  <a:lnTo>
                    <a:pt x="3738" y="5296"/>
                  </a:lnTo>
                  <a:lnTo>
                    <a:pt x="3743" y="5296"/>
                  </a:lnTo>
                  <a:lnTo>
                    <a:pt x="3749" y="5297"/>
                  </a:lnTo>
                  <a:lnTo>
                    <a:pt x="3755" y="5297"/>
                  </a:lnTo>
                  <a:lnTo>
                    <a:pt x="3761" y="5297"/>
                  </a:lnTo>
                  <a:lnTo>
                    <a:pt x="3766" y="5297"/>
                  </a:lnTo>
                  <a:lnTo>
                    <a:pt x="3772" y="5297"/>
                  </a:lnTo>
                  <a:lnTo>
                    <a:pt x="3777" y="5298"/>
                  </a:lnTo>
                  <a:lnTo>
                    <a:pt x="3784" y="5298"/>
                  </a:lnTo>
                  <a:lnTo>
                    <a:pt x="3789" y="5298"/>
                  </a:lnTo>
                  <a:lnTo>
                    <a:pt x="3795" y="5298"/>
                  </a:lnTo>
                  <a:lnTo>
                    <a:pt x="3801" y="5299"/>
                  </a:lnTo>
                  <a:lnTo>
                    <a:pt x="3806" y="5299"/>
                  </a:lnTo>
                  <a:lnTo>
                    <a:pt x="3813" y="5299"/>
                  </a:lnTo>
                  <a:lnTo>
                    <a:pt x="3818" y="5299"/>
                  </a:lnTo>
                  <a:lnTo>
                    <a:pt x="3824" y="5299"/>
                  </a:lnTo>
                  <a:lnTo>
                    <a:pt x="3829" y="5300"/>
                  </a:lnTo>
                  <a:lnTo>
                    <a:pt x="3835" y="5300"/>
                  </a:lnTo>
                  <a:lnTo>
                    <a:pt x="3841" y="5300"/>
                  </a:lnTo>
                  <a:lnTo>
                    <a:pt x="3847" y="5300"/>
                  </a:lnTo>
                  <a:lnTo>
                    <a:pt x="3852" y="5301"/>
                  </a:lnTo>
                  <a:lnTo>
                    <a:pt x="3858" y="5301"/>
                  </a:lnTo>
                  <a:lnTo>
                    <a:pt x="3863" y="5301"/>
                  </a:lnTo>
                  <a:lnTo>
                    <a:pt x="3870" y="5301"/>
                  </a:lnTo>
                  <a:lnTo>
                    <a:pt x="3875" y="5301"/>
                  </a:lnTo>
                  <a:lnTo>
                    <a:pt x="3881" y="5302"/>
                  </a:lnTo>
                  <a:lnTo>
                    <a:pt x="3886" y="5302"/>
                  </a:lnTo>
                  <a:lnTo>
                    <a:pt x="3892" y="5302"/>
                  </a:lnTo>
                  <a:lnTo>
                    <a:pt x="3899" y="5302"/>
                  </a:lnTo>
                  <a:lnTo>
                    <a:pt x="3904" y="5302"/>
                  </a:lnTo>
                  <a:lnTo>
                    <a:pt x="3910" y="5303"/>
                  </a:lnTo>
                  <a:lnTo>
                    <a:pt x="3915" y="5303"/>
                  </a:lnTo>
                  <a:lnTo>
                    <a:pt x="3921" y="5303"/>
                  </a:lnTo>
                  <a:lnTo>
                    <a:pt x="3927" y="5303"/>
                  </a:lnTo>
                  <a:lnTo>
                    <a:pt x="3933" y="5303"/>
                  </a:lnTo>
                  <a:lnTo>
                    <a:pt x="3938" y="5304"/>
                  </a:lnTo>
                  <a:lnTo>
                    <a:pt x="3944" y="5304"/>
                  </a:lnTo>
                  <a:lnTo>
                    <a:pt x="3949" y="5304"/>
                  </a:lnTo>
                  <a:lnTo>
                    <a:pt x="3956" y="5304"/>
                  </a:lnTo>
                  <a:lnTo>
                    <a:pt x="3961" y="5304"/>
                  </a:lnTo>
                  <a:lnTo>
                    <a:pt x="3967" y="5305"/>
                  </a:lnTo>
                  <a:lnTo>
                    <a:pt x="3972" y="5305"/>
                  </a:lnTo>
                  <a:lnTo>
                    <a:pt x="3978" y="5305"/>
                  </a:lnTo>
                  <a:lnTo>
                    <a:pt x="3985" y="5305"/>
                  </a:lnTo>
                  <a:lnTo>
                    <a:pt x="3990" y="5305"/>
                  </a:lnTo>
                  <a:lnTo>
                    <a:pt x="3996" y="5306"/>
                  </a:lnTo>
                  <a:lnTo>
                    <a:pt x="4001" y="5306"/>
                  </a:lnTo>
                  <a:lnTo>
                    <a:pt x="4007" y="5306"/>
                  </a:lnTo>
                  <a:lnTo>
                    <a:pt x="4013" y="5306"/>
                  </a:lnTo>
                  <a:lnTo>
                    <a:pt x="4019" y="5306"/>
                  </a:lnTo>
                  <a:lnTo>
                    <a:pt x="4024" y="5306"/>
                  </a:lnTo>
                  <a:lnTo>
                    <a:pt x="4030" y="5307"/>
                  </a:lnTo>
                  <a:lnTo>
                    <a:pt x="4035" y="5307"/>
                  </a:lnTo>
                  <a:lnTo>
                    <a:pt x="4042" y="5307"/>
                  </a:lnTo>
                  <a:lnTo>
                    <a:pt x="4047" y="5307"/>
                  </a:lnTo>
                  <a:lnTo>
                    <a:pt x="4053" y="5307"/>
                  </a:lnTo>
                  <a:lnTo>
                    <a:pt x="4058" y="5308"/>
                  </a:lnTo>
                  <a:lnTo>
                    <a:pt x="4064" y="5308"/>
                  </a:lnTo>
                  <a:lnTo>
                    <a:pt x="4070" y="5308"/>
                  </a:lnTo>
                  <a:lnTo>
                    <a:pt x="4076" y="5308"/>
                  </a:lnTo>
                  <a:lnTo>
                    <a:pt x="4082" y="5308"/>
                  </a:lnTo>
                  <a:lnTo>
                    <a:pt x="4087" y="5308"/>
                  </a:lnTo>
                  <a:lnTo>
                    <a:pt x="4093" y="5309"/>
                  </a:lnTo>
                  <a:lnTo>
                    <a:pt x="4099" y="5309"/>
                  </a:lnTo>
                  <a:lnTo>
                    <a:pt x="4105" y="5309"/>
                  </a:lnTo>
                  <a:lnTo>
                    <a:pt x="4110" y="5309"/>
                  </a:lnTo>
                  <a:lnTo>
                    <a:pt x="4116" y="5309"/>
                  </a:lnTo>
                  <a:lnTo>
                    <a:pt x="4121" y="5309"/>
                  </a:lnTo>
                  <a:lnTo>
                    <a:pt x="4128" y="5311"/>
                  </a:lnTo>
                  <a:lnTo>
                    <a:pt x="4133" y="5311"/>
                  </a:lnTo>
                  <a:lnTo>
                    <a:pt x="4139" y="5311"/>
                  </a:lnTo>
                  <a:lnTo>
                    <a:pt x="4144" y="5311"/>
                  </a:lnTo>
                  <a:lnTo>
                    <a:pt x="4150" y="5311"/>
                  </a:lnTo>
                  <a:lnTo>
                    <a:pt x="4156" y="5311"/>
                  </a:lnTo>
                  <a:lnTo>
                    <a:pt x="4162" y="5312"/>
                  </a:lnTo>
                  <a:lnTo>
                    <a:pt x="4168" y="5312"/>
                  </a:lnTo>
                  <a:lnTo>
                    <a:pt x="4173" y="5312"/>
                  </a:lnTo>
                  <a:lnTo>
                    <a:pt x="4179" y="5312"/>
                  </a:lnTo>
                  <a:lnTo>
                    <a:pt x="4185" y="5312"/>
                  </a:lnTo>
                  <a:lnTo>
                    <a:pt x="4191" y="5312"/>
                  </a:lnTo>
                  <a:lnTo>
                    <a:pt x="4196" y="5312"/>
                  </a:lnTo>
                  <a:lnTo>
                    <a:pt x="4202" y="5313"/>
                  </a:lnTo>
                  <a:lnTo>
                    <a:pt x="4207" y="5313"/>
                  </a:lnTo>
                  <a:lnTo>
                    <a:pt x="4214" y="5313"/>
                  </a:lnTo>
                  <a:lnTo>
                    <a:pt x="4219" y="5313"/>
                  </a:lnTo>
                  <a:lnTo>
                    <a:pt x="4225" y="5313"/>
                  </a:lnTo>
                  <a:lnTo>
                    <a:pt x="4230" y="5313"/>
                  </a:lnTo>
                  <a:lnTo>
                    <a:pt x="4236" y="5313"/>
                  </a:lnTo>
                  <a:lnTo>
                    <a:pt x="4242" y="5314"/>
                  </a:lnTo>
                  <a:lnTo>
                    <a:pt x="4248" y="5314"/>
                  </a:lnTo>
                  <a:lnTo>
                    <a:pt x="4253" y="5314"/>
                  </a:lnTo>
                  <a:lnTo>
                    <a:pt x="4259" y="5314"/>
                  </a:lnTo>
                  <a:lnTo>
                    <a:pt x="4265" y="5314"/>
                  </a:lnTo>
                  <a:lnTo>
                    <a:pt x="4271" y="5314"/>
                  </a:lnTo>
                  <a:lnTo>
                    <a:pt x="4277" y="5314"/>
                  </a:lnTo>
                  <a:lnTo>
                    <a:pt x="4282" y="5315"/>
                  </a:lnTo>
                  <a:lnTo>
                    <a:pt x="4288" y="5315"/>
                  </a:lnTo>
                  <a:lnTo>
                    <a:pt x="4293" y="5315"/>
                  </a:lnTo>
                  <a:lnTo>
                    <a:pt x="4300" y="5315"/>
                  </a:lnTo>
                  <a:lnTo>
                    <a:pt x="4305" y="5315"/>
                  </a:lnTo>
                  <a:lnTo>
                    <a:pt x="4311" y="5315"/>
                  </a:lnTo>
                  <a:lnTo>
                    <a:pt x="4316" y="5315"/>
                  </a:lnTo>
                  <a:lnTo>
                    <a:pt x="4322" y="5316"/>
                  </a:lnTo>
                  <a:lnTo>
                    <a:pt x="4328" y="5316"/>
                  </a:lnTo>
                  <a:lnTo>
                    <a:pt x="4334" y="5316"/>
                  </a:lnTo>
                  <a:lnTo>
                    <a:pt x="4339" y="5316"/>
                  </a:lnTo>
                  <a:lnTo>
                    <a:pt x="4345" y="5316"/>
                  </a:lnTo>
                  <a:lnTo>
                    <a:pt x="4351" y="5316"/>
                  </a:lnTo>
                  <a:lnTo>
                    <a:pt x="4357" y="5316"/>
                  </a:lnTo>
                  <a:lnTo>
                    <a:pt x="4363" y="5316"/>
                  </a:lnTo>
                  <a:lnTo>
                    <a:pt x="4368" y="5317"/>
                  </a:lnTo>
                  <a:lnTo>
                    <a:pt x="4374" y="5317"/>
                  </a:lnTo>
                  <a:lnTo>
                    <a:pt x="4379" y="5317"/>
                  </a:lnTo>
                  <a:lnTo>
                    <a:pt x="4386" y="5317"/>
                  </a:lnTo>
                  <a:lnTo>
                    <a:pt x="4391" y="5317"/>
                  </a:lnTo>
                  <a:lnTo>
                    <a:pt x="4397" y="5317"/>
                  </a:lnTo>
                  <a:lnTo>
                    <a:pt x="4402" y="5317"/>
                  </a:lnTo>
                  <a:lnTo>
                    <a:pt x="4408" y="5317"/>
                  </a:lnTo>
                  <a:lnTo>
                    <a:pt x="4414" y="5318"/>
                  </a:lnTo>
                  <a:lnTo>
                    <a:pt x="4420" y="5318"/>
                  </a:lnTo>
                  <a:lnTo>
                    <a:pt x="4425" y="5318"/>
                  </a:lnTo>
                  <a:lnTo>
                    <a:pt x="4431" y="5318"/>
                  </a:lnTo>
                  <a:lnTo>
                    <a:pt x="4436" y="5318"/>
                  </a:lnTo>
                  <a:lnTo>
                    <a:pt x="4443" y="5318"/>
                  </a:lnTo>
                  <a:lnTo>
                    <a:pt x="4449" y="5318"/>
                  </a:lnTo>
                  <a:lnTo>
                    <a:pt x="4454" y="5318"/>
                  </a:lnTo>
                  <a:lnTo>
                    <a:pt x="4460" y="5319"/>
                  </a:lnTo>
                  <a:lnTo>
                    <a:pt x="4465" y="5319"/>
                  </a:lnTo>
                  <a:lnTo>
                    <a:pt x="4472" y="5319"/>
                  </a:lnTo>
                  <a:lnTo>
                    <a:pt x="4477" y="5319"/>
                  </a:lnTo>
                  <a:lnTo>
                    <a:pt x="4483" y="5319"/>
                  </a:lnTo>
                  <a:lnTo>
                    <a:pt x="4488" y="5319"/>
                  </a:lnTo>
                  <a:lnTo>
                    <a:pt x="4494" y="5319"/>
                  </a:lnTo>
                  <a:lnTo>
                    <a:pt x="4500" y="5319"/>
                  </a:lnTo>
                  <a:lnTo>
                    <a:pt x="4506" y="5319"/>
                  </a:lnTo>
                  <a:lnTo>
                    <a:pt x="4511" y="5320"/>
                  </a:lnTo>
                  <a:lnTo>
                    <a:pt x="4517" y="5320"/>
                  </a:lnTo>
                  <a:lnTo>
                    <a:pt x="4522" y="5320"/>
                  </a:lnTo>
                  <a:lnTo>
                    <a:pt x="4529" y="5320"/>
                  </a:lnTo>
                  <a:lnTo>
                    <a:pt x="4535" y="5320"/>
                  </a:lnTo>
                  <a:lnTo>
                    <a:pt x="4540" y="5320"/>
                  </a:lnTo>
                  <a:lnTo>
                    <a:pt x="4546" y="5320"/>
                  </a:lnTo>
                  <a:lnTo>
                    <a:pt x="4551" y="5320"/>
                  </a:lnTo>
                  <a:lnTo>
                    <a:pt x="4558" y="5320"/>
                  </a:lnTo>
                  <a:lnTo>
                    <a:pt x="4563" y="5321"/>
                  </a:lnTo>
                  <a:lnTo>
                    <a:pt x="4569" y="5321"/>
                  </a:lnTo>
                  <a:lnTo>
                    <a:pt x="4574" y="5321"/>
                  </a:lnTo>
                  <a:lnTo>
                    <a:pt x="4581" y="5321"/>
                  </a:lnTo>
                  <a:lnTo>
                    <a:pt x="4586" y="5321"/>
                  </a:lnTo>
                  <a:lnTo>
                    <a:pt x="4592" y="5321"/>
                  </a:lnTo>
                  <a:lnTo>
                    <a:pt x="4597" y="5321"/>
                  </a:lnTo>
                  <a:lnTo>
                    <a:pt x="4603" y="5321"/>
                  </a:lnTo>
                  <a:lnTo>
                    <a:pt x="4608" y="5321"/>
                  </a:lnTo>
                  <a:lnTo>
                    <a:pt x="4615" y="5321"/>
                  </a:lnTo>
                  <a:lnTo>
                    <a:pt x="4620" y="5322"/>
                  </a:lnTo>
                  <a:lnTo>
                    <a:pt x="4626" y="5322"/>
                  </a:lnTo>
                  <a:lnTo>
                    <a:pt x="4632" y="5322"/>
                  </a:lnTo>
                  <a:lnTo>
                    <a:pt x="4638" y="5322"/>
                  </a:lnTo>
                  <a:lnTo>
                    <a:pt x="4644" y="5322"/>
                  </a:lnTo>
                  <a:lnTo>
                    <a:pt x="4649" y="5322"/>
                  </a:lnTo>
                  <a:lnTo>
                    <a:pt x="4655" y="5322"/>
                  </a:lnTo>
                  <a:lnTo>
                    <a:pt x="4660" y="5322"/>
                  </a:lnTo>
                  <a:lnTo>
                    <a:pt x="4667" y="5322"/>
                  </a:lnTo>
                  <a:lnTo>
                    <a:pt x="4672" y="5322"/>
                  </a:lnTo>
                  <a:lnTo>
                    <a:pt x="4678" y="5322"/>
                  </a:lnTo>
                  <a:lnTo>
                    <a:pt x="4683" y="5323"/>
                  </a:lnTo>
                  <a:lnTo>
                    <a:pt x="4689" y="5323"/>
                  </a:lnTo>
                  <a:lnTo>
                    <a:pt x="4694" y="5323"/>
                  </a:lnTo>
                  <a:lnTo>
                    <a:pt x="4701" y="5323"/>
                  </a:lnTo>
                  <a:lnTo>
                    <a:pt x="4706" y="5323"/>
                  </a:lnTo>
                  <a:lnTo>
                    <a:pt x="4712" y="5323"/>
                  </a:lnTo>
                  <a:lnTo>
                    <a:pt x="4718" y="5323"/>
                  </a:lnTo>
                  <a:lnTo>
                    <a:pt x="4724" y="5323"/>
                  </a:lnTo>
                  <a:lnTo>
                    <a:pt x="4730" y="5323"/>
                  </a:lnTo>
                  <a:lnTo>
                    <a:pt x="4735" y="5323"/>
                  </a:lnTo>
                  <a:lnTo>
                    <a:pt x="4741" y="5323"/>
                  </a:lnTo>
                  <a:lnTo>
                    <a:pt x="4746" y="5324"/>
                  </a:lnTo>
                  <a:lnTo>
                    <a:pt x="4753" y="5324"/>
                  </a:lnTo>
                  <a:lnTo>
                    <a:pt x="4758" y="5324"/>
                  </a:lnTo>
                  <a:lnTo>
                    <a:pt x="4764" y="5324"/>
                  </a:lnTo>
                  <a:lnTo>
                    <a:pt x="4769" y="5324"/>
                  </a:lnTo>
                  <a:lnTo>
                    <a:pt x="4775" y="5324"/>
                  </a:lnTo>
                  <a:lnTo>
                    <a:pt x="4781" y="5324"/>
                  </a:lnTo>
                  <a:lnTo>
                    <a:pt x="4787" y="5324"/>
                  </a:lnTo>
                  <a:lnTo>
                    <a:pt x="4792" y="5324"/>
                  </a:lnTo>
                  <a:lnTo>
                    <a:pt x="4798" y="5324"/>
                  </a:lnTo>
                  <a:lnTo>
                    <a:pt x="4803" y="5324"/>
                  </a:lnTo>
                  <a:lnTo>
                    <a:pt x="4810" y="5325"/>
                  </a:lnTo>
                  <a:lnTo>
                    <a:pt x="4816" y="5325"/>
                  </a:lnTo>
                  <a:lnTo>
                    <a:pt x="4821" y="5325"/>
                  </a:lnTo>
                  <a:lnTo>
                    <a:pt x="4827" y="5325"/>
                  </a:lnTo>
                  <a:lnTo>
                    <a:pt x="4832" y="5325"/>
                  </a:lnTo>
                  <a:lnTo>
                    <a:pt x="4839" y="5325"/>
                  </a:lnTo>
                  <a:lnTo>
                    <a:pt x="4844" y="5325"/>
                  </a:lnTo>
                  <a:lnTo>
                    <a:pt x="4850" y="5325"/>
                  </a:lnTo>
                  <a:lnTo>
                    <a:pt x="4855" y="5325"/>
                  </a:lnTo>
                  <a:lnTo>
                    <a:pt x="4861" y="5325"/>
                  </a:lnTo>
                  <a:lnTo>
                    <a:pt x="4867" y="5325"/>
                  </a:lnTo>
                  <a:lnTo>
                    <a:pt x="4873" y="5325"/>
                  </a:lnTo>
                  <a:lnTo>
                    <a:pt x="4878" y="5325"/>
                  </a:lnTo>
                  <a:lnTo>
                    <a:pt x="4884" y="5326"/>
                  </a:lnTo>
                  <a:lnTo>
                    <a:pt x="4889" y="5326"/>
                  </a:lnTo>
                  <a:lnTo>
                    <a:pt x="4896" y="5326"/>
                  </a:lnTo>
                  <a:lnTo>
                    <a:pt x="4902" y="5326"/>
                  </a:lnTo>
                  <a:lnTo>
                    <a:pt x="4907" y="5326"/>
                  </a:lnTo>
                  <a:lnTo>
                    <a:pt x="4913" y="5326"/>
                  </a:lnTo>
                  <a:lnTo>
                    <a:pt x="4918" y="5326"/>
                  </a:lnTo>
                  <a:lnTo>
                    <a:pt x="4925" y="5326"/>
                  </a:lnTo>
                  <a:lnTo>
                    <a:pt x="4930" y="5326"/>
                  </a:lnTo>
                  <a:lnTo>
                    <a:pt x="4936" y="5326"/>
                  </a:lnTo>
                  <a:lnTo>
                    <a:pt x="4941" y="5326"/>
                  </a:lnTo>
                  <a:lnTo>
                    <a:pt x="4947" y="5326"/>
                  </a:lnTo>
                  <a:lnTo>
                    <a:pt x="4953" y="5326"/>
                  </a:lnTo>
                  <a:lnTo>
                    <a:pt x="4959" y="5326"/>
                  </a:lnTo>
                  <a:lnTo>
                    <a:pt x="4964" y="5327"/>
                  </a:lnTo>
                  <a:lnTo>
                    <a:pt x="4970" y="5327"/>
                  </a:lnTo>
                  <a:lnTo>
                    <a:pt x="4975" y="5327"/>
                  </a:lnTo>
                  <a:lnTo>
                    <a:pt x="4982" y="5327"/>
                  </a:lnTo>
                  <a:lnTo>
                    <a:pt x="4987" y="5327"/>
                  </a:lnTo>
                  <a:lnTo>
                    <a:pt x="4993" y="5327"/>
                  </a:lnTo>
                  <a:lnTo>
                    <a:pt x="4999" y="5327"/>
                  </a:lnTo>
                  <a:lnTo>
                    <a:pt x="5004" y="5327"/>
                  </a:lnTo>
                  <a:lnTo>
                    <a:pt x="5011" y="5327"/>
                  </a:lnTo>
                  <a:lnTo>
                    <a:pt x="5016" y="5327"/>
                  </a:lnTo>
                  <a:lnTo>
                    <a:pt x="5022" y="5327"/>
                  </a:lnTo>
                  <a:lnTo>
                    <a:pt x="5027" y="5327"/>
                  </a:lnTo>
                  <a:lnTo>
                    <a:pt x="5033" y="5327"/>
                  </a:lnTo>
                  <a:lnTo>
                    <a:pt x="5039" y="5327"/>
                  </a:lnTo>
                  <a:lnTo>
                    <a:pt x="5045" y="5327"/>
                  </a:lnTo>
                  <a:lnTo>
                    <a:pt x="5050" y="5328"/>
                  </a:lnTo>
                  <a:lnTo>
                    <a:pt x="5056" y="5328"/>
                  </a:lnTo>
                  <a:lnTo>
                    <a:pt x="5061" y="5328"/>
                  </a:lnTo>
                  <a:lnTo>
                    <a:pt x="5068" y="5328"/>
                  </a:lnTo>
                  <a:lnTo>
                    <a:pt x="5073" y="5328"/>
                  </a:lnTo>
                  <a:lnTo>
                    <a:pt x="5079" y="5328"/>
                  </a:lnTo>
                  <a:lnTo>
                    <a:pt x="5085" y="5328"/>
                  </a:lnTo>
                  <a:lnTo>
                    <a:pt x="5090" y="5328"/>
                  </a:lnTo>
                  <a:lnTo>
                    <a:pt x="5097" y="5328"/>
                  </a:lnTo>
                  <a:lnTo>
                    <a:pt x="5102" y="5328"/>
                  </a:lnTo>
                  <a:lnTo>
                    <a:pt x="5108" y="5328"/>
                  </a:lnTo>
                  <a:lnTo>
                    <a:pt x="5113" y="5328"/>
                  </a:lnTo>
                  <a:lnTo>
                    <a:pt x="5119" y="5328"/>
                  </a:lnTo>
                  <a:lnTo>
                    <a:pt x="5125" y="5328"/>
                  </a:lnTo>
                  <a:lnTo>
                    <a:pt x="5131" y="5328"/>
                  </a:lnTo>
                  <a:lnTo>
                    <a:pt x="5136" y="5328"/>
                  </a:lnTo>
                  <a:lnTo>
                    <a:pt x="5142" y="5329"/>
                  </a:lnTo>
                  <a:lnTo>
                    <a:pt x="5147" y="5329"/>
                  </a:lnTo>
                  <a:lnTo>
                    <a:pt x="5154" y="5329"/>
                  </a:lnTo>
                  <a:lnTo>
                    <a:pt x="5159" y="5329"/>
                  </a:lnTo>
                  <a:lnTo>
                    <a:pt x="5165" y="5329"/>
                  </a:lnTo>
                  <a:lnTo>
                    <a:pt x="5170" y="5329"/>
                  </a:lnTo>
                  <a:lnTo>
                    <a:pt x="5176" y="5329"/>
                  </a:lnTo>
                  <a:lnTo>
                    <a:pt x="5183" y="5329"/>
                  </a:lnTo>
                  <a:lnTo>
                    <a:pt x="5188" y="5329"/>
                  </a:lnTo>
                  <a:lnTo>
                    <a:pt x="5194" y="5329"/>
                  </a:lnTo>
                  <a:lnTo>
                    <a:pt x="5199" y="5329"/>
                  </a:lnTo>
                  <a:lnTo>
                    <a:pt x="5205" y="5329"/>
                  </a:lnTo>
                  <a:lnTo>
                    <a:pt x="5211" y="5329"/>
                  </a:lnTo>
                  <a:lnTo>
                    <a:pt x="5217" y="5329"/>
                  </a:lnTo>
                  <a:lnTo>
                    <a:pt x="5222" y="5329"/>
                  </a:lnTo>
                  <a:lnTo>
                    <a:pt x="5228" y="5329"/>
                  </a:lnTo>
                  <a:lnTo>
                    <a:pt x="5233" y="5329"/>
                  </a:lnTo>
                  <a:lnTo>
                    <a:pt x="5240" y="5329"/>
                  </a:lnTo>
                  <a:lnTo>
                    <a:pt x="5245" y="5330"/>
                  </a:lnTo>
                  <a:lnTo>
                    <a:pt x="5251" y="5330"/>
                  </a:lnTo>
                  <a:lnTo>
                    <a:pt x="5256" y="5330"/>
                  </a:lnTo>
                  <a:lnTo>
                    <a:pt x="5262" y="5330"/>
                  </a:lnTo>
                  <a:lnTo>
                    <a:pt x="5269" y="5330"/>
                  </a:lnTo>
                  <a:lnTo>
                    <a:pt x="5274" y="5330"/>
                  </a:lnTo>
                  <a:lnTo>
                    <a:pt x="5280" y="5330"/>
                  </a:lnTo>
                  <a:lnTo>
                    <a:pt x="5285" y="5330"/>
                  </a:lnTo>
                  <a:lnTo>
                    <a:pt x="5291" y="5330"/>
                  </a:lnTo>
                  <a:lnTo>
                    <a:pt x="5297" y="5330"/>
                  </a:lnTo>
                  <a:lnTo>
                    <a:pt x="5303" y="5330"/>
                  </a:lnTo>
                  <a:lnTo>
                    <a:pt x="5308" y="5330"/>
                  </a:lnTo>
                  <a:lnTo>
                    <a:pt x="5314" y="5330"/>
                  </a:lnTo>
                  <a:lnTo>
                    <a:pt x="5319" y="5330"/>
                  </a:lnTo>
                  <a:lnTo>
                    <a:pt x="5326" y="5330"/>
                  </a:lnTo>
                  <a:lnTo>
                    <a:pt x="5331" y="5330"/>
                  </a:lnTo>
                  <a:lnTo>
                    <a:pt x="5337" y="5330"/>
                  </a:lnTo>
                  <a:lnTo>
                    <a:pt x="5342" y="5330"/>
                  </a:lnTo>
                  <a:lnTo>
                    <a:pt x="5348" y="5330"/>
                  </a:lnTo>
                  <a:lnTo>
                    <a:pt x="5354" y="5331"/>
                  </a:lnTo>
                  <a:lnTo>
                    <a:pt x="5360" y="5331"/>
                  </a:lnTo>
                  <a:lnTo>
                    <a:pt x="5366" y="5331"/>
                  </a:lnTo>
                  <a:lnTo>
                    <a:pt x="5371" y="5331"/>
                  </a:lnTo>
                  <a:lnTo>
                    <a:pt x="5377" y="5331"/>
                  </a:lnTo>
                  <a:lnTo>
                    <a:pt x="5383" y="5331"/>
                  </a:lnTo>
                  <a:lnTo>
                    <a:pt x="5389" y="5331"/>
                  </a:lnTo>
                  <a:lnTo>
                    <a:pt x="5394" y="5331"/>
                  </a:lnTo>
                  <a:lnTo>
                    <a:pt x="5400" y="5331"/>
                  </a:lnTo>
                  <a:lnTo>
                    <a:pt x="5405" y="5331"/>
                  </a:lnTo>
                  <a:lnTo>
                    <a:pt x="5412" y="5331"/>
                  </a:lnTo>
                  <a:lnTo>
                    <a:pt x="5417" y="5331"/>
                  </a:lnTo>
                  <a:lnTo>
                    <a:pt x="5423" y="5331"/>
                  </a:lnTo>
                  <a:lnTo>
                    <a:pt x="5428" y="5331"/>
                  </a:lnTo>
                  <a:lnTo>
                    <a:pt x="5434" y="5331"/>
                  </a:lnTo>
                  <a:lnTo>
                    <a:pt x="5440" y="5331"/>
                  </a:lnTo>
                  <a:lnTo>
                    <a:pt x="5446" y="5331"/>
                  </a:lnTo>
                  <a:lnTo>
                    <a:pt x="5452" y="5331"/>
                  </a:lnTo>
                  <a:lnTo>
                    <a:pt x="5457" y="5331"/>
                  </a:lnTo>
                  <a:lnTo>
                    <a:pt x="5463" y="5331"/>
                  </a:lnTo>
                  <a:lnTo>
                    <a:pt x="5469" y="5331"/>
                  </a:lnTo>
                  <a:lnTo>
                    <a:pt x="5475" y="5331"/>
                  </a:lnTo>
                  <a:lnTo>
                    <a:pt x="5480" y="5331"/>
                  </a:lnTo>
                  <a:lnTo>
                    <a:pt x="5486" y="5332"/>
                  </a:lnTo>
                  <a:lnTo>
                    <a:pt x="5491" y="5332"/>
                  </a:lnTo>
                  <a:lnTo>
                    <a:pt x="5498" y="5332"/>
                  </a:lnTo>
                  <a:lnTo>
                    <a:pt x="5503" y="5332"/>
                  </a:lnTo>
                  <a:lnTo>
                    <a:pt x="5509" y="5332"/>
                  </a:lnTo>
                  <a:lnTo>
                    <a:pt x="5514" y="5332"/>
                  </a:lnTo>
                  <a:lnTo>
                    <a:pt x="5520" y="5332"/>
                  </a:lnTo>
                  <a:lnTo>
                    <a:pt x="5526" y="5332"/>
                  </a:lnTo>
                  <a:lnTo>
                    <a:pt x="5532" y="5332"/>
                  </a:lnTo>
                  <a:lnTo>
                    <a:pt x="5537" y="5332"/>
                  </a:lnTo>
                  <a:lnTo>
                    <a:pt x="5543" y="5332"/>
                  </a:lnTo>
                  <a:lnTo>
                    <a:pt x="5549" y="5332"/>
                  </a:lnTo>
                  <a:lnTo>
                    <a:pt x="5555" y="5332"/>
                  </a:lnTo>
                  <a:lnTo>
                    <a:pt x="5561" y="5332"/>
                  </a:lnTo>
                  <a:lnTo>
                    <a:pt x="5566" y="5332"/>
                  </a:lnTo>
                  <a:lnTo>
                    <a:pt x="5572" y="5332"/>
                  </a:lnTo>
                  <a:lnTo>
                    <a:pt x="5577" y="5332"/>
                  </a:lnTo>
                  <a:lnTo>
                    <a:pt x="5584" y="5332"/>
                  </a:lnTo>
                  <a:lnTo>
                    <a:pt x="5589" y="5332"/>
                  </a:lnTo>
                  <a:lnTo>
                    <a:pt x="5595" y="5332"/>
                  </a:lnTo>
                  <a:lnTo>
                    <a:pt x="5600" y="5332"/>
                  </a:lnTo>
                  <a:lnTo>
                    <a:pt x="5606" y="5332"/>
                  </a:lnTo>
                  <a:lnTo>
                    <a:pt x="5612" y="5332"/>
                  </a:lnTo>
                  <a:lnTo>
                    <a:pt x="5618" y="5332"/>
                  </a:lnTo>
                  <a:lnTo>
                    <a:pt x="5623" y="5332"/>
                  </a:lnTo>
                  <a:lnTo>
                    <a:pt x="5629" y="5333"/>
                  </a:lnTo>
                  <a:lnTo>
                    <a:pt x="5635" y="5333"/>
                  </a:lnTo>
                  <a:lnTo>
                    <a:pt x="5641" y="5333"/>
                  </a:lnTo>
                  <a:lnTo>
                    <a:pt x="5647" y="5333"/>
                  </a:lnTo>
                  <a:lnTo>
                    <a:pt x="5652" y="5333"/>
                  </a:lnTo>
                  <a:lnTo>
                    <a:pt x="5658" y="5333"/>
                  </a:lnTo>
                  <a:lnTo>
                    <a:pt x="5663" y="5333"/>
                  </a:lnTo>
                  <a:lnTo>
                    <a:pt x="5670" y="5333"/>
                  </a:lnTo>
                  <a:lnTo>
                    <a:pt x="5675" y="5333"/>
                  </a:lnTo>
                  <a:lnTo>
                    <a:pt x="5681" y="5333"/>
                  </a:lnTo>
                  <a:lnTo>
                    <a:pt x="5686" y="5333"/>
                  </a:lnTo>
                  <a:lnTo>
                    <a:pt x="5692" y="5333"/>
                  </a:lnTo>
                  <a:lnTo>
                    <a:pt x="5698" y="5333"/>
                  </a:lnTo>
                  <a:lnTo>
                    <a:pt x="5704" y="5333"/>
                  </a:lnTo>
                  <a:lnTo>
                    <a:pt x="5709" y="5333"/>
                  </a:lnTo>
                  <a:lnTo>
                    <a:pt x="5715" y="5333"/>
                  </a:lnTo>
                  <a:lnTo>
                    <a:pt x="5720" y="5333"/>
                  </a:lnTo>
                  <a:lnTo>
                    <a:pt x="5727" y="5333"/>
                  </a:lnTo>
                  <a:lnTo>
                    <a:pt x="5733" y="5333"/>
                  </a:lnTo>
                  <a:lnTo>
                    <a:pt x="5738" y="5333"/>
                  </a:lnTo>
                  <a:lnTo>
                    <a:pt x="5744" y="5333"/>
                  </a:lnTo>
                  <a:lnTo>
                    <a:pt x="5749" y="5333"/>
                  </a:lnTo>
                  <a:lnTo>
                    <a:pt x="5756" y="5333"/>
                  </a:lnTo>
                  <a:lnTo>
                    <a:pt x="5761" y="5333"/>
                  </a:lnTo>
                  <a:lnTo>
                    <a:pt x="5767" y="5333"/>
                  </a:lnTo>
                  <a:lnTo>
                    <a:pt x="5772" y="5333"/>
                  </a:lnTo>
                  <a:lnTo>
                    <a:pt x="5778" y="5333"/>
                  </a:lnTo>
                  <a:lnTo>
                    <a:pt x="5784" y="5333"/>
                  </a:lnTo>
                  <a:lnTo>
                    <a:pt x="5790" y="5333"/>
                  </a:lnTo>
                  <a:lnTo>
                    <a:pt x="5795" y="5333"/>
                  </a:lnTo>
                  <a:lnTo>
                    <a:pt x="5801" y="5334"/>
                  </a:lnTo>
                  <a:lnTo>
                    <a:pt x="5806" y="5334"/>
                  </a:lnTo>
                  <a:lnTo>
                    <a:pt x="5813" y="5334"/>
                  </a:lnTo>
                  <a:lnTo>
                    <a:pt x="5819" y="5334"/>
                  </a:lnTo>
                  <a:lnTo>
                    <a:pt x="5824" y="5334"/>
                  </a:lnTo>
                  <a:lnTo>
                    <a:pt x="5830" y="5334"/>
                  </a:lnTo>
                  <a:lnTo>
                    <a:pt x="5835" y="5334"/>
                  </a:lnTo>
                  <a:lnTo>
                    <a:pt x="5842" y="5334"/>
                  </a:lnTo>
                  <a:lnTo>
                    <a:pt x="5847" y="5334"/>
                  </a:lnTo>
                  <a:lnTo>
                    <a:pt x="5853" y="5334"/>
                  </a:lnTo>
                  <a:lnTo>
                    <a:pt x="5858" y="5334"/>
                  </a:lnTo>
                  <a:lnTo>
                    <a:pt x="5864" y="5334"/>
                  </a:lnTo>
                  <a:lnTo>
                    <a:pt x="5870" y="5334"/>
                  </a:lnTo>
                  <a:lnTo>
                    <a:pt x="5876" y="5334"/>
                  </a:lnTo>
                  <a:lnTo>
                    <a:pt x="5881" y="5334"/>
                  </a:lnTo>
                  <a:lnTo>
                    <a:pt x="5887" y="5334"/>
                  </a:lnTo>
                  <a:lnTo>
                    <a:pt x="5892" y="5334"/>
                  </a:lnTo>
                  <a:lnTo>
                    <a:pt x="5899" y="5334"/>
                  </a:lnTo>
                  <a:lnTo>
                    <a:pt x="5904" y="5334"/>
                  </a:lnTo>
                  <a:lnTo>
                    <a:pt x="5910" y="5334"/>
                  </a:lnTo>
                  <a:lnTo>
                    <a:pt x="5916" y="5334"/>
                  </a:lnTo>
                  <a:lnTo>
                    <a:pt x="5921" y="5334"/>
                  </a:lnTo>
                  <a:lnTo>
                    <a:pt x="5928" y="5334"/>
                  </a:lnTo>
                  <a:lnTo>
                    <a:pt x="5933" y="5334"/>
                  </a:lnTo>
                  <a:lnTo>
                    <a:pt x="5939" y="5334"/>
                  </a:lnTo>
                  <a:lnTo>
                    <a:pt x="5944" y="5334"/>
                  </a:lnTo>
                  <a:lnTo>
                    <a:pt x="5950" y="5334"/>
                  </a:lnTo>
                  <a:lnTo>
                    <a:pt x="5956" y="5334"/>
                  </a:lnTo>
                  <a:lnTo>
                    <a:pt x="5962" y="5334"/>
                  </a:lnTo>
                  <a:lnTo>
                    <a:pt x="5967" y="5334"/>
                  </a:lnTo>
                  <a:lnTo>
                    <a:pt x="5973" y="5334"/>
                  </a:lnTo>
                  <a:lnTo>
                    <a:pt x="5978" y="5334"/>
                  </a:lnTo>
                  <a:lnTo>
                    <a:pt x="5985" y="5334"/>
                  </a:lnTo>
                  <a:lnTo>
                    <a:pt x="5990" y="5334"/>
                  </a:lnTo>
                  <a:lnTo>
                    <a:pt x="5996" y="5334"/>
                  </a:lnTo>
                  <a:lnTo>
                    <a:pt x="6002" y="5335"/>
                  </a:lnTo>
                  <a:lnTo>
                    <a:pt x="6007" y="5335"/>
                  </a:lnTo>
                  <a:lnTo>
                    <a:pt x="6014" y="5335"/>
                  </a:lnTo>
                  <a:lnTo>
                    <a:pt x="6019" y="5335"/>
                  </a:lnTo>
                  <a:lnTo>
                    <a:pt x="6025" y="5335"/>
                  </a:lnTo>
                  <a:lnTo>
                    <a:pt x="6030" y="5335"/>
                  </a:lnTo>
                  <a:lnTo>
                    <a:pt x="6036" y="5335"/>
                  </a:lnTo>
                  <a:lnTo>
                    <a:pt x="6042" y="5335"/>
                  </a:lnTo>
                  <a:lnTo>
                    <a:pt x="6048" y="5335"/>
                  </a:lnTo>
                  <a:lnTo>
                    <a:pt x="6053" y="5335"/>
                  </a:lnTo>
                  <a:lnTo>
                    <a:pt x="6059" y="5335"/>
                  </a:lnTo>
                  <a:lnTo>
                    <a:pt x="6064" y="5335"/>
                  </a:lnTo>
                  <a:lnTo>
                    <a:pt x="6071" y="5335"/>
                  </a:lnTo>
                  <a:lnTo>
                    <a:pt x="6076" y="5335"/>
                  </a:lnTo>
                  <a:lnTo>
                    <a:pt x="6082" y="5335"/>
                  </a:lnTo>
                  <a:lnTo>
                    <a:pt x="6087" y="5335"/>
                  </a:lnTo>
                  <a:lnTo>
                    <a:pt x="6093" y="5335"/>
                  </a:lnTo>
                  <a:lnTo>
                    <a:pt x="6100" y="5335"/>
                  </a:lnTo>
                  <a:lnTo>
                    <a:pt x="6105" y="5335"/>
                  </a:lnTo>
                  <a:lnTo>
                    <a:pt x="6111" y="5335"/>
                  </a:lnTo>
                  <a:lnTo>
                    <a:pt x="6116" y="5335"/>
                  </a:lnTo>
                  <a:lnTo>
                    <a:pt x="6122" y="5335"/>
                  </a:lnTo>
                  <a:lnTo>
                    <a:pt x="6128" y="5335"/>
                  </a:lnTo>
                  <a:lnTo>
                    <a:pt x="6134" y="5335"/>
                  </a:lnTo>
                  <a:lnTo>
                    <a:pt x="6139" y="5335"/>
                  </a:lnTo>
                  <a:lnTo>
                    <a:pt x="6145" y="5335"/>
                  </a:lnTo>
                  <a:lnTo>
                    <a:pt x="6150" y="5335"/>
                  </a:lnTo>
                  <a:lnTo>
                    <a:pt x="6157" y="5335"/>
                  </a:lnTo>
                  <a:lnTo>
                    <a:pt x="6162" y="5335"/>
                  </a:lnTo>
                  <a:lnTo>
                    <a:pt x="6168" y="5335"/>
                  </a:lnTo>
                  <a:lnTo>
                    <a:pt x="6173" y="5335"/>
                  </a:lnTo>
                  <a:lnTo>
                    <a:pt x="6179" y="5335"/>
                  </a:lnTo>
                  <a:lnTo>
                    <a:pt x="6186" y="5335"/>
                  </a:lnTo>
                  <a:lnTo>
                    <a:pt x="6191" y="5335"/>
                  </a:lnTo>
                  <a:lnTo>
                    <a:pt x="6197" y="5335"/>
                  </a:lnTo>
                  <a:lnTo>
                    <a:pt x="6202" y="5335"/>
                  </a:lnTo>
                  <a:lnTo>
                    <a:pt x="6209" y="5335"/>
                  </a:lnTo>
                  <a:lnTo>
                    <a:pt x="6214" y="5335"/>
                  </a:lnTo>
                  <a:lnTo>
                    <a:pt x="6220" y="5335"/>
                  </a:lnTo>
                  <a:lnTo>
                    <a:pt x="6225" y="5335"/>
                  </a:lnTo>
                  <a:lnTo>
                    <a:pt x="6231" y="5335"/>
                  </a:lnTo>
                  <a:lnTo>
                    <a:pt x="6236" y="5335"/>
                  </a:lnTo>
                  <a:lnTo>
                    <a:pt x="6243" y="5335"/>
                  </a:lnTo>
                  <a:lnTo>
                    <a:pt x="6248" y="5335"/>
                  </a:lnTo>
                  <a:lnTo>
                    <a:pt x="6254" y="5336"/>
                  </a:lnTo>
                  <a:lnTo>
                    <a:pt x="6259" y="5336"/>
                  </a:lnTo>
                  <a:lnTo>
                    <a:pt x="6266" y="5336"/>
                  </a:lnTo>
                  <a:lnTo>
                    <a:pt x="6271" y="5336"/>
                  </a:lnTo>
                  <a:lnTo>
                    <a:pt x="6277" y="5336"/>
                  </a:lnTo>
                  <a:lnTo>
                    <a:pt x="6283" y="5336"/>
                  </a:lnTo>
                  <a:lnTo>
                    <a:pt x="6288" y="5336"/>
                  </a:lnTo>
                  <a:lnTo>
                    <a:pt x="6295" y="5336"/>
                  </a:lnTo>
                  <a:lnTo>
                    <a:pt x="6300" y="5336"/>
                  </a:lnTo>
                  <a:lnTo>
                    <a:pt x="6306" y="5336"/>
                  </a:lnTo>
                  <a:lnTo>
                    <a:pt x="6311" y="5336"/>
                  </a:lnTo>
                  <a:lnTo>
                    <a:pt x="6317" y="5336"/>
                  </a:lnTo>
                  <a:lnTo>
                    <a:pt x="6323" y="5336"/>
                  </a:lnTo>
                  <a:lnTo>
                    <a:pt x="6329" y="5336"/>
                  </a:lnTo>
                  <a:lnTo>
                    <a:pt x="6334" y="5336"/>
                  </a:lnTo>
                  <a:lnTo>
                    <a:pt x="6340" y="5336"/>
                  </a:lnTo>
                  <a:lnTo>
                    <a:pt x="6345" y="5336"/>
                  </a:lnTo>
                  <a:lnTo>
                    <a:pt x="6352" y="5336"/>
                  </a:lnTo>
                  <a:lnTo>
                    <a:pt x="6357" y="5336"/>
                  </a:lnTo>
                  <a:lnTo>
                    <a:pt x="6363" y="5336"/>
                  </a:lnTo>
                  <a:lnTo>
                    <a:pt x="6369" y="5336"/>
                  </a:lnTo>
                  <a:lnTo>
                    <a:pt x="6374" y="5336"/>
                  </a:lnTo>
                  <a:lnTo>
                    <a:pt x="6381" y="5336"/>
                  </a:lnTo>
                  <a:lnTo>
                    <a:pt x="6386" y="5336"/>
                  </a:lnTo>
                  <a:lnTo>
                    <a:pt x="6392" y="5336"/>
                  </a:lnTo>
                  <a:lnTo>
                    <a:pt x="6397" y="5336"/>
                  </a:lnTo>
                  <a:lnTo>
                    <a:pt x="6403" y="5336"/>
                  </a:lnTo>
                  <a:lnTo>
                    <a:pt x="6409" y="5336"/>
                  </a:lnTo>
                  <a:lnTo>
                    <a:pt x="6415" y="5336"/>
                  </a:lnTo>
                  <a:lnTo>
                    <a:pt x="6420" y="5336"/>
                  </a:lnTo>
                  <a:lnTo>
                    <a:pt x="6426" y="5336"/>
                  </a:lnTo>
                  <a:lnTo>
                    <a:pt x="6431" y="5336"/>
                  </a:lnTo>
                  <a:lnTo>
                    <a:pt x="6438" y="5336"/>
                  </a:lnTo>
                  <a:lnTo>
                    <a:pt x="6443" y="5336"/>
                  </a:lnTo>
                  <a:lnTo>
                    <a:pt x="6449" y="5336"/>
                  </a:lnTo>
                  <a:lnTo>
                    <a:pt x="6454" y="5336"/>
                  </a:lnTo>
                  <a:lnTo>
                    <a:pt x="6460" y="5336"/>
                  </a:lnTo>
                  <a:lnTo>
                    <a:pt x="6467" y="5336"/>
                  </a:lnTo>
                  <a:lnTo>
                    <a:pt x="6472" y="5336"/>
                  </a:lnTo>
                  <a:lnTo>
                    <a:pt x="6478" y="5336"/>
                  </a:lnTo>
                  <a:lnTo>
                    <a:pt x="6483" y="5336"/>
                  </a:lnTo>
                  <a:lnTo>
                    <a:pt x="6489" y="5336"/>
                  </a:lnTo>
                  <a:lnTo>
                    <a:pt x="6495" y="5336"/>
                  </a:lnTo>
                  <a:lnTo>
                    <a:pt x="6501" y="5336"/>
                  </a:lnTo>
                  <a:lnTo>
                    <a:pt x="6506" y="5336"/>
                  </a:lnTo>
                  <a:lnTo>
                    <a:pt x="6512" y="5336"/>
                  </a:lnTo>
                  <a:lnTo>
                    <a:pt x="6517" y="5336"/>
                  </a:lnTo>
                  <a:lnTo>
                    <a:pt x="6524" y="5336"/>
                  </a:lnTo>
                  <a:lnTo>
                    <a:pt x="6529" y="5336"/>
                  </a:lnTo>
                  <a:lnTo>
                    <a:pt x="6535" y="5336"/>
                  </a:lnTo>
                  <a:lnTo>
                    <a:pt x="6540" y="5336"/>
                  </a:lnTo>
                  <a:lnTo>
                    <a:pt x="6546" y="5336"/>
                  </a:lnTo>
                  <a:lnTo>
                    <a:pt x="6553" y="5336"/>
                  </a:lnTo>
                  <a:lnTo>
                    <a:pt x="6558" y="5336"/>
                  </a:lnTo>
                  <a:lnTo>
                    <a:pt x="6564" y="5336"/>
                  </a:lnTo>
                  <a:lnTo>
                    <a:pt x="6569" y="5336"/>
                  </a:lnTo>
                  <a:lnTo>
                    <a:pt x="6575" y="5336"/>
                  </a:lnTo>
                  <a:lnTo>
                    <a:pt x="6581" y="5336"/>
                  </a:lnTo>
                  <a:lnTo>
                    <a:pt x="6587" y="5336"/>
                  </a:lnTo>
                  <a:lnTo>
                    <a:pt x="6592" y="5337"/>
                  </a:lnTo>
                  <a:lnTo>
                    <a:pt x="6598" y="5337"/>
                  </a:lnTo>
                  <a:lnTo>
                    <a:pt x="6603" y="5337"/>
                  </a:lnTo>
                  <a:lnTo>
                    <a:pt x="6610" y="5337"/>
                  </a:lnTo>
                  <a:lnTo>
                    <a:pt x="6615" y="5337"/>
                  </a:lnTo>
                  <a:lnTo>
                    <a:pt x="6621" y="5337"/>
                  </a:lnTo>
                  <a:lnTo>
                    <a:pt x="6626" y="5337"/>
                  </a:lnTo>
                  <a:lnTo>
                    <a:pt x="6632" y="5337"/>
                  </a:lnTo>
                  <a:lnTo>
                    <a:pt x="6638" y="5337"/>
                  </a:lnTo>
                  <a:lnTo>
                    <a:pt x="6644" y="5337"/>
                  </a:lnTo>
                  <a:lnTo>
                    <a:pt x="6650" y="5337"/>
                  </a:lnTo>
                  <a:lnTo>
                    <a:pt x="6655" y="5337"/>
                  </a:lnTo>
                  <a:lnTo>
                    <a:pt x="6661" y="5337"/>
                  </a:lnTo>
                  <a:lnTo>
                    <a:pt x="6667" y="5337"/>
                  </a:lnTo>
                  <a:lnTo>
                    <a:pt x="6673" y="5337"/>
                  </a:lnTo>
                  <a:lnTo>
                    <a:pt x="6678" y="5337"/>
                  </a:lnTo>
                  <a:lnTo>
                    <a:pt x="6684" y="5337"/>
                  </a:lnTo>
                  <a:lnTo>
                    <a:pt x="6689" y="5337"/>
                  </a:lnTo>
                  <a:lnTo>
                    <a:pt x="6696" y="5337"/>
                  </a:lnTo>
                  <a:lnTo>
                    <a:pt x="6701" y="5337"/>
                  </a:lnTo>
                  <a:lnTo>
                    <a:pt x="6707" y="5337"/>
                  </a:lnTo>
                  <a:lnTo>
                    <a:pt x="6712" y="5337"/>
                  </a:lnTo>
                  <a:lnTo>
                    <a:pt x="6718" y="5337"/>
                  </a:lnTo>
                  <a:lnTo>
                    <a:pt x="6724" y="5337"/>
                  </a:lnTo>
                  <a:lnTo>
                    <a:pt x="6730" y="5337"/>
                  </a:lnTo>
                  <a:lnTo>
                    <a:pt x="6736" y="5337"/>
                  </a:lnTo>
                  <a:lnTo>
                    <a:pt x="6741" y="5337"/>
                  </a:lnTo>
                  <a:lnTo>
                    <a:pt x="6747" y="5337"/>
                  </a:lnTo>
                  <a:lnTo>
                    <a:pt x="6753" y="5337"/>
                  </a:lnTo>
                  <a:lnTo>
                    <a:pt x="6759" y="5337"/>
                  </a:lnTo>
                  <a:lnTo>
                    <a:pt x="6764" y="5337"/>
                  </a:lnTo>
                  <a:lnTo>
                    <a:pt x="6770" y="5337"/>
                  </a:lnTo>
                  <a:lnTo>
                    <a:pt x="6775" y="5337"/>
                  </a:lnTo>
                  <a:lnTo>
                    <a:pt x="6782" y="5337"/>
                  </a:lnTo>
                  <a:lnTo>
                    <a:pt x="6787" y="5337"/>
                  </a:lnTo>
                  <a:lnTo>
                    <a:pt x="6793" y="5337"/>
                  </a:lnTo>
                  <a:lnTo>
                    <a:pt x="6798" y="5337"/>
                  </a:lnTo>
                  <a:lnTo>
                    <a:pt x="6804" y="5337"/>
                  </a:lnTo>
                  <a:lnTo>
                    <a:pt x="6810" y="5337"/>
                  </a:lnTo>
                  <a:lnTo>
                    <a:pt x="6816" y="5337"/>
                  </a:lnTo>
                  <a:lnTo>
                    <a:pt x="6821" y="5337"/>
                  </a:lnTo>
                  <a:lnTo>
                    <a:pt x="6827" y="5337"/>
                  </a:lnTo>
                  <a:lnTo>
                    <a:pt x="6833" y="5337"/>
                  </a:lnTo>
                  <a:lnTo>
                    <a:pt x="6839" y="5337"/>
                  </a:lnTo>
                  <a:lnTo>
                    <a:pt x="6845" y="5337"/>
                  </a:lnTo>
                  <a:lnTo>
                    <a:pt x="6850" y="5337"/>
                  </a:lnTo>
                  <a:lnTo>
                    <a:pt x="6856" y="5337"/>
                  </a:lnTo>
                  <a:lnTo>
                    <a:pt x="6861" y="5337"/>
                  </a:lnTo>
                  <a:lnTo>
                    <a:pt x="6868" y="5337"/>
                  </a:lnTo>
                  <a:lnTo>
                    <a:pt x="6873" y="5337"/>
                  </a:lnTo>
                  <a:lnTo>
                    <a:pt x="6879" y="5337"/>
                  </a:lnTo>
                  <a:lnTo>
                    <a:pt x="6884" y="5337"/>
                  </a:lnTo>
                  <a:lnTo>
                    <a:pt x="6890" y="5337"/>
                  </a:lnTo>
                  <a:lnTo>
                    <a:pt x="6896" y="5337"/>
                  </a:lnTo>
                  <a:lnTo>
                    <a:pt x="6902" y="5337"/>
                  </a:lnTo>
                  <a:lnTo>
                    <a:pt x="6907" y="5337"/>
                  </a:lnTo>
                  <a:lnTo>
                    <a:pt x="6913" y="5337"/>
                  </a:lnTo>
                  <a:lnTo>
                    <a:pt x="6919" y="5337"/>
                  </a:lnTo>
                  <a:lnTo>
                    <a:pt x="6925" y="5337"/>
                  </a:lnTo>
                  <a:lnTo>
                    <a:pt x="6931" y="5337"/>
                  </a:lnTo>
                  <a:lnTo>
                    <a:pt x="6936" y="5337"/>
                  </a:lnTo>
                  <a:lnTo>
                    <a:pt x="6942" y="5337"/>
                  </a:lnTo>
                  <a:lnTo>
                    <a:pt x="6947" y="5337"/>
                  </a:lnTo>
                  <a:lnTo>
                    <a:pt x="6954" y="5337"/>
                  </a:lnTo>
                  <a:lnTo>
                    <a:pt x="6959" y="5337"/>
                  </a:lnTo>
                  <a:lnTo>
                    <a:pt x="6965" y="5337"/>
                  </a:lnTo>
                  <a:lnTo>
                    <a:pt x="6970" y="5337"/>
                  </a:lnTo>
                  <a:lnTo>
                    <a:pt x="6976" y="5337"/>
                  </a:lnTo>
                  <a:lnTo>
                    <a:pt x="6982" y="5337"/>
                  </a:lnTo>
                  <a:lnTo>
                    <a:pt x="6988" y="5337"/>
                  </a:lnTo>
                  <a:lnTo>
                    <a:pt x="6993" y="5337"/>
                  </a:lnTo>
                  <a:lnTo>
                    <a:pt x="6999" y="5337"/>
                  </a:lnTo>
                  <a:lnTo>
                    <a:pt x="7004" y="5337"/>
                  </a:lnTo>
                  <a:lnTo>
                    <a:pt x="7011" y="5337"/>
                  </a:lnTo>
                  <a:lnTo>
                    <a:pt x="7017" y="5337"/>
                  </a:lnTo>
                  <a:lnTo>
                    <a:pt x="7022" y="5337"/>
                  </a:lnTo>
                  <a:lnTo>
                    <a:pt x="7028" y="5337"/>
                  </a:lnTo>
                  <a:lnTo>
                    <a:pt x="7033" y="5337"/>
                  </a:lnTo>
                  <a:lnTo>
                    <a:pt x="7040" y="5337"/>
                  </a:lnTo>
                  <a:lnTo>
                    <a:pt x="7045" y="5337"/>
                  </a:lnTo>
                  <a:lnTo>
                    <a:pt x="7051" y="5337"/>
                  </a:lnTo>
                  <a:lnTo>
                    <a:pt x="7056" y="5337"/>
                  </a:lnTo>
                  <a:lnTo>
                    <a:pt x="7062" y="5337"/>
                  </a:lnTo>
                  <a:lnTo>
                    <a:pt x="7068" y="5337"/>
                  </a:lnTo>
                  <a:lnTo>
                    <a:pt x="7074" y="5337"/>
                  </a:lnTo>
                  <a:lnTo>
                    <a:pt x="7079" y="5337"/>
                  </a:lnTo>
                  <a:lnTo>
                    <a:pt x="7085" y="5337"/>
                  </a:lnTo>
                  <a:lnTo>
                    <a:pt x="7090" y="5338"/>
                  </a:lnTo>
                  <a:lnTo>
                    <a:pt x="7097" y="5338"/>
                  </a:lnTo>
                  <a:lnTo>
                    <a:pt x="7103" y="5338"/>
                  </a:lnTo>
                  <a:lnTo>
                    <a:pt x="7108" y="5338"/>
                  </a:lnTo>
                  <a:lnTo>
                    <a:pt x="7114" y="5338"/>
                  </a:lnTo>
                  <a:lnTo>
                    <a:pt x="7119" y="5338"/>
                  </a:lnTo>
                  <a:lnTo>
                    <a:pt x="7126" y="5338"/>
                  </a:lnTo>
                  <a:lnTo>
                    <a:pt x="7131" y="5338"/>
                  </a:lnTo>
                  <a:lnTo>
                    <a:pt x="7137" y="5338"/>
                  </a:lnTo>
                  <a:lnTo>
                    <a:pt x="7142" y="5338"/>
                  </a:lnTo>
                  <a:lnTo>
                    <a:pt x="7148" y="5338"/>
                  </a:lnTo>
                  <a:lnTo>
                    <a:pt x="7154" y="5338"/>
                  </a:lnTo>
                  <a:lnTo>
                    <a:pt x="7160" y="5338"/>
                  </a:lnTo>
                  <a:lnTo>
                    <a:pt x="7165" y="5338"/>
                  </a:lnTo>
                  <a:lnTo>
                    <a:pt x="7171" y="5338"/>
                  </a:lnTo>
                  <a:lnTo>
                    <a:pt x="7176" y="5338"/>
                  </a:lnTo>
                  <a:lnTo>
                    <a:pt x="7183" y="5338"/>
                  </a:lnTo>
                  <a:lnTo>
                    <a:pt x="7188" y="5338"/>
                  </a:lnTo>
                  <a:lnTo>
                    <a:pt x="7194" y="5338"/>
                  </a:lnTo>
                  <a:lnTo>
                    <a:pt x="7200" y="5338"/>
                  </a:lnTo>
                  <a:lnTo>
                    <a:pt x="7205" y="5338"/>
                  </a:lnTo>
                  <a:lnTo>
                    <a:pt x="7212" y="5338"/>
                  </a:lnTo>
                  <a:lnTo>
                    <a:pt x="7217" y="5338"/>
                  </a:lnTo>
                  <a:lnTo>
                    <a:pt x="7223" y="5338"/>
                  </a:lnTo>
                  <a:lnTo>
                    <a:pt x="7228" y="5338"/>
                  </a:lnTo>
                  <a:lnTo>
                    <a:pt x="7234" y="5338"/>
                  </a:lnTo>
                  <a:lnTo>
                    <a:pt x="7240" y="5338"/>
                  </a:lnTo>
                  <a:lnTo>
                    <a:pt x="7246" y="5338"/>
                  </a:lnTo>
                  <a:lnTo>
                    <a:pt x="7251" y="5338"/>
                  </a:lnTo>
                  <a:lnTo>
                    <a:pt x="7257" y="5338"/>
                  </a:lnTo>
                  <a:lnTo>
                    <a:pt x="7262" y="5338"/>
                  </a:lnTo>
                  <a:lnTo>
                    <a:pt x="7269" y="5338"/>
                  </a:lnTo>
                  <a:lnTo>
                    <a:pt x="7274" y="5338"/>
                  </a:lnTo>
                  <a:lnTo>
                    <a:pt x="7280" y="5338"/>
                  </a:lnTo>
                  <a:lnTo>
                    <a:pt x="7286" y="5338"/>
                  </a:lnTo>
                  <a:lnTo>
                    <a:pt x="7291" y="5338"/>
                  </a:lnTo>
                  <a:lnTo>
                    <a:pt x="7298" y="5338"/>
                  </a:lnTo>
                  <a:lnTo>
                    <a:pt x="7303" y="5338"/>
                  </a:lnTo>
                  <a:lnTo>
                    <a:pt x="7309" y="5338"/>
                  </a:lnTo>
                  <a:lnTo>
                    <a:pt x="7314" y="5338"/>
                  </a:lnTo>
                  <a:lnTo>
                    <a:pt x="7320" y="5338"/>
                  </a:lnTo>
                  <a:lnTo>
                    <a:pt x="7326" y="5338"/>
                  </a:lnTo>
                  <a:lnTo>
                    <a:pt x="7332" y="5338"/>
                  </a:lnTo>
                  <a:lnTo>
                    <a:pt x="7337" y="5338"/>
                  </a:lnTo>
                  <a:lnTo>
                    <a:pt x="7343" y="5338"/>
                  </a:lnTo>
                  <a:lnTo>
                    <a:pt x="7348" y="5338"/>
                  </a:lnTo>
                  <a:lnTo>
                    <a:pt x="7355" y="5338"/>
                  </a:lnTo>
                  <a:lnTo>
                    <a:pt x="7360" y="5338"/>
                  </a:lnTo>
                  <a:lnTo>
                    <a:pt x="7366" y="5338"/>
                  </a:lnTo>
                  <a:lnTo>
                    <a:pt x="7371" y="5338"/>
                  </a:lnTo>
                  <a:lnTo>
                    <a:pt x="7377" y="5338"/>
                  </a:lnTo>
                  <a:lnTo>
                    <a:pt x="7384" y="5338"/>
                  </a:lnTo>
                  <a:lnTo>
                    <a:pt x="7389" y="5338"/>
                  </a:lnTo>
                  <a:lnTo>
                    <a:pt x="7395" y="5338"/>
                  </a:lnTo>
                  <a:lnTo>
                    <a:pt x="7400" y="5338"/>
                  </a:lnTo>
                  <a:lnTo>
                    <a:pt x="7406" y="5338"/>
                  </a:lnTo>
                  <a:lnTo>
                    <a:pt x="7412" y="5338"/>
                  </a:lnTo>
                  <a:lnTo>
                    <a:pt x="7418" y="5338"/>
                  </a:lnTo>
                  <a:lnTo>
                    <a:pt x="7423" y="5338"/>
                  </a:lnTo>
                  <a:lnTo>
                    <a:pt x="7429" y="5338"/>
                  </a:lnTo>
                  <a:lnTo>
                    <a:pt x="7434" y="5338"/>
                  </a:lnTo>
                  <a:lnTo>
                    <a:pt x="7441" y="5338"/>
                  </a:lnTo>
                  <a:lnTo>
                    <a:pt x="7446" y="5338"/>
                  </a:lnTo>
                  <a:lnTo>
                    <a:pt x="7452" y="5338"/>
                  </a:lnTo>
                  <a:lnTo>
                    <a:pt x="7457" y="5338"/>
                  </a:lnTo>
                  <a:lnTo>
                    <a:pt x="7463" y="5338"/>
                  </a:lnTo>
                  <a:lnTo>
                    <a:pt x="7470" y="5338"/>
                  </a:lnTo>
                  <a:lnTo>
                    <a:pt x="7475" y="5338"/>
                  </a:lnTo>
                  <a:lnTo>
                    <a:pt x="7481" y="5338"/>
                  </a:lnTo>
                  <a:lnTo>
                    <a:pt x="7486" y="5338"/>
                  </a:lnTo>
                  <a:lnTo>
                    <a:pt x="7492" y="5338"/>
                  </a:lnTo>
                  <a:lnTo>
                    <a:pt x="7498" y="5338"/>
                  </a:lnTo>
                  <a:lnTo>
                    <a:pt x="7504" y="5338"/>
                  </a:lnTo>
                  <a:lnTo>
                    <a:pt x="7509" y="5338"/>
                  </a:lnTo>
                  <a:lnTo>
                    <a:pt x="7515" y="5338"/>
                  </a:lnTo>
                  <a:lnTo>
                    <a:pt x="7520" y="5338"/>
                  </a:lnTo>
                  <a:lnTo>
                    <a:pt x="7527" y="5338"/>
                  </a:lnTo>
                  <a:lnTo>
                    <a:pt x="7532" y="5338"/>
                  </a:lnTo>
                  <a:lnTo>
                    <a:pt x="7538" y="5338"/>
                  </a:lnTo>
                  <a:lnTo>
                    <a:pt x="7543" y="5338"/>
                  </a:lnTo>
                  <a:lnTo>
                    <a:pt x="7549" y="5338"/>
                  </a:lnTo>
                  <a:lnTo>
                    <a:pt x="7555" y="5338"/>
                  </a:lnTo>
                  <a:lnTo>
                    <a:pt x="7561" y="5338"/>
                  </a:lnTo>
                  <a:lnTo>
                    <a:pt x="7567" y="5338"/>
                  </a:lnTo>
                  <a:lnTo>
                    <a:pt x="7572" y="5338"/>
                  </a:lnTo>
                  <a:lnTo>
                    <a:pt x="7578" y="5338"/>
                  </a:lnTo>
                  <a:lnTo>
                    <a:pt x="7584" y="5338"/>
                  </a:lnTo>
                  <a:lnTo>
                    <a:pt x="7590" y="5338"/>
                  </a:lnTo>
                  <a:lnTo>
                    <a:pt x="7595" y="5338"/>
                  </a:lnTo>
                  <a:lnTo>
                    <a:pt x="7601" y="5338"/>
                  </a:lnTo>
                  <a:lnTo>
                    <a:pt x="7606" y="5338"/>
                  </a:lnTo>
                  <a:lnTo>
                    <a:pt x="7613" y="5338"/>
                  </a:lnTo>
                  <a:lnTo>
                    <a:pt x="7618" y="5338"/>
                  </a:lnTo>
                  <a:lnTo>
                    <a:pt x="7624" y="5338"/>
                  </a:lnTo>
                  <a:lnTo>
                    <a:pt x="7629" y="5338"/>
                  </a:lnTo>
                  <a:lnTo>
                    <a:pt x="7635" y="5338"/>
                  </a:lnTo>
                  <a:lnTo>
                    <a:pt x="7641" y="5338"/>
                  </a:lnTo>
                  <a:lnTo>
                    <a:pt x="7647" y="5338"/>
                  </a:lnTo>
                  <a:lnTo>
                    <a:pt x="7653" y="5338"/>
                  </a:lnTo>
                  <a:lnTo>
                    <a:pt x="7658" y="5338"/>
                  </a:lnTo>
                  <a:lnTo>
                    <a:pt x="7664" y="5338"/>
                  </a:lnTo>
                  <a:lnTo>
                    <a:pt x="7670" y="5338"/>
                  </a:lnTo>
                  <a:lnTo>
                    <a:pt x="7676" y="5338"/>
                  </a:lnTo>
                  <a:lnTo>
                    <a:pt x="7681" y="5338"/>
                  </a:lnTo>
                  <a:lnTo>
                    <a:pt x="7687" y="5338"/>
                  </a:lnTo>
                  <a:lnTo>
                    <a:pt x="7692" y="5338"/>
                  </a:lnTo>
                  <a:lnTo>
                    <a:pt x="7699" y="5338"/>
                  </a:lnTo>
                  <a:lnTo>
                    <a:pt x="7704" y="5338"/>
                  </a:lnTo>
                  <a:lnTo>
                    <a:pt x="7710" y="5338"/>
                  </a:lnTo>
                  <a:lnTo>
                    <a:pt x="7715" y="5338"/>
                  </a:lnTo>
                  <a:lnTo>
                    <a:pt x="7721" y="5338"/>
                  </a:lnTo>
                  <a:lnTo>
                    <a:pt x="7727" y="5338"/>
                  </a:lnTo>
                  <a:lnTo>
                    <a:pt x="7733" y="5338"/>
                  </a:lnTo>
                  <a:lnTo>
                    <a:pt x="7738" y="5338"/>
                  </a:lnTo>
                  <a:lnTo>
                    <a:pt x="7744" y="5338"/>
                  </a:lnTo>
                  <a:lnTo>
                    <a:pt x="7751" y="5338"/>
                  </a:lnTo>
                  <a:lnTo>
                    <a:pt x="7756" y="5338"/>
                  </a:lnTo>
                  <a:lnTo>
                    <a:pt x="7762" y="5338"/>
                  </a:lnTo>
                  <a:lnTo>
                    <a:pt x="7767" y="5338"/>
                  </a:lnTo>
                  <a:lnTo>
                    <a:pt x="7773" y="5338"/>
                  </a:lnTo>
                  <a:lnTo>
                    <a:pt x="7778" y="5338"/>
                  </a:lnTo>
                  <a:lnTo>
                    <a:pt x="7785" y="5338"/>
                  </a:lnTo>
                  <a:lnTo>
                    <a:pt x="7790" y="5338"/>
                  </a:lnTo>
                  <a:lnTo>
                    <a:pt x="7796" y="5338"/>
                  </a:lnTo>
                  <a:lnTo>
                    <a:pt x="7801" y="5338"/>
                  </a:lnTo>
                  <a:lnTo>
                    <a:pt x="7807" y="5338"/>
                  </a:lnTo>
                  <a:lnTo>
                    <a:pt x="7813" y="5338"/>
                  </a:lnTo>
                  <a:lnTo>
                    <a:pt x="7819" y="5338"/>
                  </a:lnTo>
                  <a:lnTo>
                    <a:pt x="7824" y="5338"/>
                  </a:lnTo>
                  <a:lnTo>
                    <a:pt x="7830" y="5338"/>
                  </a:lnTo>
                  <a:lnTo>
                    <a:pt x="7835" y="5338"/>
                  </a:lnTo>
                  <a:lnTo>
                    <a:pt x="7842" y="5338"/>
                  </a:lnTo>
                  <a:lnTo>
                    <a:pt x="7848" y="5338"/>
                  </a:lnTo>
                  <a:lnTo>
                    <a:pt x="7853" y="5338"/>
                  </a:lnTo>
                  <a:lnTo>
                    <a:pt x="7859" y="5338"/>
                  </a:lnTo>
                  <a:lnTo>
                    <a:pt x="7864" y="5338"/>
                  </a:lnTo>
                  <a:lnTo>
                    <a:pt x="7871" y="5338"/>
                  </a:lnTo>
                  <a:lnTo>
                    <a:pt x="7876" y="5338"/>
                  </a:lnTo>
                  <a:lnTo>
                    <a:pt x="7882" y="5338"/>
                  </a:lnTo>
                  <a:lnTo>
                    <a:pt x="7887" y="5338"/>
                  </a:lnTo>
                  <a:lnTo>
                    <a:pt x="7894" y="5338"/>
                  </a:lnTo>
                  <a:lnTo>
                    <a:pt x="7899" y="5338"/>
                  </a:lnTo>
                  <a:lnTo>
                    <a:pt x="7905" y="5338"/>
                  </a:lnTo>
                  <a:lnTo>
                    <a:pt x="7910" y="5338"/>
                  </a:lnTo>
                  <a:lnTo>
                    <a:pt x="7916" y="5338"/>
                  </a:lnTo>
                  <a:lnTo>
                    <a:pt x="7921" y="5338"/>
                  </a:lnTo>
                  <a:lnTo>
                    <a:pt x="7928" y="5338"/>
                  </a:lnTo>
                  <a:lnTo>
                    <a:pt x="7934" y="5338"/>
                  </a:lnTo>
                  <a:lnTo>
                    <a:pt x="7939" y="5338"/>
                  </a:lnTo>
                  <a:lnTo>
                    <a:pt x="7945" y="5338"/>
                  </a:lnTo>
                  <a:lnTo>
                    <a:pt x="7951" y="5338"/>
                  </a:lnTo>
                  <a:lnTo>
                    <a:pt x="7957" y="5338"/>
                  </a:lnTo>
                  <a:lnTo>
                    <a:pt x="7962" y="5338"/>
                  </a:lnTo>
                  <a:lnTo>
                    <a:pt x="7968" y="5338"/>
                  </a:lnTo>
                  <a:lnTo>
                    <a:pt x="7973" y="5338"/>
                  </a:lnTo>
                  <a:lnTo>
                    <a:pt x="7980" y="5338"/>
                  </a:lnTo>
                  <a:lnTo>
                    <a:pt x="7985" y="5338"/>
                  </a:lnTo>
                  <a:lnTo>
                    <a:pt x="7991" y="5338"/>
                  </a:lnTo>
                  <a:lnTo>
                    <a:pt x="7996" y="5338"/>
                  </a:lnTo>
                  <a:lnTo>
                    <a:pt x="8002" y="5338"/>
                  </a:lnTo>
                  <a:lnTo>
                    <a:pt x="8008" y="5338"/>
                  </a:lnTo>
                  <a:lnTo>
                    <a:pt x="8014" y="5338"/>
                  </a:lnTo>
                  <a:lnTo>
                    <a:pt x="8019" y="5338"/>
                  </a:lnTo>
                  <a:lnTo>
                    <a:pt x="8025" y="5338"/>
                  </a:lnTo>
                  <a:lnTo>
                    <a:pt x="8031" y="5338"/>
                  </a:lnTo>
                  <a:lnTo>
                    <a:pt x="8037" y="5338"/>
                  </a:lnTo>
                  <a:lnTo>
                    <a:pt x="8043" y="5338"/>
                  </a:lnTo>
                  <a:lnTo>
                    <a:pt x="8048" y="5338"/>
                  </a:lnTo>
                  <a:lnTo>
                    <a:pt x="8054" y="5338"/>
                  </a:lnTo>
                  <a:lnTo>
                    <a:pt x="8059" y="5338"/>
                  </a:lnTo>
                  <a:lnTo>
                    <a:pt x="8066" y="5340"/>
                  </a:lnTo>
                  <a:lnTo>
                    <a:pt x="8071" y="5340"/>
                  </a:lnTo>
                  <a:lnTo>
                    <a:pt x="8077" y="5340"/>
                  </a:lnTo>
                  <a:lnTo>
                    <a:pt x="8082" y="5340"/>
                  </a:lnTo>
                  <a:lnTo>
                    <a:pt x="8088" y="5340"/>
                  </a:lnTo>
                  <a:lnTo>
                    <a:pt x="8094" y="5340"/>
                  </a:lnTo>
                  <a:lnTo>
                    <a:pt x="8100" y="5340"/>
                  </a:lnTo>
                  <a:lnTo>
                    <a:pt x="8105" y="5340"/>
                  </a:lnTo>
                  <a:lnTo>
                    <a:pt x="8111" y="5340"/>
                  </a:lnTo>
                  <a:lnTo>
                    <a:pt x="8117" y="5340"/>
                  </a:lnTo>
                  <a:lnTo>
                    <a:pt x="8123" y="5340"/>
                  </a:lnTo>
                  <a:lnTo>
                    <a:pt x="8129" y="5340"/>
                  </a:lnTo>
                  <a:lnTo>
                    <a:pt x="8134" y="5340"/>
                  </a:lnTo>
                  <a:lnTo>
                    <a:pt x="8140" y="5340"/>
                  </a:lnTo>
                  <a:lnTo>
                    <a:pt x="8145" y="5340"/>
                  </a:lnTo>
                  <a:lnTo>
                    <a:pt x="8152" y="5340"/>
                  </a:lnTo>
                  <a:lnTo>
                    <a:pt x="8157" y="5340"/>
                  </a:lnTo>
                  <a:lnTo>
                    <a:pt x="8163" y="5340"/>
                  </a:lnTo>
                  <a:lnTo>
                    <a:pt x="8168" y="5340"/>
                  </a:lnTo>
                  <a:lnTo>
                    <a:pt x="8174" y="5340"/>
                  </a:lnTo>
                  <a:lnTo>
                    <a:pt x="8180" y="5340"/>
                  </a:lnTo>
                  <a:lnTo>
                    <a:pt x="8186" y="5340"/>
                  </a:lnTo>
                  <a:lnTo>
                    <a:pt x="8191" y="5340"/>
                  </a:lnTo>
                  <a:lnTo>
                    <a:pt x="8197" y="5340"/>
                  </a:lnTo>
                  <a:lnTo>
                    <a:pt x="8202" y="5340"/>
                  </a:lnTo>
                  <a:lnTo>
                    <a:pt x="8209" y="5340"/>
                  </a:lnTo>
                  <a:lnTo>
                    <a:pt x="8215" y="5340"/>
                  </a:lnTo>
                  <a:lnTo>
                    <a:pt x="8220" y="5340"/>
                  </a:lnTo>
                  <a:lnTo>
                    <a:pt x="8226" y="5340"/>
                  </a:lnTo>
                  <a:lnTo>
                    <a:pt x="8231" y="5340"/>
                  </a:lnTo>
                  <a:lnTo>
                    <a:pt x="8238" y="5340"/>
                  </a:lnTo>
                  <a:lnTo>
                    <a:pt x="8243" y="5340"/>
                  </a:lnTo>
                  <a:lnTo>
                    <a:pt x="8249" y="5340"/>
                  </a:lnTo>
                  <a:lnTo>
                    <a:pt x="8254" y="5340"/>
                  </a:lnTo>
                  <a:lnTo>
                    <a:pt x="8260" y="5340"/>
                  </a:lnTo>
                  <a:lnTo>
                    <a:pt x="8266" y="5340"/>
                  </a:lnTo>
                  <a:lnTo>
                    <a:pt x="8272" y="5340"/>
                  </a:lnTo>
                  <a:lnTo>
                    <a:pt x="8277" y="5340"/>
                  </a:lnTo>
                  <a:lnTo>
                    <a:pt x="8283" y="5340"/>
                  </a:lnTo>
                  <a:lnTo>
                    <a:pt x="8288" y="5340"/>
                  </a:lnTo>
                  <a:lnTo>
                    <a:pt x="8295" y="5340"/>
                  </a:lnTo>
                  <a:lnTo>
                    <a:pt x="8301" y="5340"/>
                  </a:lnTo>
                  <a:lnTo>
                    <a:pt x="8306" y="5340"/>
                  </a:lnTo>
                  <a:lnTo>
                    <a:pt x="8312" y="5340"/>
                  </a:lnTo>
                  <a:lnTo>
                    <a:pt x="8317" y="5340"/>
                  </a:lnTo>
                  <a:lnTo>
                    <a:pt x="8324" y="5340"/>
                  </a:lnTo>
                  <a:lnTo>
                    <a:pt x="8329" y="5340"/>
                  </a:lnTo>
                  <a:lnTo>
                    <a:pt x="8335" y="5340"/>
                  </a:lnTo>
                  <a:lnTo>
                    <a:pt x="8340" y="5340"/>
                  </a:lnTo>
                  <a:lnTo>
                    <a:pt x="8346" y="5340"/>
                  </a:lnTo>
                  <a:lnTo>
                    <a:pt x="8352" y="5340"/>
                  </a:lnTo>
                  <a:lnTo>
                    <a:pt x="8358" y="5340"/>
                  </a:lnTo>
                  <a:lnTo>
                    <a:pt x="8363" y="5340"/>
                  </a:lnTo>
                  <a:lnTo>
                    <a:pt x="8369" y="5340"/>
                  </a:lnTo>
                  <a:lnTo>
                    <a:pt x="8374" y="5340"/>
                  </a:lnTo>
                  <a:lnTo>
                    <a:pt x="8381" y="5340"/>
                  </a:lnTo>
                  <a:lnTo>
                    <a:pt x="8386" y="5340"/>
                  </a:lnTo>
                  <a:lnTo>
                    <a:pt x="8392" y="5340"/>
                  </a:lnTo>
                  <a:lnTo>
                    <a:pt x="8398" y="5340"/>
                  </a:lnTo>
                  <a:lnTo>
                    <a:pt x="8403" y="5340"/>
                  </a:lnTo>
                  <a:lnTo>
                    <a:pt x="8410" y="5340"/>
                  </a:lnTo>
                  <a:lnTo>
                    <a:pt x="8415" y="5340"/>
                  </a:lnTo>
                  <a:lnTo>
                    <a:pt x="8421" y="5340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1588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33" name="Rectangle 45"/>
            <p:cNvSpPr>
              <a:spLocks noChangeArrowheads="1"/>
            </p:cNvSpPr>
            <p:nvPr/>
          </p:nvSpPr>
          <p:spPr bwMode="auto">
            <a:xfrm>
              <a:off x="4080" y="1004"/>
              <a:ext cx="29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x</a:t>
              </a:r>
              <a:endParaRPr lang="en-US" dirty="0"/>
            </a:p>
          </p:txBody>
        </p:sp>
        <p:sp>
          <p:nvSpPr>
            <p:cNvPr id="114734" name="Rectangle 46"/>
            <p:cNvSpPr>
              <a:spLocks noChangeArrowheads="1"/>
            </p:cNvSpPr>
            <p:nvPr/>
          </p:nvSpPr>
          <p:spPr bwMode="auto">
            <a:xfrm rot="5400000">
              <a:off x="3473" y="567"/>
              <a:ext cx="21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 </a:t>
              </a:r>
              <a:endParaRPr lang="en-US" dirty="0"/>
            </a:p>
          </p:txBody>
        </p:sp>
        <p:sp>
          <p:nvSpPr>
            <p:cNvPr id="114735" name="Line 47"/>
            <p:cNvSpPr>
              <a:spLocks noChangeShapeType="1"/>
            </p:cNvSpPr>
            <p:nvPr/>
          </p:nvSpPr>
          <p:spPr bwMode="auto">
            <a:xfrm>
              <a:off x="3605" y="902"/>
              <a:ext cx="1" cy="12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36" name="Line 48"/>
            <p:cNvSpPr>
              <a:spLocks noChangeShapeType="1"/>
            </p:cNvSpPr>
            <p:nvPr/>
          </p:nvSpPr>
          <p:spPr bwMode="auto">
            <a:xfrm>
              <a:off x="3923" y="902"/>
              <a:ext cx="1" cy="12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37" name="Line 49"/>
            <p:cNvSpPr>
              <a:spLocks noChangeShapeType="1"/>
            </p:cNvSpPr>
            <p:nvPr/>
          </p:nvSpPr>
          <p:spPr bwMode="auto">
            <a:xfrm>
              <a:off x="4242" y="902"/>
              <a:ext cx="1" cy="12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38" name="Line 50"/>
            <p:cNvSpPr>
              <a:spLocks noChangeShapeType="1"/>
            </p:cNvSpPr>
            <p:nvPr/>
          </p:nvSpPr>
          <p:spPr bwMode="auto">
            <a:xfrm>
              <a:off x="4560" y="902"/>
              <a:ext cx="1" cy="12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39" name="Line 51"/>
            <p:cNvSpPr>
              <a:spLocks noChangeShapeType="1"/>
            </p:cNvSpPr>
            <p:nvPr/>
          </p:nvSpPr>
          <p:spPr bwMode="auto">
            <a:xfrm>
              <a:off x="3605" y="902"/>
              <a:ext cx="955" cy="1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40" name="Rectangle 52"/>
            <p:cNvSpPr>
              <a:spLocks noChangeArrowheads="1"/>
            </p:cNvSpPr>
            <p:nvPr/>
          </p:nvSpPr>
          <p:spPr bwMode="auto">
            <a:xfrm>
              <a:off x="3591" y="939"/>
              <a:ext cx="30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</a:t>
              </a:r>
              <a:endParaRPr lang="en-US" dirty="0"/>
            </a:p>
          </p:txBody>
        </p:sp>
        <p:sp>
          <p:nvSpPr>
            <p:cNvPr id="114741" name="Rectangle 53"/>
            <p:cNvSpPr>
              <a:spLocks noChangeArrowheads="1"/>
            </p:cNvSpPr>
            <p:nvPr/>
          </p:nvSpPr>
          <p:spPr bwMode="auto">
            <a:xfrm>
              <a:off x="3910" y="939"/>
              <a:ext cx="30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5</a:t>
              </a:r>
              <a:endParaRPr lang="en-US" dirty="0"/>
            </a:p>
          </p:txBody>
        </p:sp>
        <p:sp>
          <p:nvSpPr>
            <p:cNvPr id="114742" name="Rectangle 54"/>
            <p:cNvSpPr>
              <a:spLocks noChangeArrowheads="1"/>
            </p:cNvSpPr>
            <p:nvPr/>
          </p:nvSpPr>
          <p:spPr bwMode="auto">
            <a:xfrm>
              <a:off x="4219" y="939"/>
              <a:ext cx="52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10</a:t>
              </a:r>
              <a:endParaRPr lang="en-US" dirty="0"/>
            </a:p>
          </p:txBody>
        </p:sp>
        <p:sp>
          <p:nvSpPr>
            <p:cNvPr id="114743" name="Rectangle 55"/>
            <p:cNvSpPr>
              <a:spLocks noChangeArrowheads="1"/>
            </p:cNvSpPr>
            <p:nvPr/>
          </p:nvSpPr>
          <p:spPr bwMode="auto">
            <a:xfrm>
              <a:off x="4537" y="939"/>
              <a:ext cx="51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15</a:t>
              </a:r>
              <a:endParaRPr lang="en-US" dirty="0"/>
            </a:p>
          </p:txBody>
        </p:sp>
        <p:sp>
          <p:nvSpPr>
            <p:cNvPr id="114744" name="Line 56"/>
            <p:cNvSpPr>
              <a:spLocks noChangeShapeType="1"/>
            </p:cNvSpPr>
            <p:nvPr/>
          </p:nvSpPr>
          <p:spPr bwMode="auto">
            <a:xfrm flipH="1">
              <a:off x="3575" y="879"/>
              <a:ext cx="12" cy="1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45" name="Line 57"/>
            <p:cNvSpPr>
              <a:spLocks noChangeShapeType="1"/>
            </p:cNvSpPr>
            <p:nvPr/>
          </p:nvSpPr>
          <p:spPr bwMode="auto">
            <a:xfrm flipH="1">
              <a:off x="3575" y="782"/>
              <a:ext cx="12" cy="1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46" name="Line 58"/>
            <p:cNvSpPr>
              <a:spLocks noChangeShapeType="1"/>
            </p:cNvSpPr>
            <p:nvPr/>
          </p:nvSpPr>
          <p:spPr bwMode="auto">
            <a:xfrm flipH="1">
              <a:off x="3575" y="685"/>
              <a:ext cx="12" cy="1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47" name="Line 59"/>
            <p:cNvSpPr>
              <a:spLocks noChangeShapeType="1"/>
            </p:cNvSpPr>
            <p:nvPr/>
          </p:nvSpPr>
          <p:spPr bwMode="auto">
            <a:xfrm flipH="1">
              <a:off x="3575" y="589"/>
              <a:ext cx="12" cy="1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48" name="Line 60"/>
            <p:cNvSpPr>
              <a:spLocks noChangeShapeType="1"/>
            </p:cNvSpPr>
            <p:nvPr/>
          </p:nvSpPr>
          <p:spPr bwMode="auto">
            <a:xfrm flipH="1">
              <a:off x="3575" y="492"/>
              <a:ext cx="12" cy="1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49" name="Line 61"/>
            <p:cNvSpPr>
              <a:spLocks noChangeShapeType="1"/>
            </p:cNvSpPr>
            <p:nvPr/>
          </p:nvSpPr>
          <p:spPr bwMode="auto">
            <a:xfrm flipH="1">
              <a:off x="3575" y="395"/>
              <a:ext cx="12" cy="1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50" name="Line 62"/>
            <p:cNvSpPr>
              <a:spLocks noChangeShapeType="1"/>
            </p:cNvSpPr>
            <p:nvPr/>
          </p:nvSpPr>
          <p:spPr bwMode="auto">
            <a:xfrm flipH="1">
              <a:off x="3575" y="299"/>
              <a:ext cx="12" cy="1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51" name="Line 63"/>
            <p:cNvSpPr>
              <a:spLocks noChangeShapeType="1"/>
            </p:cNvSpPr>
            <p:nvPr/>
          </p:nvSpPr>
          <p:spPr bwMode="auto">
            <a:xfrm flipV="1">
              <a:off x="3587" y="299"/>
              <a:ext cx="1" cy="580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52" name="Rectangle 64"/>
            <p:cNvSpPr>
              <a:spLocks noChangeArrowheads="1"/>
            </p:cNvSpPr>
            <p:nvPr/>
          </p:nvSpPr>
          <p:spPr bwMode="auto">
            <a:xfrm rot="5400000">
              <a:off x="3516" y="857"/>
              <a:ext cx="62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0.0</a:t>
              </a:r>
              <a:endParaRPr lang="en-US" dirty="0"/>
            </a:p>
          </p:txBody>
        </p:sp>
        <p:sp>
          <p:nvSpPr>
            <p:cNvPr id="114753" name="Rectangle 65"/>
            <p:cNvSpPr>
              <a:spLocks noChangeArrowheads="1"/>
            </p:cNvSpPr>
            <p:nvPr/>
          </p:nvSpPr>
          <p:spPr bwMode="auto">
            <a:xfrm rot="5400000">
              <a:off x="3516" y="766"/>
              <a:ext cx="62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0.1</a:t>
              </a:r>
              <a:endParaRPr lang="en-US" dirty="0"/>
            </a:p>
          </p:txBody>
        </p:sp>
        <p:sp>
          <p:nvSpPr>
            <p:cNvPr id="114754" name="Rectangle 66"/>
            <p:cNvSpPr>
              <a:spLocks noChangeArrowheads="1"/>
            </p:cNvSpPr>
            <p:nvPr/>
          </p:nvSpPr>
          <p:spPr bwMode="auto">
            <a:xfrm rot="5400000">
              <a:off x="3516" y="665"/>
              <a:ext cx="62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0.2</a:t>
              </a:r>
              <a:endParaRPr lang="en-US" dirty="0"/>
            </a:p>
          </p:txBody>
        </p:sp>
        <p:sp>
          <p:nvSpPr>
            <p:cNvPr id="114755" name="Rectangle 67"/>
            <p:cNvSpPr>
              <a:spLocks noChangeArrowheads="1"/>
            </p:cNvSpPr>
            <p:nvPr/>
          </p:nvSpPr>
          <p:spPr bwMode="auto">
            <a:xfrm rot="5400000">
              <a:off x="3515" y="573"/>
              <a:ext cx="63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0.3</a:t>
              </a:r>
              <a:endParaRPr lang="en-US" dirty="0"/>
            </a:p>
          </p:txBody>
        </p:sp>
        <p:sp>
          <p:nvSpPr>
            <p:cNvPr id="114756" name="Rectangle 68"/>
            <p:cNvSpPr>
              <a:spLocks noChangeArrowheads="1"/>
            </p:cNvSpPr>
            <p:nvPr/>
          </p:nvSpPr>
          <p:spPr bwMode="auto">
            <a:xfrm rot="5400000">
              <a:off x="3515" y="474"/>
              <a:ext cx="63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0.4</a:t>
              </a:r>
              <a:endParaRPr lang="en-US" dirty="0"/>
            </a:p>
          </p:txBody>
        </p:sp>
        <p:sp>
          <p:nvSpPr>
            <p:cNvPr id="114757" name="Rectangle 69"/>
            <p:cNvSpPr>
              <a:spLocks noChangeArrowheads="1"/>
            </p:cNvSpPr>
            <p:nvPr/>
          </p:nvSpPr>
          <p:spPr bwMode="auto">
            <a:xfrm rot="5400000">
              <a:off x="3516" y="374"/>
              <a:ext cx="62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0.5</a:t>
              </a:r>
              <a:endParaRPr lang="en-US" dirty="0"/>
            </a:p>
          </p:txBody>
        </p:sp>
        <p:sp>
          <p:nvSpPr>
            <p:cNvPr id="114758" name="Rectangle 70"/>
            <p:cNvSpPr>
              <a:spLocks noChangeArrowheads="1"/>
            </p:cNvSpPr>
            <p:nvPr/>
          </p:nvSpPr>
          <p:spPr bwMode="auto">
            <a:xfrm rot="5400000">
              <a:off x="3516" y="278"/>
              <a:ext cx="62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0.6</a:t>
              </a:r>
              <a:endParaRPr lang="en-US" dirty="0"/>
            </a:p>
          </p:txBody>
        </p:sp>
        <p:sp>
          <p:nvSpPr>
            <p:cNvPr id="114759" name="Rectangle 71"/>
            <p:cNvSpPr>
              <a:spLocks noChangeArrowheads="1"/>
            </p:cNvSpPr>
            <p:nvPr/>
          </p:nvSpPr>
          <p:spPr bwMode="auto">
            <a:xfrm>
              <a:off x="3587" y="275"/>
              <a:ext cx="1011" cy="627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1588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60" name="Freeform 72"/>
            <p:cNvSpPr>
              <a:spLocks/>
            </p:cNvSpPr>
            <p:nvPr/>
          </p:nvSpPr>
          <p:spPr bwMode="auto">
            <a:xfrm>
              <a:off x="3605" y="398"/>
              <a:ext cx="955" cy="480"/>
            </a:xfrm>
            <a:custGeom>
              <a:avLst/>
              <a:gdLst/>
              <a:ahLst/>
              <a:cxnLst>
                <a:cxn ang="0">
                  <a:pos x="133" y="470"/>
                </a:cxn>
                <a:cxn ang="0">
                  <a:pos x="270" y="906"/>
                </a:cxn>
                <a:cxn ang="0">
                  <a:pos x="407" y="1294"/>
                </a:cxn>
                <a:cxn ang="0">
                  <a:pos x="545" y="1637"/>
                </a:cxn>
                <a:cxn ang="0">
                  <a:pos x="683" y="1941"/>
                </a:cxn>
                <a:cxn ang="0">
                  <a:pos x="820" y="2211"/>
                </a:cxn>
                <a:cxn ang="0">
                  <a:pos x="958" y="2451"/>
                </a:cxn>
                <a:cxn ang="0">
                  <a:pos x="1095" y="2663"/>
                </a:cxn>
                <a:cxn ang="0">
                  <a:pos x="1233" y="2851"/>
                </a:cxn>
                <a:cxn ang="0">
                  <a:pos x="1370" y="3019"/>
                </a:cxn>
                <a:cxn ang="0">
                  <a:pos x="1508" y="3167"/>
                </a:cxn>
                <a:cxn ang="0">
                  <a:pos x="1646" y="3298"/>
                </a:cxn>
                <a:cxn ang="0">
                  <a:pos x="1784" y="3415"/>
                </a:cxn>
                <a:cxn ang="0">
                  <a:pos x="1920" y="3518"/>
                </a:cxn>
                <a:cxn ang="0">
                  <a:pos x="2058" y="3609"/>
                </a:cxn>
                <a:cxn ang="0">
                  <a:pos x="2196" y="3691"/>
                </a:cxn>
                <a:cxn ang="0">
                  <a:pos x="2334" y="3763"/>
                </a:cxn>
                <a:cxn ang="0">
                  <a:pos x="2471" y="3827"/>
                </a:cxn>
                <a:cxn ang="0">
                  <a:pos x="2608" y="3884"/>
                </a:cxn>
                <a:cxn ang="0">
                  <a:pos x="2746" y="3934"/>
                </a:cxn>
                <a:cxn ang="0">
                  <a:pos x="2884" y="3978"/>
                </a:cxn>
                <a:cxn ang="0">
                  <a:pos x="3021" y="4019"/>
                </a:cxn>
                <a:cxn ang="0">
                  <a:pos x="3159" y="4053"/>
                </a:cxn>
                <a:cxn ang="0">
                  <a:pos x="3297" y="4084"/>
                </a:cxn>
                <a:cxn ang="0">
                  <a:pos x="3434" y="4112"/>
                </a:cxn>
                <a:cxn ang="0">
                  <a:pos x="3571" y="4137"/>
                </a:cxn>
                <a:cxn ang="0">
                  <a:pos x="3709" y="4159"/>
                </a:cxn>
                <a:cxn ang="0">
                  <a:pos x="3847" y="4177"/>
                </a:cxn>
                <a:cxn ang="0">
                  <a:pos x="3985" y="4195"/>
                </a:cxn>
                <a:cxn ang="0">
                  <a:pos x="4121" y="4209"/>
                </a:cxn>
                <a:cxn ang="0">
                  <a:pos x="4259" y="4223"/>
                </a:cxn>
                <a:cxn ang="0">
                  <a:pos x="4397" y="4235"/>
                </a:cxn>
                <a:cxn ang="0">
                  <a:pos x="4535" y="4246"/>
                </a:cxn>
                <a:cxn ang="0">
                  <a:pos x="4672" y="4255"/>
                </a:cxn>
                <a:cxn ang="0">
                  <a:pos x="4810" y="4263"/>
                </a:cxn>
                <a:cxn ang="0">
                  <a:pos x="4947" y="4270"/>
                </a:cxn>
                <a:cxn ang="0">
                  <a:pos x="5085" y="4278"/>
                </a:cxn>
                <a:cxn ang="0">
                  <a:pos x="5222" y="4283"/>
                </a:cxn>
                <a:cxn ang="0">
                  <a:pos x="5360" y="4288"/>
                </a:cxn>
                <a:cxn ang="0">
                  <a:pos x="5498" y="4293"/>
                </a:cxn>
                <a:cxn ang="0">
                  <a:pos x="5635" y="4297"/>
                </a:cxn>
                <a:cxn ang="0">
                  <a:pos x="5772" y="4301"/>
                </a:cxn>
                <a:cxn ang="0">
                  <a:pos x="5910" y="4304"/>
                </a:cxn>
                <a:cxn ang="0">
                  <a:pos x="6048" y="4307"/>
                </a:cxn>
                <a:cxn ang="0">
                  <a:pos x="6186" y="4309"/>
                </a:cxn>
                <a:cxn ang="0">
                  <a:pos x="6322" y="4311"/>
                </a:cxn>
                <a:cxn ang="0">
                  <a:pos x="6460" y="4313"/>
                </a:cxn>
                <a:cxn ang="0">
                  <a:pos x="6598" y="4315"/>
                </a:cxn>
                <a:cxn ang="0">
                  <a:pos x="6736" y="4316"/>
                </a:cxn>
                <a:cxn ang="0">
                  <a:pos x="6873" y="4318"/>
                </a:cxn>
                <a:cxn ang="0">
                  <a:pos x="7011" y="4319"/>
                </a:cxn>
                <a:cxn ang="0">
                  <a:pos x="7148" y="4320"/>
                </a:cxn>
                <a:cxn ang="0">
                  <a:pos x="7286" y="4321"/>
                </a:cxn>
                <a:cxn ang="0">
                  <a:pos x="7423" y="4322"/>
                </a:cxn>
                <a:cxn ang="0">
                  <a:pos x="7561" y="4322"/>
                </a:cxn>
                <a:cxn ang="0">
                  <a:pos x="7699" y="4323"/>
                </a:cxn>
                <a:cxn ang="0">
                  <a:pos x="7836" y="4324"/>
                </a:cxn>
                <a:cxn ang="0">
                  <a:pos x="7973" y="4324"/>
                </a:cxn>
                <a:cxn ang="0">
                  <a:pos x="8111" y="4325"/>
                </a:cxn>
                <a:cxn ang="0">
                  <a:pos x="8249" y="4325"/>
                </a:cxn>
                <a:cxn ang="0">
                  <a:pos x="8387" y="4325"/>
                </a:cxn>
                <a:cxn ang="0">
                  <a:pos x="8524" y="4326"/>
                </a:cxn>
              </a:cxnLst>
              <a:rect l="0" t="0" r="r" b="b"/>
              <a:pathLst>
                <a:path w="8593" h="4326">
                  <a:moveTo>
                    <a:pt x="0" y="0"/>
                  </a:moveTo>
                  <a:lnTo>
                    <a:pt x="6" y="21"/>
                  </a:lnTo>
                  <a:lnTo>
                    <a:pt x="11" y="43"/>
                  </a:lnTo>
                  <a:lnTo>
                    <a:pt x="18" y="65"/>
                  </a:lnTo>
                  <a:lnTo>
                    <a:pt x="24" y="86"/>
                  </a:lnTo>
                  <a:lnTo>
                    <a:pt x="29" y="107"/>
                  </a:lnTo>
                  <a:lnTo>
                    <a:pt x="35" y="128"/>
                  </a:lnTo>
                  <a:lnTo>
                    <a:pt x="41" y="149"/>
                  </a:lnTo>
                  <a:lnTo>
                    <a:pt x="47" y="170"/>
                  </a:lnTo>
                  <a:lnTo>
                    <a:pt x="52" y="190"/>
                  </a:lnTo>
                  <a:lnTo>
                    <a:pt x="58" y="211"/>
                  </a:lnTo>
                  <a:lnTo>
                    <a:pt x="63" y="232"/>
                  </a:lnTo>
                  <a:lnTo>
                    <a:pt x="70" y="252"/>
                  </a:lnTo>
                  <a:lnTo>
                    <a:pt x="75" y="272"/>
                  </a:lnTo>
                  <a:lnTo>
                    <a:pt x="81" y="293"/>
                  </a:lnTo>
                  <a:lnTo>
                    <a:pt x="86" y="312"/>
                  </a:lnTo>
                  <a:lnTo>
                    <a:pt x="92" y="333"/>
                  </a:lnTo>
                  <a:lnTo>
                    <a:pt x="98" y="353"/>
                  </a:lnTo>
                  <a:lnTo>
                    <a:pt x="104" y="373"/>
                  </a:lnTo>
                  <a:lnTo>
                    <a:pt x="109" y="392"/>
                  </a:lnTo>
                  <a:lnTo>
                    <a:pt x="115" y="412"/>
                  </a:lnTo>
                  <a:lnTo>
                    <a:pt x="121" y="432"/>
                  </a:lnTo>
                  <a:lnTo>
                    <a:pt x="127" y="451"/>
                  </a:lnTo>
                  <a:lnTo>
                    <a:pt x="133" y="470"/>
                  </a:lnTo>
                  <a:lnTo>
                    <a:pt x="138" y="490"/>
                  </a:lnTo>
                  <a:lnTo>
                    <a:pt x="144" y="508"/>
                  </a:lnTo>
                  <a:lnTo>
                    <a:pt x="149" y="528"/>
                  </a:lnTo>
                  <a:lnTo>
                    <a:pt x="156" y="547"/>
                  </a:lnTo>
                  <a:lnTo>
                    <a:pt x="161" y="565"/>
                  </a:lnTo>
                  <a:lnTo>
                    <a:pt x="167" y="584"/>
                  </a:lnTo>
                  <a:lnTo>
                    <a:pt x="172" y="603"/>
                  </a:lnTo>
                  <a:lnTo>
                    <a:pt x="178" y="621"/>
                  </a:lnTo>
                  <a:lnTo>
                    <a:pt x="184" y="640"/>
                  </a:lnTo>
                  <a:lnTo>
                    <a:pt x="190" y="659"/>
                  </a:lnTo>
                  <a:lnTo>
                    <a:pt x="195" y="677"/>
                  </a:lnTo>
                  <a:lnTo>
                    <a:pt x="201" y="695"/>
                  </a:lnTo>
                  <a:lnTo>
                    <a:pt x="207" y="713"/>
                  </a:lnTo>
                  <a:lnTo>
                    <a:pt x="213" y="731"/>
                  </a:lnTo>
                  <a:lnTo>
                    <a:pt x="219" y="749"/>
                  </a:lnTo>
                  <a:lnTo>
                    <a:pt x="224" y="767"/>
                  </a:lnTo>
                  <a:lnTo>
                    <a:pt x="230" y="785"/>
                  </a:lnTo>
                  <a:lnTo>
                    <a:pt x="235" y="803"/>
                  </a:lnTo>
                  <a:lnTo>
                    <a:pt x="242" y="820"/>
                  </a:lnTo>
                  <a:lnTo>
                    <a:pt x="247" y="838"/>
                  </a:lnTo>
                  <a:lnTo>
                    <a:pt x="253" y="855"/>
                  </a:lnTo>
                  <a:lnTo>
                    <a:pt x="258" y="872"/>
                  </a:lnTo>
                  <a:lnTo>
                    <a:pt x="264" y="890"/>
                  </a:lnTo>
                  <a:lnTo>
                    <a:pt x="270" y="906"/>
                  </a:lnTo>
                  <a:lnTo>
                    <a:pt x="276" y="924"/>
                  </a:lnTo>
                  <a:lnTo>
                    <a:pt x="281" y="940"/>
                  </a:lnTo>
                  <a:lnTo>
                    <a:pt x="287" y="958"/>
                  </a:lnTo>
                  <a:lnTo>
                    <a:pt x="292" y="975"/>
                  </a:lnTo>
                  <a:lnTo>
                    <a:pt x="299" y="991"/>
                  </a:lnTo>
                  <a:lnTo>
                    <a:pt x="305" y="1008"/>
                  </a:lnTo>
                  <a:lnTo>
                    <a:pt x="310" y="1024"/>
                  </a:lnTo>
                  <a:lnTo>
                    <a:pt x="316" y="1041"/>
                  </a:lnTo>
                  <a:lnTo>
                    <a:pt x="321" y="1057"/>
                  </a:lnTo>
                  <a:lnTo>
                    <a:pt x="328" y="1073"/>
                  </a:lnTo>
                  <a:lnTo>
                    <a:pt x="333" y="1090"/>
                  </a:lnTo>
                  <a:lnTo>
                    <a:pt x="339" y="1106"/>
                  </a:lnTo>
                  <a:lnTo>
                    <a:pt x="344" y="1122"/>
                  </a:lnTo>
                  <a:lnTo>
                    <a:pt x="350" y="1138"/>
                  </a:lnTo>
                  <a:lnTo>
                    <a:pt x="356" y="1154"/>
                  </a:lnTo>
                  <a:lnTo>
                    <a:pt x="362" y="1169"/>
                  </a:lnTo>
                  <a:lnTo>
                    <a:pt x="367" y="1186"/>
                  </a:lnTo>
                  <a:lnTo>
                    <a:pt x="373" y="1201"/>
                  </a:lnTo>
                  <a:lnTo>
                    <a:pt x="378" y="1217"/>
                  </a:lnTo>
                  <a:lnTo>
                    <a:pt x="385" y="1233"/>
                  </a:lnTo>
                  <a:lnTo>
                    <a:pt x="391" y="1248"/>
                  </a:lnTo>
                  <a:lnTo>
                    <a:pt x="396" y="1263"/>
                  </a:lnTo>
                  <a:lnTo>
                    <a:pt x="402" y="1278"/>
                  </a:lnTo>
                  <a:lnTo>
                    <a:pt x="407" y="1294"/>
                  </a:lnTo>
                  <a:lnTo>
                    <a:pt x="414" y="1309"/>
                  </a:lnTo>
                  <a:lnTo>
                    <a:pt x="419" y="1324"/>
                  </a:lnTo>
                  <a:lnTo>
                    <a:pt x="425" y="1339"/>
                  </a:lnTo>
                  <a:lnTo>
                    <a:pt x="430" y="1354"/>
                  </a:lnTo>
                  <a:lnTo>
                    <a:pt x="436" y="1368"/>
                  </a:lnTo>
                  <a:lnTo>
                    <a:pt x="442" y="1383"/>
                  </a:lnTo>
                  <a:lnTo>
                    <a:pt x="448" y="1398"/>
                  </a:lnTo>
                  <a:lnTo>
                    <a:pt x="453" y="1413"/>
                  </a:lnTo>
                  <a:lnTo>
                    <a:pt x="459" y="1427"/>
                  </a:lnTo>
                  <a:lnTo>
                    <a:pt x="464" y="1442"/>
                  </a:lnTo>
                  <a:lnTo>
                    <a:pt x="471" y="1456"/>
                  </a:lnTo>
                  <a:lnTo>
                    <a:pt x="476" y="1470"/>
                  </a:lnTo>
                  <a:lnTo>
                    <a:pt x="482" y="1484"/>
                  </a:lnTo>
                  <a:lnTo>
                    <a:pt x="488" y="1499"/>
                  </a:lnTo>
                  <a:lnTo>
                    <a:pt x="493" y="1513"/>
                  </a:lnTo>
                  <a:lnTo>
                    <a:pt x="500" y="1527"/>
                  </a:lnTo>
                  <a:lnTo>
                    <a:pt x="505" y="1541"/>
                  </a:lnTo>
                  <a:lnTo>
                    <a:pt x="511" y="1555"/>
                  </a:lnTo>
                  <a:lnTo>
                    <a:pt x="516" y="1568"/>
                  </a:lnTo>
                  <a:lnTo>
                    <a:pt x="522" y="1583"/>
                  </a:lnTo>
                  <a:lnTo>
                    <a:pt x="528" y="1596"/>
                  </a:lnTo>
                  <a:lnTo>
                    <a:pt x="534" y="1610"/>
                  </a:lnTo>
                  <a:lnTo>
                    <a:pt x="539" y="1623"/>
                  </a:lnTo>
                  <a:lnTo>
                    <a:pt x="545" y="1637"/>
                  </a:lnTo>
                  <a:lnTo>
                    <a:pt x="550" y="1650"/>
                  </a:lnTo>
                  <a:lnTo>
                    <a:pt x="557" y="1664"/>
                  </a:lnTo>
                  <a:lnTo>
                    <a:pt x="562" y="1677"/>
                  </a:lnTo>
                  <a:lnTo>
                    <a:pt x="568" y="1691"/>
                  </a:lnTo>
                  <a:lnTo>
                    <a:pt x="574" y="1703"/>
                  </a:lnTo>
                  <a:lnTo>
                    <a:pt x="579" y="1716"/>
                  </a:lnTo>
                  <a:lnTo>
                    <a:pt x="586" y="1729"/>
                  </a:lnTo>
                  <a:lnTo>
                    <a:pt x="591" y="1742"/>
                  </a:lnTo>
                  <a:lnTo>
                    <a:pt x="597" y="1755"/>
                  </a:lnTo>
                  <a:lnTo>
                    <a:pt x="602" y="1768"/>
                  </a:lnTo>
                  <a:lnTo>
                    <a:pt x="608" y="1781"/>
                  </a:lnTo>
                  <a:lnTo>
                    <a:pt x="614" y="1793"/>
                  </a:lnTo>
                  <a:lnTo>
                    <a:pt x="620" y="1807"/>
                  </a:lnTo>
                  <a:lnTo>
                    <a:pt x="625" y="1819"/>
                  </a:lnTo>
                  <a:lnTo>
                    <a:pt x="631" y="1831"/>
                  </a:lnTo>
                  <a:lnTo>
                    <a:pt x="636" y="1844"/>
                  </a:lnTo>
                  <a:lnTo>
                    <a:pt x="643" y="1856"/>
                  </a:lnTo>
                  <a:lnTo>
                    <a:pt x="648" y="1869"/>
                  </a:lnTo>
                  <a:lnTo>
                    <a:pt x="654" y="1881"/>
                  </a:lnTo>
                  <a:lnTo>
                    <a:pt x="659" y="1893"/>
                  </a:lnTo>
                  <a:lnTo>
                    <a:pt x="665" y="1905"/>
                  </a:lnTo>
                  <a:lnTo>
                    <a:pt x="672" y="1917"/>
                  </a:lnTo>
                  <a:lnTo>
                    <a:pt x="677" y="1929"/>
                  </a:lnTo>
                  <a:lnTo>
                    <a:pt x="683" y="1941"/>
                  </a:lnTo>
                  <a:lnTo>
                    <a:pt x="688" y="1953"/>
                  </a:lnTo>
                  <a:lnTo>
                    <a:pt x="694" y="1965"/>
                  </a:lnTo>
                  <a:lnTo>
                    <a:pt x="700" y="1977"/>
                  </a:lnTo>
                  <a:lnTo>
                    <a:pt x="706" y="1989"/>
                  </a:lnTo>
                  <a:lnTo>
                    <a:pt x="711" y="2000"/>
                  </a:lnTo>
                  <a:lnTo>
                    <a:pt x="717" y="2012"/>
                  </a:lnTo>
                  <a:lnTo>
                    <a:pt x="722" y="2023"/>
                  </a:lnTo>
                  <a:lnTo>
                    <a:pt x="729" y="2035"/>
                  </a:lnTo>
                  <a:lnTo>
                    <a:pt x="734" y="2046"/>
                  </a:lnTo>
                  <a:lnTo>
                    <a:pt x="740" y="2057"/>
                  </a:lnTo>
                  <a:lnTo>
                    <a:pt x="745" y="2069"/>
                  </a:lnTo>
                  <a:lnTo>
                    <a:pt x="751" y="2080"/>
                  </a:lnTo>
                  <a:lnTo>
                    <a:pt x="757" y="2092"/>
                  </a:lnTo>
                  <a:lnTo>
                    <a:pt x="763" y="2103"/>
                  </a:lnTo>
                  <a:lnTo>
                    <a:pt x="769" y="2113"/>
                  </a:lnTo>
                  <a:lnTo>
                    <a:pt x="774" y="2125"/>
                  </a:lnTo>
                  <a:lnTo>
                    <a:pt x="780" y="2136"/>
                  </a:lnTo>
                  <a:lnTo>
                    <a:pt x="786" y="2146"/>
                  </a:lnTo>
                  <a:lnTo>
                    <a:pt x="792" y="2158"/>
                  </a:lnTo>
                  <a:lnTo>
                    <a:pt x="797" y="2168"/>
                  </a:lnTo>
                  <a:lnTo>
                    <a:pt x="803" y="2180"/>
                  </a:lnTo>
                  <a:lnTo>
                    <a:pt x="808" y="2190"/>
                  </a:lnTo>
                  <a:lnTo>
                    <a:pt x="815" y="2200"/>
                  </a:lnTo>
                  <a:lnTo>
                    <a:pt x="820" y="2211"/>
                  </a:lnTo>
                  <a:lnTo>
                    <a:pt x="826" y="2222"/>
                  </a:lnTo>
                  <a:lnTo>
                    <a:pt x="831" y="2232"/>
                  </a:lnTo>
                  <a:lnTo>
                    <a:pt x="837" y="2243"/>
                  </a:lnTo>
                  <a:lnTo>
                    <a:pt x="843" y="2253"/>
                  </a:lnTo>
                  <a:lnTo>
                    <a:pt x="849" y="2264"/>
                  </a:lnTo>
                  <a:lnTo>
                    <a:pt x="855" y="2274"/>
                  </a:lnTo>
                  <a:lnTo>
                    <a:pt x="860" y="2284"/>
                  </a:lnTo>
                  <a:lnTo>
                    <a:pt x="866" y="2295"/>
                  </a:lnTo>
                  <a:lnTo>
                    <a:pt x="872" y="2304"/>
                  </a:lnTo>
                  <a:lnTo>
                    <a:pt x="878" y="2314"/>
                  </a:lnTo>
                  <a:lnTo>
                    <a:pt x="883" y="2325"/>
                  </a:lnTo>
                  <a:lnTo>
                    <a:pt x="889" y="2334"/>
                  </a:lnTo>
                  <a:lnTo>
                    <a:pt x="894" y="2344"/>
                  </a:lnTo>
                  <a:lnTo>
                    <a:pt x="901" y="2355"/>
                  </a:lnTo>
                  <a:lnTo>
                    <a:pt x="906" y="2364"/>
                  </a:lnTo>
                  <a:lnTo>
                    <a:pt x="912" y="2374"/>
                  </a:lnTo>
                  <a:lnTo>
                    <a:pt x="917" y="2384"/>
                  </a:lnTo>
                  <a:lnTo>
                    <a:pt x="923" y="2393"/>
                  </a:lnTo>
                  <a:lnTo>
                    <a:pt x="929" y="2403"/>
                  </a:lnTo>
                  <a:lnTo>
                    <a:pt x="935" y="2413"/>
                  </a:lnTo>
                  <a:lnTo>
                    <a:pt x="940" y="2422"/>
                  </a:lnTo>
                  <a:lnTo>
                    <a:pt x="946" y="2431"/>
                  </a:lnTo>
                  <a:lnTo>
                    <a:pt x="952" y="2441"/>
                  </a:lnTo>
                  <a:lnTo>
                    <a:pt x="958" y="2451"/>
                  </a:lnTo>
                  <a:lnTo>
                    <a:pt x="964" y="2460"/>
                  </a:lnTo>
                  <a:lnTo>
                    <a:pt x="969" y="2470"/>
                  </a:lnTo>
                  <a:lnTo>
                    <a:pt x="975" y="2479"/>
                  </a:lnTo>
                  <a:lnTo>
                    <a:pt x="980" y="2487"/>
                  </a:lnTo>
                  <a:lnTo>
                    <a:pt x="987" y="2497"/>
                  </a:lnTo>
                  <a:lnTo>
                    <a:pt x="992" y="2506"/>
                  </a:lnTo>
                  <a:lnTo>
                    <a:pt x="998" y="2515"/>
                  </a:lnTo>
                  <a:lnTo>
                    <a:pt x="1003" y="2525"/>
                  </a:lnTo>
                  <a:lnTo>
                    <a:pt x="1009" y="2533"/>
                  </a:lnTo>
                  <a:lnTo>
                    <a:pt x="1015" y="2542"/>
                  </a:lnTo>
                  <a:lnTo>
                    <a:pt x="1021" y="2552"/>
                  </a:lnTo>
                  <a:lnTo>
                    <a:pt x="1026" y="2560"/>
                  </a:lnTo>
                  <a:lnTo>
                    <a:pt x="1032" y="2569"/>
                  </a:lnTo>
                  <a:lnTo>
                    <a:pt x="1038" y="2577"/>
                  </a:lnTo>
                  <a:lnTo>
                    <a:pt x="1044" y="2587"/>
                  </a:lnTo>
                  <a:lnTo>
                    <a:pt x="1050" y="2595"/>
                  </a:lnTo>
                  <a:lnTo>
                    <a:pt x="1055" y="2603"/>
                  </a:lnTo>
                  <a:lnTo>
                    <a:pt x="1061" y="2613"/>
                  </a:lnTo>
                  <a:lnTo>
                    <a:pt x="1066" y="2621"/>
                  </a:lnTo>
                  <a:lnTo>
                    <a:pt x="1073" y="2629"/>
                  </a:lnTo>
                  <a:lnTo>
                    <a:pt x="1078" y="2638"/>
                  </a:lnTo>
                  <a:lnTo>
                    <a:pt x="1084" y="2646"/>
                  </a:lnTo>
                  <a:lnTo>
                    <a:pt x="1089" y="2654"/>
                  </a:lnTo>
                  <a:lnTo>
                    <a:pt x="1095" y="2663"/>
                  </a:lnTo>
                  <a:lnTo>
                    <a:pt x="1101" y="2672"/>
                  </a:lnTo>
                  <a:lnTo>
                    <a:pt x="1107" y="2680"/>
                  </a:lnTo>
                  <a:lnTo>
                    <a:pt x="1112" y="2687"/>
                  </a:lnTo>
                  <a:lnTo>
                    <a:pt x="1118" y="2696"/>
                  </a:lnTo>
                  <a:lnTo>
                    <a:pt x="1123" y="2704"/>
                  </a:lnTo>
                  <a:lnTo>
                    <a:pt x="1130" y="2712"/>
                  </a:lnTo>
                  <a:lnTo>
                    <a:pt x="1136" y="2720"/>
                  </a:lnTo>
                  <a:lnTo>
                    <a:pt x="1141" y="2729"/>
                  </a:lnTo>
                  <a:lnTo>
                    <a:pt x="1147" y="2736"/>
                  </a:lnTo>
                  <a:lnTo>
                    <a:pt x="1152" y="2744"/>
                  </a:lnTo>
                  <a:lnTo>
                    <a:pt x="1159" y="2753"/>
                  </a:lnTo>
                  <a:lnTo>
                    <a:pt x="1164" y="2760"/>
                  </a:lnTo>
                  <a:lnTo>
                    <a:pt x="1170" y="2768"/>
                  </a:lnTo>
                  <a:lnTo>
                    <a:pt x="1175" y="2775"/>
                  </a:lnTo>
                  <a:lnTo>
                    <a:pt x="1181" y="2784"/>
                  </a:lnTo>
                  <a:lnTo>
                    <a:pt x="1187" y="2791"/>
                  </a:lnTo>
                  <a:lnTo>
                    <a:pt x="1193" y="2799"/>
                  </a:lnTo>
                  <a:lnTo>
                    <a:pt x="1198" y="2806"/>
                  </a:lnTo>
                  <a:lnTo>
                    <a:pt x="1204" y="2814"/>
                  </a:lnTo>
                  <a:lnTo>
                    <a:pt x="1209" y="2822"/>
                  </a:lnTo>
                  <a:lnTo>
                    <a:pt x="1216" y="2829"/>
                  </a:lnTo>
                  <a:lnTo>
                    <a:pt x="1222" y="2836"/>
                  </a:lnTo>
                  <a:lnTo>
                    <a:pt x="1227" y="2844"/>
                  </a:lnTo>
                  <a:lnTo>
                    <a:pt x="1233" y="2851"/>
                  </a:lnTo>
                  <a:lnTo>
                    <a:pt x="1238" y="2858"/>
                  </a:lnTo>
                  <a:lnTo>
                    <a:pt x="1245" y="2867"/>
                  </a:lnTo>
                  <a:lnTo>
                    <a:pt x="1250" y="2874"/>
                  </a:lnTo>
                  <a:lnTo>
                    <a:pt x="1256" y="2881"/>
                  </a:lnTo>
                  <a:lnTo>
                    <a:pt x="1261" y="2888"/>
                  </a:lnTo>
                  <a:lnTo>
                    <a:pt x="1267" y="2895"/>
                  </a:lnTo>
                  <a:lnTo>
                    <a:pt x="1273" y="2902"/>
                  </a:lnTo>
                  <a:lnTo>
                    <a:pt x="1279" y="2909"/>
                  </a:lnTo>
                  <a:lnTo>
                    <a:pt x="1284" y="2916"/>
                  </a:lnTo>
                  <a:lnTo>
                    <a:pt x="1290" y="2924"/>
                  </a:lnTo>
                  <a:lnTo>
                    <a:pt x="1295" y="2931"/>
                  </a:lnTo>
                  <a:lnTo>
                    <a:pt x="1302" y="2937"/>
                  </a:lnTo>
                  <a:lnTo>
                    <a:pt x="1307" y="2944"/>
                  </a:lnTo>
                  <a:lnTo>
                    <a:pt x="1313" y="2952"/>
                  </a:lnTo>
                  <a:lnTo>
                    <a:pt x="1319" y="2958"/>
                  </a:lnTo>
                  <a:lnTo>
                    <a:pt x="1324" y="2965"/>
                  </a:lnTo>
                  <a:lnTo>
                    <a:pt x="1331" y="2972"/>
                  </a:lnTo>
                  <a:lnTo>
                    <a:pt x="1336" y="2978"/>
                  </a:lnTo>
                  <a:lnTo>
                    <a:pt x="1342" y="2986"/>
                  </a:lnTo>
                  <a:lnTo>
                    <a:pt x="1347" y="2992"/>
                  </a:lnTo>
                  <a:lnTo>
                    <a:pt x="1353" y="2998"/>
                  </a:lnTo>
                  <a:lnTo>
                    <a:pt x="1359" y="3005"/>
                  </a:lnTo>
                  <a:lnTo>
                    <a:pt x="1365" y="3012"/>
                  </a:lnTo>
                  <a:lnTo>
                    <a:pt x="1370" y="3019"/>
                  </a:lnTo>
                  <a:lnTo>
                    <a:pt x="1376" y="3025"/>
                  </a:lnTo>
                  <a:lnTo>
                    <a:pt x="1381" y="3031"/>
                  </a:lnTo>
                  <a:lnTo>
                    <a:pt x="1388" y="3038"/>
                  </a:lnTo>
                  <a:lnTo>
                    <a:pt x="1393" y="3045"/>
                  </a:lnTo>
                  <a:lnTo>
                    <a:pt x="1399" y="3051"/>
                  </a:lnTo>
                  <a:lnTo>
                    <a:pt x="1405" y="3057"/>
                  </a:lnTo>
                  <a:lnTo>
                    <a:pt x="1410" y="3063"/>
                  </a:lnTo>
                  <a:lnTo>
                    <a:pt x="1417" y="3070"/>
                  </a:lnTo>
                  <a:lnTo>
                    <a:pt x="1422" y="3076"/>
                  </a:lnTo>
                  <a:lnTo>
                    <a:pt x="1428" y="3082"/>
                  </a:lnTo>
                  <a:lnTo>
                    <a:pt x="1433" y="3088"/>
                  </a:lnTo>
                  <a:lnTo>
                    <a:pt x="1439" y="3094"/>
                  </a:lnTo>
                  <a:lnTo>
                    <a:pt x="1445" y="3101"/>
                  </a:lnTo>
                  <a:lnTo>
                    <a:pt x="1451" y="3107"/>
                  </a:lnTo>
                  <a:lnTo>
                    <a:pt x="1456" y="3113"/>
                  </a:lnTo>
                  <a:lnTo>
                    <a:pt x="1462" y="3119"/>
                  </a:lnTo>
                  <a:lnTo>
                    <a:pt x="1467" y="3126"/>
                  </a:lnTo>
                  <a:lnTo>
                    <a:pt x="1474" y="3131"/>
                  </a:lnTo>
                  <a:lnTo>
                    <a:pt x="1479" y="3137"/>
                  </a:lnTo>
                  <a:lnTo>
                    <a:pt x="1485" y="3143"/>
                  </a:lnTo>
                  <a:lnTo>
                    <a:pt x="1490" y="3149"/>
                  </a:lnTo>
                  <a:lnTo>
                    <a:pt x="1496" y="3155"/>
                  </a:lnTo>
                  <a:lnTo>
                    <a:pt x="1503" y="3161"/>
                  </a:lnTo>
                  <a:lnTo>
                    <a:pt x="1508" y="3167"/>
                  </a:lnTo>
                  <a:lnTo>
                    <a:pt x="1514" y="3172"/>
                  </a:lnTo>
                  <a:lnTo>
                    <a:pt x="1519" y="3178"/>
                  </a:lnTo>
                  <a:lnTo>
                    <a:pt x="1526" y="3184"/>
                  </a:lnTo>
                  <a:lnTo>
                    <a:pt x="1531" y="3190"/>
                  </a:lnTo>
                  <a:lnTo>
                    <a:pt x="1537" y="3195"/>
                  </a:lnTo>
                  <a:lnTo>
                    <a:pt x="1542" y="3201"/>
                  </a:lnTo>
                  <a:lnTo>
                    <a:pt x="1548" y="3206"/>
                  </a:lnTo>
                  <a:lnTo>
                    <a:pt x="1553" y="3213"/>
                  </a:lnTo>
                  <a:lnTo>
                    <a:pt x="1560" y="3218"/>
                  </a:lnTo>
                  <a:lnTo>
                    <a:pt x="1565" y="3223"/>
                  </a:lnTo>
                  <a:lnTo>
                    <a:pt x="1571" y="3229"/>
                  </a:lnTo>
                  <a:lnTo>
                    <a:pt x="1576" y="3234"/>
                  </a:lnTo>
                  <a:lnTo>
                    <a:pt x="1583" y="3240"/>
                  </a:lnTo>
                  <a:lnTo>
                    <a:pt x="1589" y="3245"/>
                  </a:lnTo>
                  <a:lnTo>
                    <a:pt x="1594" y="3251"/>
                  </a:lnTo>
                  <a:lnTo>
                    <a:pt x="1600" y="3256"/>
                  </a:lnTo>
                  <a:lnTo>
                    <a:pt x="1605" y="3261"/>
                  </a:lnTo>
                  <a:lnTo>
                    <a:pt x="1612" y="3266"/>
                  </a:lnTo>
                  <a:lnTo>
                    <a:pt x="1617" y="3272"/>
                  </a:lnTo>
                  <a:lnTo>
                    <a:pt x="1623" y="3277"/>
                  </a:lnTo>
                  <a:lnTo>
                    <a:pt x="1628" y="3282"/>
                  </a:lnTo>
                  <a:lnTo>
                    <a:pt x="1634" y="3287"/>
                  </a:lnTo>
                  <a:lnTo>
                    <a:pt x="1640" y="3292"/>
                  </a:lnTo>
                  <a:lnTo>
                    <a:pt x="1646" y="3298"/>
                  </a:lnTo>
                  <a:lnTo>
                    <a:pt x="1651" y="3303"/>
                  </a:lnTo>
                  <a:lnTo>
                    <a:pt x="1657" y="3308"/>
                  </a:lnTo>
                  <a:lnTo>
                    <a:pt x="1662" y="3313"/>
                  </a:lnTo>
                  <a:lnTo>
                    <a:pt x="1669" y="3318"/>
                  </a:lnTo>
                  <a:lnTo>
                    <a:pt x="1674" y="3323"/>
                  </a:lnTo>
                  <a:lnTo>
                    <a:pt x="1680" y="3329"/>
                  </a:lnTo>
                  <a:lnTo>
                    <a:pt x="1686" y="3334"/>
                  </a:lnTo>
                  <a:lnTo>
                    <a:pt x="1691" y="3338"/>
                  </a:lnTo>
                  <a:lnTo>
                    <a:pt x="1698" y="3343"/>
                  </a:lnTo>
                  <a:lnTo>
                    <a:pt x="1703" y="3348"/>
                  </a:lnTo>
                  <a:lnTo>
                    <a:pt x="1709" y="3354"/>
                  </a:lnTo>
                  <a:lnTo>
                    <a:pt x="1714" y="3358"/>
                  </a:lnTo>
                  <a:lnTo>
                    <a:pt x="1720" y="3363"/>
                  </a:lnTo>
                  <a:lnTo>
                    <a:pt x="1726" y="3368"/>
                  </a:lnTo>
                  <a:lnTo>
                    <a:pt x="1732" y="3372"/>
                  </a:lnTo>
                  <a:lnTo>
                    <a:pt x="1737" y="3377"/>
                  </a:lnTo>
                  <a:lnTo>
                    <a:pt x="1743" y="3381"/>
                  </a:lnTo>
                  <a:lnTo>
                    <a:pt x="1748" y="3387"/>
                  </a:lnTo>
                  <a:lnTo>
                    <a:pt x="1755" y="3392"/>
                  </a:lnTo>
                  <a:lnTo>
                    <a:pt x="1760" y="3396"/>
                  </a:lnTo>
                  <a:lnTo>
                    <a:pt x="1766" y="3401"/>
                  </a:lnTo>
                  <a:lnTo>
                    <a:pt x="1772" y="3405"/>
                  </a:lnTo>
                  <a:lnTo>
                    <a:pt x="1777" y="3409"/>
                  </a:lnTo>
                  <a:lnTo>
                    <a:pt x="1784" y="3415"/>
                  </a:lnTo>
                  <a:lnTo>
                    <a:pt x="1789" y="3419"/>
                  </a:lnTo>
                  <a:lnTo>
                    <a:pt x="1795" y="3424"/>
                  </a:lnTo>
                  <a:lnTo>
                    <a:pt x="1800" y="3428"/>
                  </a:lnTo>
                  <a:lnTo>
                    <a:pt x="1806" y="3432"/>
                  </a:lnTo>
                  <a:lnTo>
                    <a:pt x="1812" y="3437"/>
                  </a:lnTo>
                  <a:lnTo>
                    <a:pt x="1818" y="3442"/>
                  </a:lnTo>
                  <a:lnTo>
                    <a:pt x="1823" y="3446"/>
                  </a:lnTo>
                  <a:lnTo>
                    <a:pt x="1829" y="3450"/>
                  </a:lnTo>
                  <a:lnTo>
                    <a:pt x="1834" y="3455"/>
                  </a:lnTo>
                  <a:lnTo>
                    <a:pt x="1841" y="3459"/>
                  </a:lnTo>
                  <a:lnTo>
                    <a:pt x="1846" y="3463"/>
                  </a:lnTo>
                  <a:lnTo>
                    <a:pt x="1852" y="3467"/>
                  </a:lnTo>
                  <a:lnTo>
                    <a:pt x="1857" y="3472"/>
                  </a:lnTo>
                  <a:lnTo>
                    <a:pt x="1863" y="3477"/>
                  </a:lnTo>
                  <a:lnTo>
                    <a:pt x="1870" y="3481"/>
                  </a:lnTo>
                  <a:lnTo>
                    <a:pt x="1875" y="3485"/>
                  </a:lnTo>
                  <a:lnTo>
                    <a:pt x="1881" y="3489"/>
                  </a:lnTo>
                  <a:lnTo>
                    <a:pt x="1886" y="3493"/>
                  </a:lnTo>
                  <a:lnTo>
                    <a:pt x="1892" y="3498"/>
                  </a:lnTo>
                  <a:lnTo>
                    <a:pt x="1898" y="3502"/>
                  </a:lnTo>
                  <a:lnTo>
                    <a:pt x="1904" y="3506"/>
                  </a:lnTo>
                  <a:lnTo>
                    <a:pt x="1909" y="3510"/>
                  </a:lnTo>
                  <a:lnTo>
                    <a:pt x="1915" y="3514"/>
                  </a:lnTo>
                  <a:lnTo>
                    <a:pt x="1920" y="3518"/>
                  </a:lnTo>
                  <a:lnTo>
                    <a:pt x="1927" y="3522"/>
                  </a:lnTo>
                  <a:lnTo>
                    <a:pt x="1932" y="3526"/>
                  </a:lnTo>
                  <a:lnTo>
                    <a:pt x="1938" y="3530"/>
                  </a:lnTo>
                  <a:lnTo>
                    <a:pt x="1943" y="3534"/>
                  </a:lnTo>
                  <a:lnTo>
                    <a:pt x="1949" y="3538"/>
                  </a:lnTo>
                  <a:lnTo>
                    <a:pt x="1956" y="3542"/>
                  </a:lnTo>
                  <a:lnTo>
                    <a:pt x="1961" y="3546"/>
                  </a:lnTo>
                  <a:lnTo>
                    <a:pt x="1967" y="3549"/>
                  </a:lnTo>
                  <a:lnTo>
                    <a:pt x="1972" y="3553"/>
                  </a:lnTo>
                  <a:lnTo>
                    <a:pt x="1978" y="3558"/>
                  </a:lnTo>
                  <a:lnTo>
                    <a:pt x="1984" y="3562"/>
                  </a:lnTo>
                  <a:lnTo>
                    <a:pt x="1990" y="3565"/>
                  </a:lnTo>
                  <a:lnTo>
                    <a:pt x="1995" y="3569"/>
                  </a:lnTo>
                  <a:lnTo>
                    <a:pt x="2001" y="3573"/>
                  </a:lnTo>
                  <a:lnTo>
                    <a:pt x="2006" y="3576"/>
                  </a:lnTo>
                  <a:lnTo>
                    <a:pt x="2013" y="3580"/>
                  </a:lnTo>
                  <a:lnTo>
                    <a:pt x="2018" y="3584"/>
                  </a:lnTo>
                  <a:lnTo>
                    <a:pt x="2024" y="3588"/>
                  </a:lnTo>
                  <a:lnTo>
                    <a:pt x="2029" y="3592"/>
                  </a:lnTo>
                  <a:lnTo>
                    <a:pt x="2035" y="3595"/>
                  </a:lnTo>
                  <a:lnTo>
                    <a:pt x="2041" y="3599"/>
                  </a:lnTo>
                  <a:lnTo>
                    <a:pt x="2047" y="3602"/>
                  </a:lnTo>
                  <a:lnTo>
                    <a:pt x="2053" y="3606"/>
                  </a:lnTo>
                  <a:lnTo>
                    <a:pt x="2058" y="3609"/>
                  </a:lnTo>
                  <a:lnTo>
                    <a:pt x="2064" y="3614"/>
                  </a:lnTo>
                  <a:lnTo>
                    <a:pt x="2070" y="3617"/>
                  </a:lnTo>
                  <a:lnTo>
                    <a:pt x="2076" y="3620"/>
                  </a:lnTo>
                  <a:lnTo>
                    <a:pt x="2081" y="3624"/>
                  </a:lnTo>
                  <a:lnTo>
                    <a:pt x="2087" y="3627"/>
                  </a:lnTo>
                  <a:lnTo>
                    <a:pt x="2092" y="3631"/>
                  </a:lnTo>
                  <a:lnTo>
                    <a:pt x="2099" y="3634"/>
                  </a:lnTo>
                  <a:lnTo>
                    <a:pt x="2104" y="3637"/>
                  </a:lnTo>
                  <a:lnTo>
                    <a:pt x="2110" y="3642"/>
                  </a:lnTo>
                  <a:lnTo>
                    <a:pt x="2115" y="3645"/>
                  </a:lnTo>
                  <a:lnTo>
                    <a:pt x="2121" y="3648"/>
                  </a:lnTo>
                  <a:lnTo>
                    <a:pt x="2127" y="3652"/>
                  </a:lnTo>
                  <a:lnTo>
                    <a:pt x="2133" y="3655"/>
                  </a:lnTo>
                  <a:lnTo>
                    <a:pt x="2139" y="3658"/>
                  </a:lnTo>
                  <a:lnTo>
                    <a:pt x="2144" y="3661"/>
                  </a:lnTo>
                  <a:lnTo>
                    <a:pt x="2150" y="3665"/>
                  </a:lnTo>
                  <a:lnTo>
                    <a:pt x="2156" y="3669"/>
                  </a:lnTo>
                  <a:lnTo>
                    <a:pt x="2162" y="3672"/>
                  </a:lnTo>
                  <a:lnTo>
                    <a:pt x="2167" y="3675"/>
                  </a:lnTo>
                  <a:lnTo>
                    <a:pt x="2173" y="3678"/>
                  </a:lnTo>
                  <a:lnTo>
                    <a:pt x="2178" y="3681"/>
                  </a:lnTo>
                  <a:lnTo>
                    <a:pt x="2185" y="3684"/>
                  </a:lnTo>
                  <a:lnTo>
                    <a:pt x="2190" y="3688"/>
                  </a:lnTo>
                  <a:lnTo>
                    <a:pt x="2196" y="3691"/>
                  </a:lnTo>
                  <a:lnTo>
                    <a:pt x="2201" y="3694"/>
                  </a:lnTo>
                  <a:lnTo>
                    <a:pt x="2207" y="3698"/>
                  </a:lnTo>
                  <a:lnTo>
                    <a:pt x="2213" y="3701"/>
                  </a:lnTo>
                  <a:lnTo>
                    <a:pt x="2219" y="3704"/>
                  </a:lnTo>
                  <a:lnTo>
                    <a:pt x="2224" y="3707"/>
                  </a:lnTo>
                  <a:lnTo>
                    <a:pt x="2230" y="3710"/>
                  </a:lnTo>
                  <a:lnTo>
                    <a:pt x="2236" y="3713"/>
                  </a:lnTo>
                  <a:lnTo>
                    <a:pt x="2242" y="3716"/>
                  </a:lnTo>
                  <a:lnTo>
                    <a:pt x="2248" y="3719"/>
                  </a:lnTo>
                  <a:lnTo>
                    <a:pt x="2253" y="3722"/>
                  </a:lnTo>
                  <a:lnTo>
                    <a:pt x="2259" y="3725"/>
                  </a:lnTo>
                  <a:lnTo>
                    <a:pt x="2264" y="3728"/>
                  </a:lnTo>
                  <a:lnTo>
                    <a:pt x="2271" y="3731"/>
                  </a:lnTo>
                  <a:lnTo>
                    <a:pt x="2276" y="3734"/>
                  </a:lnTo>
                  <a:lnTo>
                    <a:pt x="2282" y="3737"/>
                  </a:lnTo>
                  <a:lnTo>
                    <a:pt x="2287" y="3740"/>
                  </a:lnTo>
                  <a:lnTo>
                    <a:pt x="2293" y="3743"/>
                  </a:lnTo>
                  <a:lnTo>
                    <a:pt x="2299" y="3746"/>
                  </a:lnTo>
                  <a:lnTo>
                    <a:pt x="2305" y="3748"/>
                  </a:lnTo>
                  <a:lnTo>
                    <a:pt x="2310" y="3751"/>
                  </a:lnTo>
                  <a:lnTo>
                    <a:pt x="2316" y="3755"/>
                  </a:lnTo>
                  <a:lnTo>
                    <a:pt x="2322" y="3758"/>
                  </a:lnTo>
                  <a:lnTo>
                    <a:pt x="2328" y="3760"/>
                  </a:lnTo>
                  <a:lnTo>
                    <a:pt x="2334" y="3763"/>
                  </a:lnTo>
                  <a:lnTo>
                    <a:pt x="2339" y="3766"/>
                  </a:lnTo>
                  <a:lnTo>
                    <a:pt x="2345" y="3769"/>
                  </a:lnTo>
                  <a:lnTo>
                    <a:pt x="2350" y="3771"/>
                  </a:lnTo>
                  <a:lnTo>
                    <a:pt x="2357" y="3774"/>
                  </a:lnTo>
                  <a:lnTo>
                    <a:pt x="2362" y="3777"/>
                  </a:lnTo>
                  <a:lnTo>
                    <a:pt x="2368" y="3779"/>
                  </a:lnTo>
                  <a:lnTo>
                    <a:pt x="2373" y="3782"/>
                  </a:lnTo>
                  <a:lnTo>
                    <a:pt x="2379" y="3786"/>
                  </a:lnTo>
                  <a:lnTo>
                    <a:pt x="2385" y="3788"/>
                  </a:lnTo>
                  <a:lnTo>
                    <a:pt x="2391" y="3791"/>
                  </a:lnTo>
                  <a:lnTo>
                    <a:pt x="2396" y="3793"/>
                  </a:lnTo>
                  <a:lnTo>
                    <a:pt x="2402" y="3796"/>
                  </a:lnTo>
                  <a:lnTo>
                    <a:pt x="2407" y="3799"/>
                  </a:lnTo>
                  <a:lnTo>
                    <a:pt x="2414" y="3801"/>
                  </a:lnTo>
                  <a:lnTo>
                    <a:pt x="2420" y="3804"/>
                  </a:lnTo>
                  <a:lnTo>
                    <a:pt x="2425" y="3806"/>
                  </a:lnTo>
                  <a:lnTo>
                    <a:pt x="2431" y="3809"/>
                  </a:lnTo>
                  <a:lnTo>
                    <a:pt x="2436" y="3811"/>
                  </a:lnTo>
                  <a:lnTo>
                    <a:pt x="2443" y="3815"/>
                  </a:lnTo>
                  <a:lnTo>
                    <a:pt x="2448" y="3817"/>
                  </a:lnTo>
                  <a:lnTo>
                    <a:pt x="2454" y="3820"/>
                  </a:lnTo>
                  <a:lnTo>
                    <a:pt x="2459" y="3822"/>
                  </a:lnTo>
                  <a:lnTo>
                    <a:pt x="2465" y="3825"/>
                  </a:lnTo>
                  <a:lnTo>
                    <a:pt x="2471" y="3827"/>
                  </a:lnTo>
                  <a:lnTo>
                    <a:pt x="2477" y="3829"/>
                  </a:lnTo>
                  <a:lnTo>
                    <a:pt x="2482" y="3832"/>
                  </a:lnTo>
                  <a:lnTo>
                    <a:pt x="2488" y="3834"/>
                  </a:lnTo>
                  <a:lnTo>
                    <a:pt x="2493" y="3837"/>
                  </a:lnTo>
                  <a:lnTo>
                    <a:pt x="2500" y="3839"/>
                  </a:lnTo>
                  <a:lnTo>
                    <a:pt x="2506" y="3842"/>
                  </a:lnTo>
                  <a:lnTo>
                    <a:pt x="2511" y="3845"/>
                  </a:lnTo>
                  <a:lnTo>
                    <a:pt x="2517" y="3847"/>
                  </a:lnTo>
                  <a:lnTo>
                    <a:pt x="2522" y="3849"/>
                  </a:lnTo>
                  <a:lnTo>
                    <a:pt x="2529" y="3852"/>
                  </a:lnTo>
                  <a:lnTo>
                    <a:pt x="2534" y="3854"/>
                  </a:lnTo>
                  <a:lnTo>
                    <a:pt x="2540" y="3856"/>
                  </a:lnTo>
                  <a:lnTo>
                    <a:pt x="2545" y="3858"/>
                  </a:lnTo>
                  <a:lnTo>
                    <a:pt x="2551" y="3861"/>
                  </a:lnTo>
                  <a:lnTo>
                    <a:pt x="2557" y="3863"/>
                  </a:lnTo>
                  <a:lnTo>
                    <a:pt x="2563" y="3865"/>
                  </a:lnTo>
                  <a:lnTo>
                    <a:pt x="2568" y="3867"/>
                  </a:lnTo>
                  <a:lnTo>
                    <a:pt x="2574" y="3871"/>
                  </a:lnTo>
                  <a:lnTo>
                    <a:pt x="2579" y="3873"/>
                  </a:lnTo>
                  <a:lnTo>
                    <a:pt x="2586" y="3875"/>
                  </a:lnTo>
                  <a:lnTo>
                    <a:pt x="2591" y="3877"/>
                  </a:lnTo>
                  <a:lnTo>
                    <a:pt x="2597" y="3879"/>
                  </a:lnTo>
                  <a:lnTo>
                    <a:pt x="2603" y="3882"/>
                  </a:lnTo>
                  <a:lnTo>
                    <a:pt x="2608" y="3884"/>
                  </a:lnTo>
                  <a:lnTo>
                    <a:pt x="2615" y="3886"/>
                  </a:lnTo>
                  <a:lnTo>
                    <a:pt x="2620" y="3888"/>
                  </a:lnTo>
                  <a:lnTo>
                    <a:pt x="2626" y="3890"/>
                  </a:lnTo>
                  <a:lnTo>
                    <a:pt x="2631" y="3892"/>
                  </a:lnTo>
                  <a:lnTo>
                    <a:pt x="2637" y="3894"/>
                  </a:lnTo>
                  <a:lnTo>
                    <a:pt x="2643" y="3896"/>
                  </a:lnTo>
                  <a:lnTo>
                    <a:pt x="2649" y="3899"/>
                  </a:lnTo>
                  <a:lnTo>
                    <a:pt x="2654" y="3902"/>
                  </a:lnTo>
                  <a:lnTo>
                    <a:pt x="2660" y="3904"/>
                  </a:lnTo>
                  <a:lnTo>
                    <a:pt x="2665" y="3906"/>
                  </a:lnTo>
                  <a:lnTo>
                    <a:pt x="2672" y="3908"/>
                  </a:lnTo>
                  <a:lnTo>
                    <a:pt x="2677" y="3910"/>
                  </a:lnTo>
                  <a:lnTo>
                    <a:pt x="2683" y="3912"/>
                  </a:lnTo>
                  <a:lnTo>
                    <a:pt x="2689" y="3914"/>
                  </a:lnTo>
                  <a:lnTo>
                    <a:pt x="2694" y="3916"/>
                  </a:lnTo>
                  <a:lnTo>
                    <a:pt x="2701" y="3918"/>
                  </a:lnTo>
                  <a:lnTo>
                    <a:pt x="2706" y="3920"/>
                  </a:lnTo>
                  <a:lnTo>
                    <a:pt x="2712" y="3922"/>
                  </a:lnTo>
                  <a:lnTo>
                    <a:pt x="2717" y="3924"/>
                  </a:lnTo>
                  <a:lnTo>
                    <a:pt x="2723" y="3926"/>
                  </a:lnTo>
                  <a:lnTo>
                    <a:pt x="2729" y="3929"/>
                  </a:lnTo>
                  <a:lnTo>
                    <a:pt x="2735" y="3930"/>
                  </a:lnTo>
                  <a:lnTo>
                    <a:pt x="2740" y="3932"/>
                  </a:lnTo>
                  <a:lnTo>
                    <a:pt x="2746" y="3934"/>
                  </a:lnTo>
                  <a:lnTo>
                    <a:pt x="2751" y="3936"/>
                  </a:lnTo>
                  <a:lnTo>
                    <a:pt x="2758" y="3938"/>
                  </a:lnTo>
                  <a:lnTo>
                    <a:pt x="2763" y="3940"/>
                  </a:lnTo>
                  <a:lnTo>
                    <a:pt x="2769" y="3942"/>
                  </a:lnTo>
                  <a:lnTo>
                    <a:pt x="2774" y="3944"/>
                  </a:lnTo>
                  <a:lnTo>
                    <a:pt x="2780" y="3946"/>
                  </a:lnTo>
                  <a:lnTo>
                    <a:pt x="2787" y="3947"/>
                  </a:lnTo>
                  <a:lnTo>
                    <a:pt x="2792" y="3949"/>
                  </a:lnTo>
                  <a:lnTo>
                    <a:pt x="2798" y="3951"/>
                  </a:lnTo>
                  <a:lnTo>
                    <a:pt x="2803" y="3953"/>
                  </a:lnTo>
                  <a:lnTo>
                    <a:pt x="2809" y="3956"/>
                  </a:lnTo>
                  <a:lnTo>
                    <a:pt x="2815" y="3957"/>
                  </a:lnTo>
                  <a:lnTo>
                    <a:pt x="2821" y="3959"/>
                  </a:lnTo>
                  <a:lnTo>
                    <a:pt x="2826" y="3961"/>
                  </a:lnTo>
                  <a:lnTo>
                    <a:pt x="2832" y="3963"/>
                  </a:lnTo>
                  <a:lnTo>
                    <a:pt x="2837" y="3965"/>
                  </a:lnTo>
                  <a:lnTo>
                    <a:pt x="2844" y="3966"/>
                  </a:lnTo>
                  <a:lnTo>
                    <a:pt x="2849" y="3968"/>
                  </a:lnTo>
                  <a:lnTo>
                    <a:pt x="2855" y="3970"/>
                  </a:lnTo>
                  <a:lnTo>
                    <a:pt x="2860" y="3972"/>
                  </a:lnTo>
                  <a:lnTo>
                    <a:pt x="2866" y="3973"/>
                  </a:lnTo>
                  <a:lnTo>
                    <a:pt x="2873" y="3975"/>
                  </a:lnTo>
                  <a:lnTo>
                    <a:pt x="2878" y="3977"/>
                  </a:lnTo>
                  <a:lnTo>
                    <a:pt x="2884" y="3978"/>
                  </a:lnTo>
                  <a:lnTo>
                    <a:pt x="2889" y="3980"/>
                  </a:lnTo>
                  <a:lnTo>
                    <a:pt x="2895" y="3982"/>
                  </a:lnTo>
                  <a:lnTo>
                    <a:pt x="2901" y="3983"/>
                  </a:lnTo>
                  <a:lnTo>
                    <a:pt x="2907" y="3986"/>
                  </a:lnTo>
                  <a:lnTo>
                    <a:pt x="2912" y="3988"/>
                  </a:lnTo>
                  <a:lnTo>
                    <a:pt x="2918" y="3989"/>
                  </a:lnTo>
                  <a:lnTo>
                    <a:pt x="2923" y="3991"/>
                  </a:lnTo>
                  <a:lnTo>
                    <a:pt x="2930" y="3993"/>
                  </a:lnTo>
                  <a:lnTo>
                    <a:pt x="2935" y="3994"/>
                  </a:lnTo>
                  <a:lnTo>
                    <a:pt x="2941" y="3996"/>
                  </a:lnTo>
                  <a:lnTo>
                    <a:pt x="2946" y="3997"/>
                  </a:lnTo>
                  <a:lnTo>
                    <a:pt x="2952" y="3999"/>
                  </a:lnTo>
                  <a:lnTo>
                    <a:pt x="2958" y="4001"/>
                  </a:lnTo>
                  <a:lnTo>
                    <a:pt x="2964" y="4002"/>
                  </a:lnTo>
                  <a:lnTo>
                    <a:pt x="2970" y="4004"/>
                  </a:lnTo>
                  <a:lnTo>
                    <a:pt x="2975" y="4005"/>
                  </a:lnTo>
                  <a:lnTo>
                    <a:pt x="2981" y="4007"/>
                  </a:lnTo>
                  <a:lnTo>
                    <a:pt x="2987" y="4008"/>
                  </a:lnTo>
                  <a:lnTo>
                    <a:pt x="2993" y="4010"/>
                  </a:lnTo>
                  <a:lnTo>
                    <a:pt x="2998" y="4011"/>
                  </a:lnTo>
                  <a:lnTo>
                    <a:pt x="3004" y="4014"/>
                  </a:lnTo>
                  <a:lnTo>
                    <a:pt x="3009" y="4016"/>
                  </a:lnTo>
                  <a:lnTo>
                    <a:pt x="3016" y="4017"/>
                  </a:lnTo>
                  <a:lnTo>
                    <a:pt x="3021" y="4019"/>
                  </a:lnTo>
                  <a:lnTo>
                    <a:pt x="3027" y="4020"/>
                  </a:lnTo>
                  <a:lnTo>
                    <a:pt x="3032" y="4022"/>
                  </a:lnTo>
                  <a:lnTo>
                    <a:pt x="3038" y="4023"/>
                  </a:lnTo>
                  <a:lnTo>
                    <a:pt x="3044" y="4024"/>
                  </a:lnTo>
                  <a:lnTo>
                    <a:pt x="3050" y="4026"/>
                  </a:lnTo>
                  <a:lnTo>
                    <a:pt x="3056" y="4027"/>
                  </a:lnTo>
                  <a:lnTo>
                    <a:pt x="3061" y="4029"/>
                  </a:lnTo>
                  <a:lnTo>
                    <a:pt x="3068" y="4030"/>
                  </a:lnTo>
                  <a:lnTo>
                    <a:pt x="3073" y="4032"/>
                  </a:lnTo>
                  <a:lnTo>
                    <a:pt x="3079" y="4033"/>
                  </a:lnTo>
                  <a:lnTo>
                    <a:pt x="3084" y="4035"/>
                  </a:lnTo>
                  <a:lnTo>
                    <a:pt x="3090" y="4036"/>
                  </a:lnTo>
                  <a:lnTo>
                    <a:pt x="3095" y="4037"/>
                  </a:lnTo>
                  <a:lnTo>
                    <a:pt x="3102" y="4039"/>
                  </a:lnTo>
                  <a:lnTo>
                    <a:pt x="3107" y="4040"/>
                  </a:lnTo>
                  <a:lnTo>
                    <a:pt x="3113" y="4043"/>
                  </a:lnTo>
                  <a:lnTo>
                    <a:pt x="3118" y="4044"/>
                  </a:lnTo>
                  <a:lnTo>
                    <a:pt x="3125" y="4045"/>
                  </a:lnTo>
                  <a:lnTo>
                    <a:pt x="3130" y="4047"/>
                  </a:lnTo>
                  <a:lnTo>
                    <a:pt x="3136" y="4048"/>
                  </a:lnTo>
                  <a:lnTo>
                    <a:pt x="3141" y="4049"/>
                  </a:lnTo>
                  <a:lnTo>
                    <a:pt x="3147" y="4051"/>
                  </a:lnTo>
                  <a:lnTo>
                    <a:pt x="3154" y="4052"/>
                  </a:lnTo>
                  <a:lnTo>
                    <a:pt x="3159" y="4053"/>
                  </a:lnTo>
                  <a:lnTo>
                    <a:pt x="3165" y="4055"/>
                  </a:lnTo>
                  <a:lnTo>
                    <a:pt x="3170" y="4056"/>
                  </a:lnTo>
                  <a:lnTo>
                    <a:pt x="3176" y="4057"/>
                  </a:lnTo>
                  <a:lnTo>
                    <a:pt x="3181" y="4059"/>
                  </a:lnTo>
                  <a:lnTo>
                    <a:pt x="3188" y="4060"/>
                  </a:lnTo>
                  <a:lnTo>
                    <a:pt x="3193" y="4061"/>
                  </a:lnTo>
                  <a:lnTo>
                    <a:pt x="3199" y="4063"/>
                  </a:lnTo>
                  <a:lnTo>
                    <a:pt x="3204" y="4064"/>
                  </a:lnTo>
                  <a:lnTo>
                    <a:pt x="3211" y="4065"/>
                  </a:lnTo>
                  <a:lnTo>
                    <a:pt x="3216" y="4066"/>
                  </a:lnTo>
                  <a:lnTo>
                    <a:pt x="3222" y="4068"/>
                  </a:lnTo>
                  <a:lnTo>
                    <a:pt x="3227" y="4069"/>
                  </a:lnTo>
                  <a:lnTo>
                    <a:pt x="3233" y="4071"/>
                  </a:lnTo>
                  <a:lnTo>
                    <a:pt x="3240" y="4072"/>
                  </a:lnTo>
                  <a:lnTo>
                    <a:pt x="3245" y="4074"/>
                  </a:lnTo>
                  <a:lnTo>
                    <a:pt x="3251" y="4075"/>
                  </a:lnTo>
                  <a:lnTo>
                    <a:pt x="3256" y="4076"/>
                  </a:lnTo>
                  <a:lnTo>
                    <a:pt x="3262" y="4077"/>
                  </a:lnTo>
                  <a:lnTo>
                    <a:pt x="3268" y="4079"/>
                  </a:lnTo>
                  <a:lnTo>
                    <a:pt x="3274" y="4080"/>
                  </a:lnTo>
                  <a:lnTo>
                    <a:pt x="3279" y="4081"/>
                  </a:lnTo>
                  <a:lnTo>
                    <a:pt x="3285" y="4082"/>
                  </a:lnTo>
                  <a:lnTo>
                    <a:pt x="3290" y="4083"/>
                  </a:lnTo>
                  <a:lnTo>
                    <a:pt x="3297" y="4084"/>
                  </a:lnTo>
                  <a:lnTo>
                    <a:pt x="3302" y="4086"/>
                  </a:lnTo>
                  <a:lnTo>
                    <a:pt x="3308" y="4087"/>
                  </a:lnTo>
                  <a:lnTo>
                    <a:pt x="3313" y="4088"/>
                  </a:lnTo>
                  <a:lnTo>
                    <a:pt x="3319" y="4089"/>
                  </a:lnTo>
                  <a:lnTo>
                    <a:pt x="3325" y="4090"/>
                  </a:lnTo>
                  <a:lnTo>
                    <a:pt x="3331" y="4091"/>
                  </a:lnTo>
                  <a:lnTo>
                    <a:pt x="3337" y="4093"/>
                  </a:lnTo>
                  <a:lnTo>
                    <a:pt x="3342" y="4094"/>
                  </a:lnTo>
                  <a:lnTo>
                    <a:pt x="3348" y="4095"/>
                  </a:lnTo>
                  <a:lnTo>
                    <a:pt x="3354" y="4096"/>
                  </a:lnTo>
                  <a:lnTo>
                    <a:pt x="3360" y="4097"/>
                  </a:lnTo>
                  <a:lnTo>
                    <a:pt x="3365" y="4098"/>
                  </a:lnTo>
                  <a:lnTo>
                    <a:pt x="3371" y="4100"/>
                  </a:lnTo>
                  <a:lnTo>
                    <a:pt x="3376" y="4101"/>
                  </a:lnTo>
                  <a:lnTo>
                    <a:pt x="3383" y="4103"/>
                  </a:lnTo>
                  <a:lnTo>
                    <a:pt x="3388" y="4104"/>
                  </a:lnTo>
                  <a:lnTo>
                    <a:pt x="3394" y="4105"/>
                  </a:lnTo>
                  <a:lnTo>
                    <a:pt x="3399" y="4106"/>
                  </a:lnTo>
                  <a:lnTo>
                    <a:pt x="3405" y="4107"/>
                  </a:lnTo>
                  <a:lnTo>
                    <a:pt x="3411" y="4108"/>
                  </a:lnTo>
                  <a:lnTo>
                    <a:pt x="3417" y="4109"/>
                  </a:lnTo>
                  <a:lnTo>
                    <a:pt x="3423" y="4110"/>
                  </a:lnTo>
                  <a:lnTo>
                    <a:pt x="3428" y="4111"/>
                  </a:lnTo>
                  <a:lnTo>
                    <a:pt x="3434" y="4112"/>
                  </a:lnTo>
                  <a:lnTo>
                    <a:pt x="3440" y="4113"/>
                  </a:lnTo>
                  <a:lnTo>
                    <a:pt x="3446" y="4114"/>
                  </a:lnTo>
                  <a:lnTo>
                    <a:pt x="3451" y="4115"/>
                  </a:lnTo>
                  <a:lnTo>
                    <a:pt x="3457" y="4116"/>
                  </a:lnTo>
                  <a:lnTo>
                    <a:pt x="3462" y="4117"/>
                  </a:lnTo>
                  <a:lnTo>
                    <a:pt x="3469" y="4118"/>
                  </a:lnTo>
                  <a:lnTo>
                    <a:pt x="3474" y="4119"/>
                  </a:lnTo>
                  <a:lnTo>
                    <a:pt x="3480" y="4120"/>
                  </a:lnTo>
                  <a:lnTo>
                    <a:pt x="3485" y="4121"/>
                  </a:lnTo>
                  <a:lnTo>
                    <a:pt x="3491" y="4122"/>
                  </a:lnTo>
                  <a:lnTo>
                    <a:pt x="3497" y="4123"/>
                  </a:lnTo>
                  <a:lnTo>
                    <a:pt x="3503" y="4124"/>
                  </a:lnTo>
                  <a:lnTo>
                    <a:pt x="3508" y="4125"/>
                  </a:lnTo>
                  <a:lnTo>
                    <a:pt x="3514" y="4126"/>
                  </a:lnTo>
                  <a:lnTo>
                    <a:pt x="3520" y="4128"/>
                  </a:lnTo>
                  <a:lnTo>
                    <a:pt x="3526" y="4129"/>
                  </a:lnTo>
                  <a:lnTo>
                    <a:pt x="3532" y="4130"/>
                  </a:lnTo>
                  <a:lnTo>
                    <a:pt x="3537" y="4131"/>
                  </a:lnTo>
                  <a:lnTo>
                    <a:pt x="3543" y="4132"/>
                  </a:lnTo>
                  <a:lnTo>
                    <a:pt x="3548" y="4133"/>
                  </a:lnTo>
                  <a:lnTo>
                    <a:pt x="3555" y="4134"/>
                  </a:lnTo>
                  <a:lnTo>
                    <a:pt x="3560" y="4135"/>
                  </a:lnTo>
                  <a:lnTo>
                    <a:pt x="3566" y="4136"/>
                  </a:lnTo>
                  <a:lnTo>
                    <a:pt x="3571" y="4137"/>
                  </a:lnTo>
                  <a:lnTo>
                    <a:pt x="3577" y="4138"/>
                  </a:lnTo>
                  <a:lnTo>
                    <a:pt x="3583" y="4139"/>
                  </a:lnTo>
                  <a:lnTo>
                    <a:pt x="3589" y="4140"/>
                  </a:lnTo>
                  <a:lnTo>
                    <a:pt x="3594" y="4140"/>
                  </a:lnTo>
                  <a:lnTo>
                    <a:pt x="3600" y="4141"/>
                  </a:lnTo>
                  <a:lnTo>
                    <a:pt x="3606" y="4142"/>
                  </a:lnTo>
                  <a:lnTo>
                    <a:pt x="3612" y="4143"/>
                  </a:lnTo>
                  <a:lnTo>
                    <a:pt x="3618" y="4144"/>
                  </a:lnTo>
                  <a:lnTo>
                    <a:pt x="3623" y="4145"/>
                  </a:lnTo>
                  <a:lnTo>
                    <a:pt x="3629" y="4146"/>
                  </a:lnTo>
                  <a:lnTo>
                    <a:pt x="3634" y="4147"/>
                  </a:lnTo>
                  <a:lnTo>
                    <a:pt x="3641" y="4148"/>
                  </a:lnTo>
                  <a:lnTo>
                    <a:pt x="3646" y="4148"/>
                  </a:lnTo>
                  <a:lnTo>
                    <a:pt x="3652" y="4149"/>
                  </a:lnTo>
                  <a:lnTo>
                    <a:pt x="3657" y="4150"/>
                  </a:lnTo>
                  <a:lnTo>
                    <a:pt x="3663" y="4151"/>
                  </a:lnTo>
                  <a:lnTo>
                    <a:pt x="3669" y="4152"/>
                  </a:lnTo>
                  <a:lnTo>
                    <a:pt x="3675" y="4153"/>
                  </a:lnTo>
                  <a:lnTo>
                    <a:pt x="3680" y="4154"/>
                  </a:lnTo>
                  <a:lnTo>
                    <a:pt x="3686" y="4154"/>
                  </a:lnTo>
                  <a:lnTo>
                    <a:pt x="3691" y="4155"/>
                  </a:lnTo>
                  <a:lnTo>
                    <a:pt x="3698" y="4157"/>
                  </a:lnTo>
                  <a:lnTo>
                    <a:pt x="3704" y="4158"/>
                  </a:lnTo>
                  <a:lnTo>
                    <a:pt x="3709" y="4159"/>
                  </a:lnTo>
                  <a:lnTo>
                    <a:pt x="3715" y="4160"/>
                  </a:lnTo>
                  <a:lnTo>
                    <a:pt x="3720" y="4160"/>
                  </a:lnTo>
                  <a:lnTo>
                    <a:pt x="3727" y="4161"/>
                  </a:lnTo>
                  <a:lnTo>
                    <a:pt x="3732" y="4162"/>
                  </a:lnTo>
                  <a:lnTo>
                    <a:pt x="3738" y="4163"/>
                  </a:lnTo>
                  <a:lnTo>
                    <a:pt x="3743" y="4164"/>
                  </a:lnTo>
                  <a:lnTo>
                    <a:pt x="3749" y="4164"/>
                  </a:lnTo>
                  <a:lnTo>
                    <a:pt x="3755" y="4165"/>
                  </a:lnTo>
                  <a:lnTo>
                    <a:pt x="3761" y="4166"/>
                  </a:lnTo>
                  <a:lnTo>
                    <a:pt x="3766" y="4167"/>
                  </a:lnTo>
                  <a:lnTo>
                    <a:pt x="3772" y="4168"/>
                  </a:lnTo>
                  <a:lnTo>
                    <a:pt x="3777" y="4168"/>
                  </a:lnTo>
                  <a:lnTo>
                    <a:pt x="3784" y="4169"/>
                  </a:lnTo>
                  <a:lnTo>
                    <a:pt x="3790" y="4170"/>
                  </a:lnTo>
                  <a:lnTo>
                    <a:pt x="3795" y="4171"/>
                  </a:lnTo>
                  <a:lnTo>
                    <a:pt x="3801" y="4171"/>
                  </a:lnTo>
                  <a:lnTo>
                    <a:pt x="3806" y="4172"/>
                  </a:lnTo>
                  <a:lnTo>
                    <a:pt x="3813" y="4173"/>
                  </a:lnTo>
                  <a:lnTo>
                    <a:pt x="3818" y="4174"/>
                  </a:lnTo>
                  <a:lnTo>
                    <a:pt x="3824" y="4174"/>
                  </a:lnTo>
                  <a:lnTo>
                    <a:pt x="3829" y="4175"/>
                  </a:lnTo>
                  <a:lnTo>
                    <a:pt x="3835" y="4176"/>
                  </a:lnTo>
                  <a:lnTo>
                    <a:pt x="3841" y="4177"/>
                  </a:lnTo>
                  <a:lnTo>
                    <a:pt x="3847" y="4177"/>
                  </a:lnTo>
                  <a:lnTo>
                    <a:pt x="3852" y="4178"/>
                  </a:lnTo>
                  <a:lnTo>
                    <a:pt x="3858" y="4179"/>
                  </a:lnTo>
                  <a:lnTo>
                    <a:pt x="3863" y="4179"/>
                  </a:lnTo>
                  <a:lnTo>
                    <a:pt x="3870" y="4180"/>
                  </a:lnTo>
                  <a:lnTo>
                    <a:pt x="3875" y="4181"/>
                  </a:lnTo>
                  <a:lnTo>
                    <a:pt x="3881" y="4182"/>
                  </a:lnTo>
                  <a:lnTo>
                    <a:pt x="3887" y="4182"/>
                  </a:lnTo>
                  <a:lnTo>
                    <a:pt x="3892" y="4183"/>
                  </a:lnTo>
                  <a:lnTo>
                    <a:pt x="3899" y="4184"/>
                  </a:lnTo>
                  <a:lnTo>
                    <a:pt x="3904" y="4184"/>
                  </a:lnTo>
                  <a:lnTo>
                    <a:pt x="3910" y="4186"/>
                  </a:lnTo>
                  <a:lnTo>
                    <a:pt x="3915" y="4187"/>
                  </a:lnTo>
                  <a:lnTo>
                    <a:pt x="3921" y="4188"/>
                  </a:lnTo>
                  <a:lnTo>
                    <a:pt x="3927" y="4188"/>
                  </a:lnTo>
                  <a:lnTo>
                    <a:pt x="3933" y="4189"/>
                  </a:lnTo>
                  <a:lnTo>
                    <a:pt x="3938" y="4190"/>
                  </a:lnTo>
                  <a:lnTo>
                    <a:pt x="3944" y="4190"/>
                  </a:lnTo>
                  <a:lnTo>
                    <a:pt x="3949" y="4191"/>
                  </a:lnTo>
                  <a:lnTo>
                    <a:pt x="3956" y="4192"/>
                  </a:lnTo>
                  <a:lnTo>
                    <a:pt x="3961" y="4192"/>
                  </a:lnTo>
                  <a:lnTo>
                    <a:pt x="3967" y="4193"/>
                  </a:lnTo>
                  <a:lnTo>
                    <a:pt x="3973" y="4194"/>
                  </a:lnTo>
                  <a:lnTo>
                    <a:pt x="3978" y="4194"/>
                  </a:lnTo>
                  <a:lnTo>
                    <a:pt x="3985" y="4195"/>
                  </a:lnTo>
                  <a:lnTo>
                    <a:pt x="3990" y="4195"/>
                  </a:lnTo>
                  <a:lnTo>
                    <a:pt x="3996" y="4196"/>
                  </a:lnTo>
                  <a:lnTo>
                    <a:pt x="4001" y="4197"/>
                  </a:lnTo>
                  <a:lnTo>
                    <a:pt x="4007" y="4197"/>
                  </a:lnTo>
                  <a:lnTo>
                    <a:pt x="4013" y="4198"/>
                  </a:lnTo>
                  <a:lnTo>
                    <a:pt x="4019" y="4199"/>
                  </a:lnTo>
                  <a:lnTo>
                    <a:pt x="4024" y="4199"/>
                  </a:lnTo>
                  <a:lnTo>
                    <a:pt x="4030" y="4200"/>
                  </a:lnTo>
                  <a:lnTo>
                    <a:pt x="4035" y="4201"/>
                  </a:lnTo>
                  <a:lnTo>
                    <a:pt x="4042" y="4201"/>
                  </a:lnTo>
                  <a:lnTo>
                    <a:pt x="4047" y="4202"/>
                  </a:lnTo>
                  <a:lnTo>
                    <a:pt x="4053" y="4202"/>
                  </a:lnTo>
                  <a:lnTo>
                    <a:pt x="4058" y="4203"/>
                  </a:lnTo>
                  <a:lnTo>
                    <a:pt x="4064" y="4204"/>
                  </a:lnTo>
                  <a:lnTo>
                    <a:pt x="4071" y="4204"/>
                  </a:lnTo>
                  <a:lnTo>
                    <a:pt x="4076" y="4205"/>
                  </a:lnTo>
                  <a:lnTo>
                    <a:pt x="4082" y="4205"/>
                  </a:lnTo>
                  <a:lnTo>
                    <a:pt x="4087" y="4206"/>
                  </a:lnTo>
                  <a:lnTo>
                    <a:pt x="4093" y="4207"/>
                  </a:lnTo>
                  <a:lnTo>
                    <a:pt x="4099" y="4207"/>
                  </a:lnTo>
                  <a:lnTo>
                    <a:pt x="4105" y="4208"/>
                  </a:lnTo>
                  <a:lnTo>
                    <a:pt x="4110" y="4208"/>
                  </a:lnTo>
                  <a:lnTo>
                    <a:pt x="4116" y="4209"/>
                  </a:lnTo>
                  <a:lnTo>
                    <a:pt x="4121" y="4209"/>
                  </a:lnTo>
                  <a:lnTo>
                    <a:pt x="4128" y="4210"/>
                  </a:lnTo>
                  <a:lnTo>
                    <a:pt x="4133" y="4211"/>
                  </a:lnTo>
                  <a:lnTo>
                    <a:pt x="4139" y="4211"/>
                  </a:lnTo>
                  <a:lnTo>
                    <a:pt x="4144" y="4212"/>
                  </a:lnTo>
                  <a:lnTo>
                    <a:pt x="4150" y="4212"/>
                  </a:lnTo>
                  <a:lnTo>
                    <a:pt x="4157" y="4214"/>
                  </a:lnTo>
                  <a:lnTo>
                    <a:pt x="4162" y="4214"/>
                  </a:lnTo>
                  <a:lnTo>
                    <a:pt x="4168" y="4215"/>
                  </a:lnTo>
                  <a:lnTo>
                    <a:pt x="4173" y="4215"/>
                  </a:lnTo>
                  <a:lnTo>
                    <a:pt x="4179" y="4216"/>
                  </a:lnTo>
                  <a:lnTo>
                    <a:pt x="4185" y="4217"/>
                  </a:lnTo>
                  <a:lnTo>
                    <a:pt x="4191" y="4217"/>
                  </a:lnTo>
                  <a:lnTo>
                    <a:pt x="4196" y="4218"/>
                  </a:lnTo>
                  <a:lnTo>
                    <a:pt x="4202" y="4218"/>
                  </a:lnTo>
                  <a:lnTo>
                    <a:pt x="4207" y="4219"/>
                  </a:lnTo>
                  <a:lnTo>
                    <a:pt x="4214" y="4219"/>
                  </a:lnTo>
                  <a:lnTo>
                    <a:pt x="4219" y="4220"/>
                  </a:lnTo>
                  <a:lnTo>
                    <a:pt x="4225" y="4220"/>
                  </a:lnTo>
                  <a:lnTo>
                    <a:pt x="4230" y="4221"/>
                  </a:lnTo>
                  <a:lnTo>
                    <a:pt x="4236" y="4221"/>
                  </a:lnTo>
                  <a:lnTo>
                    <a:pt x="4242" y="4222"/>
                  </a:lnTo>
                  <a:lnTo>
                    <a:pt x="4248" y="4222"/>
                  </a:lnTo>
                  <a:lnTo>
                    <a:pt x="4254" y="4223"/>
                  </a:lnTo>
                  <a:lnTo>
                    <a:pt x="4259" y="4223"/>
                  </a:lnTo>
                  <a:lnTo>
                    <a:pt x="4265" y="4224"/>
                  </a:lnTo>
                  <a:lnTo>
                    <a:pt x="4271" y="4224"/>
                  </a:lnTo>
                  <a:lnTo>
                    <a:pt x="4277" y="4225"/>
                  </a:lnTo>
                  <a:lnTo>
                    <a:pt x="4282" y="4225"/>
                  </a:lnTo>
                  <a:lnTo>
                    <a:pt x="4288" y="4226"/>
                  </a:lnTo>
                  <a:lnTo>
                    <a:pt x="4293" y="4226"/>
                  </a:lnTo>
                  <a:lnTo>
                    <a:pt x="4300" y="4227"/>
                  </a:lnTo>
                  <a:lnTo>
                    <a:pt x="4305" y="4227"/>
                  </a:lnTo>
                  <a:lnTo>
                    <a:pt x="4311" y="4228"/>
                  </a:lnTo>
                  <a:lnTo>
                    <a:pt x="4316" y="4228"/>
                  </a:lnTo>
                  <a:lnTo>
                    <a:pt x="4322" y="4229"/>
                  </a:lnTo>
                  <a:lnTo>
                    <a:pt x="4328" y="4229"/>
                  </a:lnTo>
                  <a:lnTo>
                    <a:pt x="4334" y="4230"/>
                  </a:lnTo>
                  <a:lnTo>
                    <a:pt x="4340" y="4230"/>
                  </a:lnTo>
                  <a:lnTo>
                    <a:pt x="4345" y="4231"/>
                  </a:lnTo>
                  <a:lnTo>
                    <a:pt x="4351" y="4231"/>
                  </a:lnTo>
                  <a:lnTo>
                    <a:pt x="4357" y="4232"/>
                  </a:lnTo>
                  <a:lnTo>
                    <a:pt x="4363" y="4232"/>
                  </a:lnTo>
                  <a:lnTo>
                    <a:pt x="4368" y="4233"/>
                  </a:lnTo>
                  <a:lnTo>
                    <a:pt x="4374" y="4233"/>
                  </a:lnTo>
                  <a:lnTo>
                    <a:pt x="4379" y="4234"/>
                  </a:lnTo>
                  <a:lnTo>
                    <a:pt x="4386" y="4234"/>
                  </a:lnTo>
                  <a:lnTo>
                    <a:pt x="4391" y="4234"/>
                  </a:lnTo>
                  <a:lnTo>
                    <a:pt x="4397" y="4235"/>
                  </a:lnTo>
                  <a:lnTo>
                    <a:pt x="4402" y="4235"/>
                  </a:lnTo>
                  <a:lnTo>
                    <a:pt x="4408" y="4236"/>
                  </a:lnTo>
                  <a:lnTo>
                    <a:pt x="4414" y="4236"/>
                  </a:lnTo>
                  <a:lnTo>
                    <a:pt x="4420" y="4237"/>
                  </a:lnTo>
                  <a:lnTo>
                    <a:pt x="4425" y="4237"/>
                  </a:lnTo>
                  <a:lnTo>
                    <a:pt x="4431" y="4238"/>
                  </a:lnTo>
                  <a:lnTo>
                    <a:pt x="4437" y="4238"/>
                  </a:lnTo>
                  <a:lnTo>
                    <a:pt x="4443" y="4238"/>
                  </a:lnTo>
                  <a:lnTo>
                    <a:pt x="4449" y="4239"/>
                  </a:lnTo>
                  <a:lnTo>
                    <a:pt x="4454" y="4239"/>
                  </a:lnTo>
                  <a:lnTo>
                    <a:pt x="4460" y="4240"/>
                  </a:lnTo>
                  <a:lnTo>
                    <a:pt x="4465" y="4240"/>
                  </a:lnTo>
                  <a:lnTo>
                    <a:pt x="4472" y="4241"/>
                  </a:lnTo>
                  <a:lnTo>
                    <a:pt x="4477" y="4241"/>
                  </a:lnTo>
                  <a:lnTo>
                    <a:pt x="4483" y="4241"/>
                  </a:lnTo>
                  <a:lnTo>
                    <a:pt x="4488" y="4243"/>
                  </a:lnTo>
                  <a:lnTo>
                    <a:pt x="4494" y="4243"/>
                  </a:lnTo>
                  <a:lnTo>
                    <a:pt x="4500" y="4244"/>
                  </a:lnTo>
                  <a:lnTo>
                    <a:pt x="4506" y="4244"/>
                  </a:lnTo>
                  <a:lnTo>
                    <a:pt x="4511" y="4245"/>
                  </a:lnTo>
                  <a:lnTo>
                    <a:pt x="4517" y="4245"/>
                  </a:lnTo>
                  <a:lnTo>
                    <a:pt x="4523" y="4245"/>
                  </a:lnTo>
                  <a:lnTo>
                    <a:pt x="4529" y="4246"/>
                  </a:lnTo>
                  <a:lnTo>
                    <a:pt x="4535" y="4246"/>
                  </a:lnTo>
                  <a:lnTo>
                    <a:pt x="4540" y="4247"/>
                  </a:lnTo>
                  <a:lnTo>
                    <a:pt x="4546" y="4247"/>
                  </a:lnTo>
                  <a:lnTo>
                    <a:pt x="4551" y="4247"/>
                  </a:lnTo>
                  <a:lnTo>
                    <a:pt x="4558" y="4248"/>
                  </a:lnTo>
                  <a:lnTo>
                    <a:pt x="4563" y="4248"/>
                  </a:lnTo>
                  <a:lnTo>
                    <a:pt x="4569" y="4248"/>
                  </a:lnTo>
                  <a:lnTo>
                    <a:pt x="4574" y="4249"/>
                  </a:lnTo>
                  <a:lnTo>
                    <a:pt x="4580" y="4249"/>
                  </a:lnTo>
                  <a:lnTo>
                    <a:pt x="4586" y="4250"/>
                  </a:lnTo>
                  <a:lnTo>
                    <a:pt x="4592" y="4250"/>
                  </a:lnTo>
                  <a:lnTo>
                    <a:pt x="4597" y="4250"/>
                  </a:lnTo>
                  <a:lnTo>
                    <a:pt x="4603" y="4251"/>
                  </a:lnTo>
                  <a:lnTo>
                    <a:pt x="4608" y="4251"/>
                  </a:lnTo>
                  <a:lnTo>
                    <a:pt x="4615" y="4252"/>
                  </a:lnTo>
                  <a:lnTo>
                    <a:pt x="4621" y="4252"/>
                  </a:lnTo>
                  <a:lnTo>
                    <a:pt x="4626" y="4252"/>
                  </a:lnTo>
                  <a:lnTo>
                    <a:pt x="4632" y="4253"/>
                  </a:lnTo>
                  <a:lnTo>
                    <a:pt x="4637" y="4253"/>
                  </a:lnTo>
                  <a:lnTo>
                    <a:pt x="4644" y="4253"/>
                  </a:lnTo>
                  <a:lnTo>
                    <a:pt x="4649" y="4254"/>
                  </a:lnTo>
                  <a:lnTo>
                    <a:pt x="4655" y="4254"/>
                  </a:lnTo>
                  <a:lnTo>
                    <a:pt x="4660" y="4254"/>
                  </a:lnTo>
                  <a:lnTo>
                    <a:pt x="4666" y="4255"/>
                  </a:lnTo>
                  <a:lnTo>
                    <a:pt x="4672" y="4255"/>
                  </a:lnTo>
                  <a:lnTo>
                    <a:pt x="4678" y="4256"/>
                  </a:lnTo>
                  <a:lnTo>
                    <a:pt x="4683" y="4256"/>
                  </a:lnTo>
                  <a:lnTo>
                    <a:pt x="4689" y="4256"/>
                  </a:lnTo>
                  <a:lnTo>
                    <a:pt x="4694" y="4257"/>
                  </a:lnTo>
                  <a:lnTo>
                    <a:pt x="4701" y="4257"/>
                  </a:lnTo>
                  <a:lnTo>
                    <a:pt x="4707" y="4257"/>
                  </a:lnTo>
                  <a:lnTo>
                    <a:pt x="4712" y="4258"/>
                  </a:lnTo>
                  <a:lnTo>
                    <a:pt x="4718" y="4258"/>
                  </a:lnTo>
                  <a:lnTo>
                    <a:pt x="4723" y="4258"/>
                  </a:lnTo>
                  <a:lnTo>
                    <a:pt x="4730" y="4259"/>
                  </a:lnTo>
                  <a:lnTo>
                    <a:pt x="4735" y="4259"/>
                  </a:lnTo>
                  <a:lnTo>
                    <a:pt x="4741" y="4259"/>
                  </a:lnTo>
                  <a:lnTo>
                    <a:pt x="4746" y="4260"/>
                  </a:lnTo>
                  <a:lnTo>
                    <a:pt x="4753" y="4260"/>
                  </a:lnTo>
                  <a:lnTo>
                    <a:pt x="4758" y="4260"/>
                  </a:lnTo>
                  <a:lnTo>
                    <a:pt x="4764" y="4261"/>
                  </a:lnTo>
                  <a:lnTo>
                    <a:pt x="4769" y="4261"/>
                  </a:lnTo>
                  <a:lnTo>
                    <a:pt x="4775" y="4261"/>
                  </a:lnTo>
                  <a:lnTo>
                    <a:pt x="4780" y="4262"/>
                  </a:lnTo>
                  <a:lnTo>
                    <a:pt x="4787" y="4262"/>
                  </a:lnTo>
                  <a:lnTo>
                    <a:pt x="4792" y="4262"/>
                  </a:lnTo>
                  <a:lnTo>
                    <a:pt x="4798" y="4263"/>
                  </a:lnTo>
                  <a:lnTo>
                    <a:pt x="4804" y="4263"/>
                  </a:lnTo>
                  <a:lnTo>
                    <a:pt x="4810" y="4263"/>
                  </a:lnTo>
                  <a:lnTo>
                    <a:pt x="4816" y="4264"/>
                  </a:lnTo>
                  <a:lnTo>
                    <a:pt x="4821" y="4264"/>
                  </a:lnTo>
                  <a:lnTo>
                    <a:pt x="4827" y="4264"/>
                  </a:lnTo>
                  <a:lnTo>
                    <a:pt x="4832" y="4264"/>
                  </a:lnTo>
                  <a:lnTo>
                    <a:pt x="4839" y="4265"/>
                  </a:lnTo>
                  <a:lnTo>
                    <a:pt x="4844" y="4265"/>
                  </a:lnTo>
                  <a:lnTo>
                    <a:pt x="4850" y="4265"/>
                  </a:lnTo>
                  <a:lnTo>
                    <a:pt x="4855" y="4266"/>
                  </a:lnTo>
                  <a:lnTo>
                    <a:pt x="4861" y="4266"/>
                  </a:lnTo>
                  <a:lnTo>
                    <a:pt x="4866" y="4266"/>
                  </a:lnTo>
                  <a:lnTo>
                    <a:pt x="4873" y="4267"/>
                  </a:lnTo>
                  <a:lnTo>
                    <a:pt x="4878" y="4267"/>
                  </a:lnTo>
                  <a:lnTo>
                    <a:pt x="4884" y="4267"/>
                  </a:lnTo>
                  <a:lnTo>
                    <a:pt x="4890" y="4267"/>
                  </a:lnTo>
                  <a:lnTo>
                    <a:pt x="4896" y="4268"/>
                  </a:lnTo>
                  <a:lnTo>
                    <a:pt x="4902" y="4268"/>
                  </a:lnTo>
                  <a:lnTo>
                    <a:pt x="4907" y="4268"/>
                  </a:lnTo>
                  <a:lnTo>
                    <a:pt x="4913" y="4269"/>
                  </a:lnTo>
                  <a:lnTo>
                    <a:pt x="4918" y="4269"/>
                  </a:lnTo>
                  <a:lnTo>
                    <a:pt x="4925" y="4269"/>
                  </a:lnTo>
                  <a:lnTo>
                    <a:pt x="4930" y="4269"/>
                  </a:lnTo>
                  <a:lnTo>
                    <a:pt x="4936" y="4270"/>
                  </a:lnTo>
                  <a:lnTo>
                    <a:pt x="4941" y="4270"/>
                  </a:lnTo>
                  <a:lnTo>
                    <a:pt x="4947" y="4270"/>
                  </a:lnTo>
                  <a:lnTo>
                    <a:pt x="4953" y="4272"/>
                  </a:lnTo>
                  <a:lnTo>
                    <a:pt x="4959" y="4272"/>
                  </a:lnTo>
                  <a:lnTo>
                    <a:pt x="4964" y="4272"/>
                  </a:lnTo>
                  <a:lnTo>
                    <a:pt x="4970" y="4272"/>
                  </a:lnTo>
                  <a:lnTo>
                    <a:pt x="4975" y="4273"/>
                  </a:lnTo>
                  <a:lnTo>
                    <a:pt x="4982" y="4273"/>
                  </a:lnTo>
                  <a:lnTo>
                    <a:pt x="4988" y="4273"/>
                  </a:lnTo>
                  <a:lnTo>
                    <a:pt x="4993" y="4274"/>
                  </a:lnTo>
                  <a:lnTo>
                    <a:pt x="4999" y="4274"/>
                  </a:lnTo>
                  <a:lnTo>
                    <a:pt x="5004" y="4274"/>
                  </a:lnTo>
                  <a:lnTo>
                    <a:pt x="5011" y="4274"/>
                  </a:lnTo>
                  <a:lnTo>
                    <a:pt x="5016" y="4275"/>
                  </a:lnTo>
                  <a:lnTo>
                    <a:pt x="5022" y="4275"/>
                  </a:lnTo>
                  <a:lnTo>
                    <a:pt x="5027" y="4275"/>
                  </a:lnTo>
                  <a:lnTo>
                    <a:pt x="5033" y="4275"/>
                  </a:lnTo>
                  <a:lnTo>
                    <a:pt x="5039" y="4276"/>
                  </a:lnTo>
                  <a:lnTo>
                    <a:pt x="5045" y="4276"/>
                  </a:lnTo>
                  <a:lnTo>
                    <a:pt x="5050" y="4276"/>
                  </a:lnTo>
                  <a:lnTo>
                    <a:pt x="5056" y="4276"/>
                  </a:lnTo>
                  <a:lnTo>
                    <a:pt x="5061" y="4277"/>
                  </a:lnTo>
                  <a:lnTo>
                    <a:pt x="5068" y="4277"/>
                  </a:lnTo>
                  <a:lnTo>
                    <a:pt x="5074" y="4277"/>
                  </a:lnTo>
                  <a:lnTo>
                    <a:pt x="5079" y="4277"/>
                  </a:lnTo>
                  <a:lnTo>
                    <a:pt x="5085" y="4278"/>
                  </a:lnTo>
                  <a:lnTo>
                    <a:pt x="5090" y="4278"/>
                  </a:lnTo>
                  <a:lnTo>
                    <a:pt x="5097" y="4278"/>
                  </a:lnTo>
                  <a:lnTo>
                    <a:pt x="5102" y="4278"/>
                  </a:lnTo>
                  <a:lnTo>
                    <a:pt x="5108" y="4279"/>
                  </a:lnTo>
                  <a:lnTo>
                    <a:pt x="5113" y="4279"/>
                  </a:lnTo>
                  <a:lnTo>
                    <a:pt x="5119" y="4279"/>
                  </a:lnTo>
                  <a:lnTo>
                    <a:pt x="5125" y="4279"/>
                  </a:lnTo>
                  <a:lnTo>
                    <a:pt x="5131" y="4280"/>
                  </a:lnTo>
                  <a:lnTo>
                    <a:pt x="5136" y="4280"/>
                  </a:lnTo>
                  <a:lnTo>
                    <a:pt x="5142" y="4280"/>
                  </a:lnTo>
                  <a:lnTo>
                    <a:pt x="5147" y="4280"/>
                  </a:lnTo>
                  <a:lnTo>
                    <a:pt x="5154" y="4281"/>
                  </a:lnTo>
                  <a:lnTo>
                    <a:pt x="5159" y="4281"/>
                  </a:lnTo>
                  <a:lnTo>
                    <a:pt x="5165" y="4281"/>
                  </a:lnTo>
                  <a:lnTo>
                    <a:pt x="5171" y="4281"/>
                  </a:lnTo>
                  <a:lnTo>
                    <a:pt x="5176" y="4281"/>
                  </a:lnTo>
                  <a:lnTo>
                    <a:pt x="5183" y="4282"/>
                  </a:lnTo>
                  <a:lnTo>
                    <a:pt x="5188" y="4282"/>
                  </a:lnTo>
                  <a:lnTo>
                    <a:pt x="5194" y="4282"/>
                  </a:lnTo>
                  <a:lnTo>
                    <a:pt x="5199" y="4282"/>
                  </a:lnTo>
                  <a:lnTo>
                    <a:pt x="5205" y="4283"/>
                  </a:lnTo>
                  <a:lnTo>
                    <a:pt x="5211" y="4283"/>
                  </a:lnTo>
                  <a:lnTo>
                    <a:pt x="5217" y="4283"/>
                  </a:lnTo>
                  <a:lnTo>
                    <a:pt x="5222" y="4283"/>
                  </a:lnTo>
                  <a:lnTo>
                    <a:pt x="5228" y="4283"/>
                  </a:lnTo>
                  <a:lnTo>
                    <a:pt x="5233" y="4284"/>
                  </a:lnTo>
                  <a:lnTo>
                    <a:pt x="5240" y="4284"/>
                  </a:lnTo>
                  <a:lnTo>
                    <a:pt x="5245" y="4284"/>
                  </a:lnTo>
                  <a:lnTo>
                    <a:pt x="5251" y="4284"/>
                  </a:lnTo>
                  <a:lnTo>
                    <a:pt x="5257" y="4285"/>
                  </a:lnTo>
                  <a:lnTo>
                    <a:pt x="5262" y="4285"/>
                  </a:lnTo>
                  <a:lnTo>
                    <a:pt x="5269" y="4285"/>
                  </a:lnTo>
                  <a:lnTo>
                    <a:pt x="5274" y="4285"/>
                  </a:lnTo>
                  <a:lnTo>
                    <a:pt x="5280" y="4285"/>
                  </a:lnTo>
                  <a:lnTo>
                    <a:pt x="5285" y="4286"/>
                  </a:lnTo>
                  <a:lnTo>
                    <a:pt x="5291" y="4286"/>
                  </a:lnTo>
                  <a:lnTo>
                    <a:pt x="5297" y="4286"/>
                  </a:lnTo>
                  <a:lnTo>
                    <a:pt x="5303" y="4286"/>
                  </a:lnTo>
                  <a:lnTo>
                    <a:pt x="5308" y="4286"/>
                  </a:lnTo>
                  <a:lnTo>
                    <a:pt x="5314" y="4287"/>
                  </a:lnTo>
                  <a:lnTo>
                    <a:pt x="5319" y="4287"/>
                  </a:lnTo>
                  <a:lnTo>
                    <a:pt x="5326" y="4287"/>
                  </a:lnTo>
                  <a:lnTo>
                    <a:pt x="5331" y="4287"/>
                  </a:lnTo>
                  <a:lnTo>
                    <a:pt x="5337" y="4287"/>
                  </a:lnTo>
                  <a:lnTo>
                    <a:pt x="5342" y="4288"/>
                  </a:lnTo>
                  <a:lnTo>
                    <a:pt x="5348" y="4288"/>
                  </a:lnTo>
                  <a:lnTo>
                    <a:pt x="5355" y="4288"/>
                  </a:lnTo>
                  <a:lnTo>
                    <a:pt x="5360" y="4288"/>
                  </a:lnTo>
                  <a:lnTo>
                    <a:pt x="5366" y="4288"/>
                  </a:lnTo>
                  <a:lnTo>
                    <a:pt x="5371" y="4289"/>
                  </a:lnTo>
                  <a:lnTo>
                    <a:pt x="5377" y="4289"/>
                  </a:lnTo>
                  <a:lnTo>
                    <a:pt x="5383" y="4289"/>
                  </a:lnTo>
                  <a:lnTo>
                    <a:pt x="5389" y="4289"/>
                  </a:lnTo>
                  <a:lnTo>
                    <a:pt x="5394" y="4289"/>
                  </a:lnTo>
                  <a:lnTo>
                    <a:pt x="5400" y="4290"/>
                  </a:lnTo>
                  <a:lnTo>
                    <a:pt x="5405" y="4290"/>
                  </a:lnTo>
                  <a:lnTo>
                    <a:pt x="5412" y="4290"/>
                  </a:lnTo>
                  <a:lnTo>
                    <a:pt x="5417" y="4290"/>
                  </a:lnTo>
                  <a:lnTo>
                    <a:pt x="5423" y="4290"/>
                  </a:lnTo>
                  <a:lnTo>
                    <a:pt x="5428" y="4290"/>
                  </a:lnTo>
                  <a:lnTo>
                    <a:pt x="5434" y="4291"/>
                  </a:lnTo>
                  <a:lnTo>
                    <a:pt x="5441" y="4291"/>
                  </a:lnTo>
                  <a:lnTo>
                    <a:pt x="5446" y="4291"/>
                  </a:lnTo>
                  <a:lnTo>
                    <a:pt x="5452" y="4291"/>
                  </a:lnTo>
                  <a:lnTo>
                    <a:pt x="5457" y="4291"/>
                  </a:lnTo>
                  <a:lnTo>
                    <a:pt x="5463" y="4292"/>
                  </a:lnTo>
                  <a:lnTo>
                    <a:pt x="5469" y="4292"/>
                  </a:lnTo>
                  <a:lnTo>
                    <a:pt x="5475" y="4292"/>
                  </a:lnTo>
                  <a:lnTo>
                    <a:pt x="5480" y="4292"/>
                  </a:lnTo>
                  <a:lnTo>
                    <a:pt x="5486" y="4292"/>
                  </a:lnTo>
                  <a:lnTo>
                    <a:pt x="5491" y="4292"/>
                  </a:lnTo>
                  <a:lnTo>
                    <a:pt x="5498" y="4293"/>
                  </a:lnTo>
                  <a:lnTo>
                    <a:pt x="5503" y="4293"/>
                  </a:lnTo>
                  <a:lnTo>
                    <a:pt x="5509" y="4293"/>
                  </a:lnTo>
                  <a:lnTo>
                    <a:pt x="5514" y="4293"/>
                  </a:lnTo>
                  <a:lnTo>
                    <a:pt x="5520" y="4293"/>
                  </a:lnTo>
                  <a:lnTo>
                    <a:pt x="5526" y="4293"/>
                  </a:lnTo>
                  <a:lnTo>
                    <a:pt x="5532" y="4294"/>
                  </a:lnTo>
                  <a:lnTo>
                    <a:pt x="5538" y="4294"/>
                  </a:lnTo>
                  <a:lnTo>
                    <a:pt x="5543" y="4294"/>
                  </a:lnTo>
                  <a:lnTo>
                    <a:pt x="5549" y="4294"/>
                  </a:lnTo>
                  <a:lnTo>
                    <a:pt x="5555" y="4294"/>
                  </a:lnTo>
                  <a:lnTo>
                    <a:pt x="5561" y="4294"/>
                  </a:lnTo>
                  <a:lnTo>
                    <a:pt x="5566" y="4295"/>
                  </a:lnTo>
                  <a:lnTo>
                    <a:pt x="5572" y="4295"/>
                  </a:lnTo>
                  <a:lnTo>
                    <a:pt x="5577" y="4295"/>
                  </a:lnTo>
                  <a:lnTo>
                    <a:pt x="5584" y="4295"/>
                  </a:lnTo>
                  <a:lnTo>
                    <a:pt x="5589" y="4295"/>
                  </a:lnTo>
                  <a:lnTo>
                    <a:pt x="5595" y="4295"/>
                  </a:lnTo>
                  <a:lnTo>
                    <a:pt x="5600" y="4296"/>
                  </a:lnTo>
                  <a:lnTo>
                    <a:pt x="5606" y="4296"/>
                  </a:lnTo>
                  <a:lnTo>
                    <a:pt x="5612" y="4296"/>
                  </a:lnTo>
                  <a:lnTo>
                    <a:pt x="5618" y="4296"/>
                  </a:lnTo>
                  <a:lnTo>
                    <a:pt x="5624" y="4296"/>
                  </a:lnTo>
                  <a:lnTo>
                    <a:pt x="5629" y="4296"/>
                  </a:lnTo>
                  <a:lnTo>
                    <a:pt x="5635" y="4297"/>
                  </a:lnTo>
                  <a:lnTo>
                    <a:pt x="5641" y="4297"/>
                  </a:lnTo>
                  <a:lnTo>
                    <a:pt x="5647" y="4297"/>
                  </a:lnTo>
                  <a:lnTo>
                    <a:pt x="5652" y="4297"/>
                  </a:lnTo>
                  <a:lnTo>
                    <a:pt x="5658" y="4297"/>
                  </a:lnTo>
                  <a:lnTo>
                    <a:pt x="5663" y="4297"/>
                  </a:lnTo>
                  <a:lnTo>
                    <a:pt x="5670" y="4297"/>
                  </a:lnTo>
                  <a:lnTo>
                    <a:pt x="5675" y="4298"/>
                  </a:lnTo>
                  <a:lnTo>
                    <a:pt x="5681" y="4298"/>
                  </a:lnTo>
                  <a:lnTo>
                    <a:pt x="5686" y="4298"/>
                  </a:lnTo>
                  <a:lnTo>
                    <a:pt x="5692" y="4298"/>
                  </a:lnTo>
                  <a:lnTo>
                    <a:pt x="5698" y="4298"/>
                  </a:lnTo>
                  <a:lnTo>
                    <a:pt x="5704" y="4298"/>
                  </a:lnTo>
                  <a:lnTo>
                    <a:pt x="5709" y="4298"/>
                  </a:lnTo>
                  <a:lnTo>
                    <a:pt x="5715" y="4300"/>
                  </a:lnTo>
                  <a:lnTo>
                    <a:pt x="5721" y="4300"/>
                  </a:lnTo>
                  <a:lnTo>
                    <a:pt x="5727" y="4300"/>
                  </a:lnTo>
                  <a:lnTo>
                    <a:pt x="5733" y="4300"/>
                  </a:lnTo>
                  <a:lnTo>
                    <a:pt x="5738" y="4300"/>
                  </a:lnTo>
                  <a:lnTo>
                    <a:pt x="5744" y="4300"/>
                  </a:lnTo>
                  <a:lnTo>
                    <a:pt x="5749" y="4300"/>
                  </a:lnTo>
                  <a:lnTo>
                    <a:pt x="5756" y="4301"/>
                  </a:lnTo>
                  <a:lnTo>
                    <a:pt x="5761" y="4301"/>
                  </a:lnTo>
                  <a:lnTo>
                    <a:pt x="5767" y="4301"/>
                  </a:lnTo>
                  <a:lnTo>
                    <a:pt x="5772" y="4301"/>
                  </a:lnTo>
                  <a:lnTo>
                    <a:pt x="5778" y="4301"/>
                  </a:lnTo>
                  <a:lnTo>
                    <a:pt x="5784" y="4301"/>
                  </a:lnTo>
                  <a:lnTo>
                    <a:pt x="5790" y="4301"/>
                  </a:lnTo>
                  <a:lnTo>
                    <a:pt x="5795" y="4302"/>
                  </a:lnTo>
                  <a:lnTo>
                    <a:pt x="5801" y="4302"/>
                  </a:lnTo>
                  <a:lnTo>
                    <a:pt x="5807" y="4302"/>
                  </a:lnTo>
                  <a:lnTo>
                    <a:pt x="5813" y="4302"/>
                  </a:lnTo>
                  <a:lnTo>
                    <a:pt x="5819" y="4302"/>
                  </a:lnTo>
                  <a:lnTo>
                    <a:pt x="5824" y="4302"/>
                  </a:lnTo>
                  <a:lnTo>
                    <a:pt x="5830" y="4302"/>
                  </a:lnTo>
                  <a:lnTo>
                    <a:pt x="5835" y="4302"/>
                  </a:lnTo>
                  <a:lnTo>
                    <a:pt x="5842" y="4303"/>
                  </a:lnTo>
                  <a:lnTo>
                    <a:pt x="5847" y="4303"/>
                  </a:lnTo>
                  <a:lnTo>
                    <a:pt x="5853" y="4303"/>
                  </a:lnTo>
                  <a:lnTo>
                    <a:pt x="5858" y="4303"/>
                  </a:lnTo>
                  <a:lnTo>
                    <a:pt x="5864" y="4303"/>
                  </a:lnTo>
                  <a:lnTo>
                    <a:pt x="5870" y="4303"/>
                  </a:lnTo>
                  <a:lnTo>
                    <a:pt x="5876" y="4303"/>
                  </a:lnTo>
                  <a:lnTo>
                    <a:pt x="5881" y="4303"/>
                  </a:lnTo>
                  <a:lnTo>
                    <a:pt x="5887" y="4304"/>
                  </a:lnTo>
                  <a:lnTo>
                    <a:pt x="5892" y="4304"/>
                  </a:lnTo>
                  <a:lnTo>
                    <a:pt x="5899" y="4304"/>
                  </a:lnTo>
                  <a:lnTo>
                    <a:pt x="5905" y="4304"/>
                  </a:lnTo>
                  <a:lnTo>
                    <a:pt x="5910" y="4304"/>
                  </a:lnTo>
                  <a:lnTo>
                    <a:pt x="5916" y="4304"/>
                  </a:lnTo>
                  <a:lnTo>
                    <a:pt x="5921" y="4304"/>
                  </a:lnTo>
                  <a:lnTo>
                    <a:pt x="5928" y="4304"/>
                  </a:lnTo>
                  <a:lnTo>
                    <a:pt x="5933" y="4305"/>
                  </a:lnTo>
                  <a:lnTo>
                    <a:pt x="5939" y="4305"/>
                  </a:lnTo>
                  <a:lnTo>
                    <a:pt x="5944" y="4305"/>
                  </a:lnTo>
                  <a:lnTo>
                    <a:pt x="5950" y="4305"/>
                  </a:lnTo>
                  <a:lnTo>
                    <a:pt x="5956" y="4305"/>
                  </a:lnTo>
                  <a:lnTo>
                    <a:pt x="5962" y="4305"/>
                  </a:lnTo>
                  <a:lnTo>
                    <a:pt x="5967" y="4305"/>
                  </a:lnTo>
                  <a:lnTo>
                    <a:pt x="5973" y="4305"/>
                  </a:lnTo>
                  <a:lnTo>
                    <a:pt x="5978" y="4305"/>
                  </a:lnTo>
                  <a:lnTo>
                    <a:pt x="5985" y="4306"/>
                  </a:lnTo>
                  <a:lnTo>
                    <a:pt x="5991" y="4306"/>
                  </a:lnTo>
                  <a:lnTo>
                    <a:pt x="5996" y="4306"/>
                  </a:lnTo>
                  <a:lnTo>
                    <a:pt x="6002" y="4306"/>
                  </a:lnTo>
                  <a:lnTo>
                    <a:pt x="6007" y="4306"/>
                  </a:lnTo>
                  <a:lnTo>
                    <a:pt x="6014" y="4306"/>
                  </a:lnTo>
                  <a:lnTo>
                    <a:pt x="6019" y="4306"/>
                  </a:lnTo>
                  <a:lnTo>
                    <a:pt x="6025" y="4306"/>
                  </a:lnTo>
                  <a:lnTo>
                    <a:pt x="6030" y="4306"/>
                  </a:lnTo>
                  <a:lnTo>
                    <a:pt x="6036" y="4307"/>
                  </a:lnTo>
                  <a:lnTo>
                    <a:pt x="6042" y="4307"/>
                  </a:lnTo>
                  <a:lnTo>
                    <a:pt x="6048" y="4307"/>
                  </a:lnTo>
                  <a:lnTo>
                    <a:pt x="6053" y="4307"/>
                  </a:lnTo>
                  <a:lnTo>
                    <a:pt x="6059" y="4307"/>
                  </a:lnTo>
                  <a:lnTo>
                    <a:pt x="6064" y="4307"/>
                  </a:lnTo>
                  <a:lnTo>
                    <a:pt x="6071" y="4307"/>
                  </a:lnTo>
                  <a:lnTo>
                    <a:pt x="6076" y="4307"/>
                  </a:lnTo>
                  <a:lnTo>
                    <a:pt x="6082" y="4307"/>
                  </a:lnTo>
                  <a:lnTo>
                    <a:pt x="6088" y="4308"/>
                  </a:lnTo>
                  <a:lnTo>
                    <a:pt x="6093" y="4308"/>
                  </a:lnTo>
                  <a:lnTo>
                    <a:pt x="6100" y="4308"/>
                  </a:lnTo>
                  <a:lnTo>
                    <a:pt x="6105" y="4308"/>
                  </a:lnTo>
                  <a:lnTo>
                    <a:pt x="6111" y="4308"/>
                  </a:lnTo>
                  <a:lnTo>
                    <a:pt x="6116" y="4308"/>
                  </a:lnTo>
                  <a:lnTo>
                    <a:pt x="6122" y="4308"/>
                  </a:lnTo>
                  <a:lnTo>
                    <a:pt x="6128" y="4308"/>
                  </a:lnTo>
                  <a:lnTo>
                    <a:pt x="6134" y="4308"/>
                  </a:lnTo>
                  <a:lnTo>
                    <a:pt x="6139" y="4308"/>
                  </a:lnTo>
                  <a:lnTo>
                    <a:pt x="6145" y="4309"/>
                  </a:lnTo>
                  <a:lnTo>
                    <a:pt x="6150" y="4309"/>
                  </a:lnTo>
                  <a:lnTo>
                    <a:pt x="6157" y="4309"/>
                  </a:lnTo>
                  <a:lnTo>
                    <a:pt x="6162" y="4309"/>
                  </a:lnTo>
                  <a:lnTo>
                    <a:pt x="6168" y="4309"/>
                  </a:lnTo>
                  <a:lnTo>
                    <a:pt x="6174" y="4309"/>
                  </a:lnTo>
                  <a:lnTo>
                    <a:pt x="6179" y="4309"/>
                  </a:lnTo>
                  <a:lnTo>
                    <a:pt x="6186" y="4309"/>
                  </a:lnTo>
                  <a:lnTo>
                    <a:pt x="6191" y="4309"/>
                  </a:lnTo>
                  <a:lnTo>
                    <a:pt x="6197" y="4309"/>
                  </a:lnTo>
                  <a:lnTo>
                    <a:pt x="6202" y="4309"/>
                  </a:lnTo>
                  <a:lnTo>
                    <a:pt x="6208" y="4310"/>
                  </a:lnTo>
                  <a:lnTo>
                    <a:pt x="6214" y="4310"/>
                  </a:lnTo>
                  <a:lnTo>
                    <a:pt x="6220" y="4310"/>
                  </a:lnTo>
                  <a:lnTo>
                    <a:pt x="6225" y="4310"/>
                  </a:lnTo>
                  <a:lnTo>
                    <a:pt x="6231" y="4310"/>
                  </a:lnTo>
                  <a:lnTo>
                    <a:pt x="6236" y="4310"/>
                  </a:lnTo>
                  <a:lnTo>
                    <a:pt x="6243" y="4310"/>
                  </a:lnTo>
                  <a:lnTo>
                    <a:pt x="6248" y="4310"/>
                  </a:lnTo>
                  <a:lnTo>
                    <a:pt x="6254" y="4310"/>
                  </a:lnTo>
                  <a:lnTo>
                    <a:pt x="6259" y="4310"/>
                  </a:lnTo>
                  <a:lnTo>
                    <a:pt x="6265" y="4310"/>
                  </a:lnTo>
                  <a:lnTo>
                    <a:pt x="6272" y="4311"/>
                  </a:lnTo>
                  <a:lnTo>
                    <a:pt x="6277" y="4311"/>
                  </a:lnTo>
                  <a:lnTo>
                    <a:pt x="6283" y="4311"/>
                  </a:lnTo>
                  <a:lnTo>
                    <a:pt x="6288" y="4311"/>
                  </a:lnTo>
                  <a:lnTo>
                    <a:pt x="6294" y="4311"/>
                  </a:lnTo>
                  <a:lnTo>
                    <a:pt x="6300" y="4311"/>
                  </a:lnTo>
                  <a:lnTo>
                    <a:pt x="6306" y="4311"/>
                  </a:lnTo>
                  <a:lnTo>
                    <a:pt x="6311" y="4311"/>
                  </a:lnTo>
                  <a:lnTo>
                    <a:pt x="6317" y="4311"/>
                  </a:lnTo>
                  <a:lnTo>
                    <a:pt x="6322" y="4311"/>
                  </a:lnTo>
                  <a:lnTo>
                    <a:pt x="6329" y="4311"/>
                  </a:lnTo>
                  <a:lnTo>
                    <a:pt x="6334" y="4312"/>
                  </a:lnTo>
                  <a:lnTo>
                    <a:pt x="6340" y="4312"/>
                  </a:lnTo>
                  <a:lnTo>
                    <a:pt x="6345" y="4312"/>
                  </a:lnTo>
                  <a:lnTo>
                    <a:pt x="6351" y="4312"/>
                  </a:lnTo>
                  <a:lnTo>
                    <a:pt x="6358" y="4312"/>
                  </a:lnTo>
                  <a:lnTo>
                    <a:pt x="6363" y="4312"/>
                  </a:lnTo>
                  <a:lnTo>
                    <a:pt x="6369" y="4312"/>
                  </a:lnTo>
                  <a:lnTo>
                    <a:pt x="6374" y="4312"/>
                  </a:lnTo>
                  <a:lnTo>
                    <a:pt x="6381" y="4312"/>
                  </a:lnTo>
                  <a:lnTo>
                    <a:pt x="6386" y="4312"/>
                  </a:lnTo>
                  <a:lnTo>
                    <a:pt x="6392" y="4312"/>
                  </a:lnTo>
                  <a:lnTo>
                    <a:pt x="6397" y="4312"/>
                  </a:lnTo>
                  <a:lnTo>
                    <a:pt x="6403" y="4312"/>
                  </a:lnTo>
                  <a:lnTo>
                    <a:pt x="6408" y="4313"/>
                  </a:lnTo>
                  <a:lnTo>
                    <a:pt x="6415" y="4313"/>
                  </a:lnTo>
                  <a:lnTo>
                    <a:pt x="6420" y="4313"/>
                  </a:lnTo>
                  <a:lnTo>
                    <a:pt x="6426" y="4313"/>
                  </a:lnTo>
                  <a:lnTo>
                    <a:pt x="6431" y="4313"/>
                  </a:lnTo>
                  <a:lnTo>
                    <a:pt x="6438" y="4313"/>
                  </a:lnTo>
                  <a:lnTo>
                    <a:pt x="6443" y="4313"/>
                  </a:lnTo>
                  <a:lnTo>
                    <a:pt x="6449" y="4313"/>
                  </a:lnTo>
                  <a:lnTo>
                    <a:pt x="6455" y="4313"/>
                  </a:lnTo>
                  <a:lnTo>
                    <a:pt x="6460" y="4313"/>
                  </a:lnTo>
                  <a:lnTo>
                    <a:pt x="6467" y="4313"/>
                  </a:lnTo>
                  <a:lnTo>
                    <a:pt x="6472" y="4313"/>
                  </a:lnTo>
                  <a:lnTo>
                    <a:pt x="6478" y="4313"/>
                  </a:lnTo>
                  <a:lnTo>
                    <a:pt x="6483" y="4314"/>
                  </a:lnTo>
                  <a:lnTo>
                    <a:pt x="6489" y="4314"/>
                  </a:lnTo>
                  <a:lnTo>
                    <a:pt x="6495" y="4314"/>
                  </a:lnTo>
                  <a:lnTo>
                    <a:pt x="6501" y="4314"/>
                  </a:lnTo>
                  <a:lnTo>
                    <a:pt x="6506" y="4314"/>
                  </a:lnTo>
                  <a:lnTo>
                    <a:pt x="6512" y="4314"/>
                  </a:lnTo>
                  <a:lnTo>
                    <a:pt x="6517" y="4314"/>
                  </a:lnTo>
                  <a:lnTo>
                    <a:pt x="6524" y="4314"/>
                  </a:lnTo>
                  <a:lnTo>
                    <a:pt x="6529" y="4314"/>
                  </a:lnTo>
                  <a:lnTo>
                    <a:pt x="6535" y="4314"/>
                  </a:lnTo>
                  <a:lnTo>
                    <a:pt x="6541" y="4314"/>
                  </a:lnTo>
                  <a:lnTo>
                    <a:pt x="6546" y="4314"/>
                  </a:lnTo>
                  <a:lnTo>
                    <a:pt x="6553" y="4314"/>
                  </a:lnTo>
                  <a:lnTo>
                    <a:pt x="6558" y="4314"/>
                  </a:lnTo>
                  <a:lnTo>
                    <a:pt x="6564" y="4315"/>
                  </a:lnTo>
                  <a:lnTo>
                    <a:pt x="6569" y="4315"/>
                  </a:lnTo>
                  <a:lnTo>
                    <a:pt x="6575" y="4315"/>
                  </a:lnTo>
                  <a:lnTo>
                    <a:pt x="6581" y="4315"/>
                  </a:lnTo>
                  <a:lnTo>
                    <a:pt x="6587" y="4315"/>
                  </a:lnTo>
                  <a:lnTo>
                    <a:pt x="6592" y="4315"/>
                  </a:lnTo>
                  <a:lnTo>
                    <a:pt x="6598" y="4315"/>
                  </a:lnTo>
                  <a:lnTo>
                    <a:pt x="6603" y="4315"/>
                  </a:lnTo>
                  <a:lnTo>
                    <a:pt x="6610" y="4315"/>
                  </a:lnTo>
                  <a:lnTo>
                    <a:pt x="6615" y="4315"/>
                  </a:lnTo>
                  <a:lnTo>
                    <a:pt x="6621" y="4315"/>
                  </a:lnTo>
                  <a:lnTo>
                    <a:pt x="6626" y="4315"/>
                  </a:lnTo>
                  <a:lnTo>
                    <a:pt x="6632" y="4315"/>
                  </a:lnTo>
                  <a:lnTo>
                    <a:pt x="6639" y="4315"/>
                  </a:lnTo>
                  <a:lnTo>
                    <a:pt x="6644" y="4315"/>
                  </a:lnTo>
                  <a:lnTo>
                    <a:pt x="6650" y="4316"/>
                  </a:lnTo>
                  <a:lnTo>
                    <a:pt x="6655" y="4316"/>
                  </a:lnTo>
                  <a:lnTo>
                    <a:pt x="6661" y="4316"/>
                  </a:lnTo>
                  <a:lnTo>
                    <a:pt x="6667" y="4316"/>
                  </a:lnTo>
                  <a:lnTo>
                    <a:pt x="6673" y="4316"/>
                  </a:lnTo>
                  <a:lnTo>
                    <a:pt x="6678" y="4316"/>
                  </a:lnTo>
                  <a:lnTo>
                    <a:pt x="6684" y="4316"/>
                  </a:lnTo>
                  <a:lnTo>
                    <a:pt x="6689" y="4316"/>
                  </a:lnTo>
                  <a:lnTo>
                    <a:pt x="6696" y="4316"/>
                  </a:lnTo>
                  <a:lnTo>
                    <a:pt x="6701" y="4316"/>
                  </a:lnTo>
                  <a:lnTo>
                    <a:pt x="6707" y="4316"/>
                  </a:lnTo>
                  <a:lnTo>
                    <a:pt x="6712" y="4316"/>
                  </a:lnTo>
                  <a:lnTo>
                    <a:pt x="6718" y="4316"/>
                  </a:lnTo>
                  <a:lnTo>
                    <a:pt x="6725" y="4316"/>
                  </a:lnTo>
                  <a:lnTo>
                    <a:pt x="6730" y="4316"/>
                  </a:lnTo>
                  <a:lnTo>
                    <a:pt x="6736" y="4316"/>
                  </a:lnTo>
                  <a:lnTo>
                    <a:pt x="6741" y="4316"/>
                  </a:lnTo>
                  <a:lnTo>
                    <a:pt x="6747" y="4317"/>
                  </a:lnTo>
                  <a:lnTo>
                    <a:pt x="6753" y="4317"/>
                  </a:lnTo>
                  <a:lnTo>
                    <a:pt x="6759" y="4317"/>
                  </a:lnTo>
                  <a:lnTo>
                    <a:pt x="6764" y="4317"/>
                  </a:lnTo>
                  <a:lnTo>
                    <a:pt x="6770" y="4317"/>
                  </a:lnTo>
                  <a:lnTo>
                    <a:pt x="6775" y="4317"/>
                  </a:lnTo>
                  <a:lnTo>
                    <a:pt x="6782" y="4317"/>
                  </a:lnTo>
                  <a:lnTo>
                    <a:pt x="6787" y="4317"/>
                  </a:lnTo>
                  <a:lnTo>
                    <a:pt x="6793" y="4317"/>
                  </a:lnTo>
                  <a:lnTo>
                    <a:pt x="6798" y="4317"/>
                  </a:lnTo>
                  <a:lnTo>
                    <a:pt x="6804" y="4317"/>
                  </a:lnTo>
                  <a:lnTo>
                    <a:pt x="6810" y="4317"/>
                  </a:lnTo>
                  <a:lnTo>
                    <a:pt x="6816" y="4317"/>
                  </a:lnTo>
                  <a:lnTo>
                    <a:pt x="6822" y="4317"/>
                  </a:lnTo>
                  <a:lnTo>
                    <a:pt x="6827" y="4317"/>
                  </a:lnTo>
                  <a:lnTo>
                    <a:pt x="6833" y="4317"/>
                  </a:lnTo>
                  <a:lnTo>
                    <a:pt x="6839" y="4317"/>
                  </a:lnTo>
                  <a:lnTo>
                    <a:pt x="6845" y="4317"/>
                  </a:lnTo>
                  <a:lnTo>
                    <a:pt x="6850" y="4318"/>
                  </a:lnTo>
                  <a:lnTo>
                    <a:pt x="6856" y="4318"/>
                  </a:lnTo>
                  <a:lnTo>
                    <a:pt x="6861" y="4318"/>
                  </a:lnTo>
                  <a:lnTo>
                    <a:pt x="6868" y="4318"/>
                  </a:lnTo>
                  <a:lnTo>
                    <a:pt x="6873" y="4318"/>
                  </a:lnTo>
                  <a:lnTo>
                    <a:pt x="6879" y="4318"/>
                  </a:lnTo>
                  <a:lnTo>
                    <a:pt x="6884" y="4318"/>
                  </a:lnTo>
                  <a:lnTo>
                    <a:pt x="6890" y="4318"/>
                  </a:lnTo>
                  <a:lnTo>
                    <a:pt x="6896" y="4318"/>
                  </a:lnTo>
                  <a:lnTo>
                    <a:pt x="6902" y="4318"/>
                  </a:lnTo>
                  <a:lnTo>
                    <a:pt x="6908" y="4318"/>
                  </a:lnTo>
                  <a:lnTo>
                    <a:pt x="6913" y="4318"/>
                  </a:lnTo>
                  <a:lnTo>
                    <a:pt x="6919" y="4318"/>
                  </a:lnTo>
                  <a:lnTo>
                    <a:pt x="6925" y="4318"/>
                  </a:lnTo>
                  <a:lnTo>
                    <a:pt x="6931" y="4318"/>
                  </a:lnTo>
                  <a:lnTo>
                    <a:pt x="6936" y="4318"/>
                  </a:lnTo>
                  <a:lnTo>
                    <a:pt x="6942" y="4318"/>
                  </a:lnTo>
                  <a:lnTo>
                    <a:pt x="6947" y="4318"/>
                  </a:lnTo>
                  <a:lnTo>
                    <a:pt x="6954" y="4318"/>
                  </a:lnTo>
                  <a:lnTo>
                    <a:pt x="6959" y="4319"/>
                  </a:lnTo>
                  <a:lnTo>
                    <a:pt x="6965" y="4319"/>
                  </a:lnTo>
                  <a:lnTo>
                    <a:pt x="6970" y="4319"/>
                  </a:lnTo>
                  <a:lnTo>
                    <a:pt x="6976" y="4319"/>
                  </a:lnTo>
                  <a:lnTo>
                    <a:pt x="6982" y="4319"/>
                  </a:lnTo>
                  <a:lnTo>
                    <a:pt x="6988" y="4319"/>
                  </a:lnTo>
                  <a:lnTo>
                    <a:pt x="6993" y="4319"/>
                  </a:lnTo>
                  <a:lnTo>
                    <a:pt x="6999" y="4319"/>
                  </a:lnTo>
                  <a:lnTo>
                    <a:pt x="7005" y="4319"/>
                  </a:lnTo>
                  <a:lnTo>
                    <a:pt x="7011" y="4319"/>
                  </a:lnTo>
                  <a:lnTo>
                    <a:pt x="7017" y="4319"/>
                  </a:lnTo>
                  <a:lnTo>
                    <a:pt x="7022" y="4319"/>
                  </a:lnTo>
                  <a:lnTo>
                    <a:pt x="7028" y="4319"/>
                  </a:lnTo>
                  <a:lnTo>
                    <a:pt x="7033" y="4319"/>
                  </a:lnTo>
                  <a:lnTo>
                    <a:pt x="7040" y="4319"/>
                  </a:lnTo>
                  <a:lnTo>
                    <a:pt x="7045" y="4319"/>
                  </a:lnTo>
                  <a:lnTo>
                    <a:pt x="7051" y="4319"/>
                  </a:lnTo>
                  <a:lnTo>
                    <a:pt x="7056" y="4319"/>
                  </a:lnTo>
                  <a:lnTo>
                    <a:pt x="7062" y="4319"/>
                  </a:lnTo>
                  <a:lnTo>
                    <a:pt x="7068" y="4319"/>
                  </a:lnTo>
                  <a:lnTo>
                    <a:pt x="7074" y="4319"/>
                  </a:lnTo>
                  <a:lnTo>
                    <a:pt x="7079" y="4319"/>
                  </a:lnTo>
                  <a:lnTo>
                    <a:pt x="7085" y="4320"/>
                  </a:lnTo>
                  <a:lnTo>
                    <a:pt x="7091" y="4320"/>
                  </a:lnTo>
                  <a:lnTo>
                    <a:pt x="7097" y="4320"/>
                  </a:lnTo>
                  <a:lnTo>
                    <a:pt x="7103" y="4320"/>
                  </a:lnTo>
                  <a:lnTo>
                    <a:pt x="7108" y="4320"/>
                  </a:lnTo>
                  <a:lnTo>
                    <a:pt x="7114" y="4320"/>
                  </a:lnTo>
                  <a:lnTo>
                    <a:pt x="7119" y="4320"/>
                  </a:lnTo>
                  <a:lnTo>
                    <a:pt x="7126" y="4320"/>
                  </a:lnTo>
                  <a:lnTo>
                    <a:pt x="7131" y="4320"/>
                  </a:lnTo>
                  <a:lnTo>
                    <a:pt x="7137" y="4320"/>
                  </a:lnTo>
                  <a:lnTo>
                    <a:pt x="7142" y="4320"/>
                  </a:lnTo>
                  <a:lnTo>
                    <a:pt x="7148" y="4320"/>
                  </a:lnTo>
                  <a:lnTo>
                    <a:pt x="7154" y="4320"/>
                  </a:lnTo>
                  <a:lnTo>
                    <a:pt x="7160" y="4320"/>
                  </a:lnTo>
                  <a:lnTo>
                    <a:pt x="7165" y="4320"/>
                  </a:lnTo>
                  <a:lnTo>
                    <a:pt x="7171" y="4320"/>
                  </a:lnTo>
                  <a:lnTo>
                    <a:pt x="7176" y="4320"/>
                  </a:lnTo>
                  <a:lnTo>
                    <a:pt x="7183" y="4320"/>
                  </a:lnTo>
                  <a:lnTo>
                    <a:pt x="7189" y="4320"/>
                  </a:lnTo>
                  <a:lnTo>
                    <a:pt x="7194" y="4320"/>
                  </a:lnTo>
                  <a:lnTo>
                    <a:pt x="7200" y="4320"/>
                  </a:lnTo>
                  <a:lnTo>
                    <a:pt x="7205" y="4320"/>
                  </a:lnTo>
                  <a:lnTo>
                    <a:pt x="7212" y="4320"/>
                  </a:lnTo>
                  <a:lnTo>
                    <a:pt x="7217" y="4320"/>
                  </a:lnTo>
                  <a:lnTo>
                    <a:pt x="7223" y="4320"/>
                  </a:lnTo>
                  <a:lnTo>
                    <a:pt x="7228" y="4321"/>
                  </a:lnTo>
                  <a:lnTo>
                    <a:pt x="7234" y="4321"/>
                  </a:lnTo>
                  <a:lnTo>
                    <a:pt x="7240" y="4321"/>
                  </a:lnTo>
                  <a:lnTo>
                    <a:pt x="7246" y="4321"/>
                  </a:lnTo>
                  <a:lnTo>
                    <a:pt x="7251" y="4321"/>
                  </a:lnTo>
                  <a:lnTo>
                    <a:pt x="7257" y="4321"/>
                  </a:lnTo>
                  <a:lnTo>
                    <a:pt x="7262" y="4321"/>
                  </a:lnTo>
                  <a:lnTo>
                    <a:pt x="7269" y="4321"/>
                  </a:lnTo>
                  <a:lnTo>
                    <a:pt x="7275" y="4321"/>
                  </a:lnTo>
                  <a:lnTo>
                    <a:pt x="7280" y="4321"/>
                  </a:lnTo>
                  <a:lnTo>
                    <a:pt x="7286" y="4321"/>
                  </a:lnTo>
                  <a:lnTo>
                    <a:pt x="7291" y="4321"/>
                  </a:lnTo>
                  <a:lnTo>
                    <a:pt x="7298" y="4321"/>
                  </a:lnTo>
                  <a:lnTo>
                    <a:pt x="7303" y="4321"/>
                  </a:lnTo>
                  <a:lnTo>
                    <a:pt x="7309" y="4321"/>
                  </a:lnTo>
                  <a:lnTo>
                    <a:pt x="7314" y="4321"/>
                  </a:lnTo>
                  <a:lnTo>
                    <a:pt x="7320" y="4321"/>
                  </a:lnTo>
                  <a:lnTo>
                    <a:pt x="7326" y="4321"/>
                  </a:lnTo>
                  <a:lnTo>
                    <a:pt x="7332" y="4321"/>
                  </a:lnTo>
                  <a:lnTo>
                    <a:pt x="7337" y="4321"/>
                  </a:lnTo>
                  <a:lnTo>
                    <a:pt x="7343" y="4321"/>
                  </a:lnTo>
                  <a:lnTo>
                    <a:pt x="7348" y="4321"/>
                  </a:lnTo>
                  <a:lnTo>
                    <a:pt x="7355" y="4321"/>
                  </a:lnTo>
                  <a:lnTo>
                    <a:pt x="7360" y="4321"/>
                  </a:lnTo>
                  <a:lnTo>
                    <a:pt x="7366" y="4321"/>
                  </a:lnTo>
                  <a:lnTo>
                    <a:pt x="7372" y="4321"/>
                  </a:lnTo>
                  <a:lnTo>
                    <a:pt x="7377" y="4321"/>
                  </a:lnTo>
                  <a:lnTo>
                    <a:pt x="7384" y="4321"/>
                  </a:lnTo>
                  <a:lnTo>
                    <a:pt x="7389" y="4322"/>
                  </a:lnTo>
                  <a:lnTo>
                    <a:pt x="7395" y="4322"/>
                  </a:lnTo>
                  <a:lnTo>
                    <a:pt x="7400" y="4322"/>
                  </a:lnTo>
                  <a:lnTo>
                    <a:pt x="7406" y="4322"/>
                  </a:lnTo>
                  <a:lnTo>
                    <a:pt x="7412" y="4322"/>
                  </a:lnTo>
                  <a:lnTo>
                    <a:pt x="7418" y="4322"/>
                  </a:lnTo>
                  <a:lnTo>
                    <a:pt x="7423" y="4322"/>
                  </a:lnTo>
                  <a:lnTo>
                    <a:pt x="7429" y="4322"/>
                  </a:lnTo>
                  <a:lnTo>
                    <a:pt x="7434" y="4322"/>
                  </a:lnTo>
                  <a:lnTo>
                    <a:pt x="7441" y="4322"/>
                  </a:lnTo>
                  <a:lnTo>
                    <a:pt x="7446" y="4322"/>
                  </a:lnTo>
                  <a:lnTo>
                    <a:pt x="7452" y="4322"/>
                  </a:lnTo>
                  <a:lnTo>
                    <a:pt x="7458" y="4322"/>
                  </a:lnTo>
                  <a:lnTo>
                    <a:pt x="7463" y="4322"/>
                  </a:lnTo>
                  <a:lnTo>
                    <a:pt x="7470" y="4322"/>
                  </a:lnTo>
                  <a:lnTo>
                    <a:pt x="7475" y="4322"/>
                  </a:lnTo>
                  <a:lnTo>
                    <a:pt x="7481" y="4322"/>
                  </a:lnTo>
                  <a:lnTo>
                    <a:pt x="7486" y="4322"/>
                  </a:lnTo>
                  <a:lnTo>
                    <a:pt x="7492" y="4322"/>
                  </a:lnTo>
                  <a:lnTo>
                    <a:pt x="7498" y="4322"/>
                  </a:lnTo>
                  <a:lnTo>
                    <a:pt x="7504" y="4322"/>
                  </a:lnTo>
                  <a:lnTo>
                    <a:pt x="7509" y="4322"/>
                  </a:lnTo>
                  <a:lnTo>
                    <a:pt x="7515" y="4322"/>
                  </a:lnTo>
                  <a:lnTo>
                    <a:pt x="7520" y="4322"/>
                  </a:lnTo>
                  <a:lnTo>
                    <a:pt x="7527" y="4322"/>
                  </a:lnTo>
                  <a:lnTo>
                    <a:pt x="7532" y="4322"/>
                  </a:lnTo>
                  <a:lnTo>
                    <a:pt x="7538" y="4322"/>
                  </a:lnTo>
                  <a:lnTo>
                    <a:pt x="7543" y="4322"/>
                  </a:lnTo>
                  <a:lnTo>
                    <a:pt x="7549" y="4322"/>
                  </a:lnTo>
                  <a:lnTo>
                    <a:pt x="7556" y="4322"/>
                  </a:lnTo>
                  <a:lnTo>
                    <a:pt x="7561" y="4322"/>
                  </a:lnTo>
                  <a:lnTo>
                    <a:pt x="7567" y="4322"/>
                  </a:lnTo>
                  <a:lnTo>
                    <a:pt x="7572" y="4323"/>
                  </a:lnTo>
                  <a:lnTo>
                    <a:pt x="7578" y="4323"/>
                  </a:lnTo>
                  <a:lnTo>
                    <a:pt x="7584" y="4323"/>
                  </a:lnTo>
                  <a:lnTo>
                    <a:pt x="7590" y="4323"/>
                  </a:lnTo>
                  <a:lnTo>
                    <a:pt x="7595" y="4323"/>
                  </a:lnTo>
                  <a:lnTo>
                    <a:pt x="7601" y="4323"/>
                  </a:lnTo>
                  <a:lnTo>
                    <a:pt x="7606" y="4323"/>
                  </a:lnTo>
                  <a:lnTo>
                    <a:pt x="7613" y="4323"/>
                  </a:lnTo>
                  <a:lnTo>
                    <a:pt x="7618" y="4323"/>
                  </a:lnTo>
                  <a:lnTo>
                    <a:pt x="7624" y="4323"/>
                  </a:lnTo>
                  <a:lnTo>
                    <a:pt x="7629" y="4323"/>
                  </a:lnTo>
                  <a:lnTo>
                    <a:pt x="7635" y="4323"/>
                  </a:lnTo>
                  <a:lnTo>
                    <a:pt x="7642" y="4323"/>
                  </a:lnTo>
                  <a:lnTo>
                    <a:pt x="7647" y="4323"/>
                  </a:lnTo>
                  <a:lnTo>
                    <a:pt x="7653" y="4323"/>
                  </a:lnTo>
                  <a:lnTo>
                    <a:pt x="7658" y="4323"/>
                  </a:lnTo>
                  <a:lnTo>
                    <a:pt x="7664" y="4323"/>
                  </a:lnTo>
                  <a:lnTo>
                    <a:pt x="7670" y="4323"/>
                  </a:lnTo>
                  <a:lnTo>
                    <a:pt x="7676" y="4323"/>
                  </a:lnTo>
                  <a:lnTo>
                    <a:pt x="7681" y="4323"/>
                  </a:lnTo>
                  <a:lnTo>
                    <a:pt x="7687" y="4323"/>
                  </a:lnTo>
                  <a:lnTo>
                    <a:pt x="7692" y="4323"/>
                  </a:lnTo>
                  <a:lnTo>
                    <a:pt x="7699" y="4323"/>
                  </a:lnTo>
                  <a:lnTo>
                    <a:pt x="7704" y="4323"/>
                  </a:lnTo>
                  <a:lnTo>
                    <a:pt x="7710" y="4323"/>
                  </a:lnTo>
                  <a:lnTo>
                    <a:pt x="7715" y="4323"/>
                  </a:lnTo>
                  <a:lnTo>
                    <a:pt x="7721" y="4323"/>
                  </a:lnTo>
                  <a:lnTo>
                    <a:pt x="7727" y="4323"/>
                  </a:lnTo>
                  <a:lnTo>
                    <a:pt x="7733" y="4323"/>
                  </a:lnTo>
                  <a:lnTo>
                    <a:pt x="7739" y="4323"/>
                  </a:lnTo>
                  <a:lnTo>
                    <a:pt x="7744" y="4323"/>
                  </a:lnTo>
                  <a:lnTo>
                    <a:pt x="7750" y="4323"/>
                  </a:lnTo>
                  <a:lnTo>
                    <a:pt x="7756" y="4323"/>
                  </a:lnTo>
                  <a:lnTo>
                    <a:pt x="7762" y="4323"/>
                  </a:lnTo>
                  <a:lnTo>
                    <a:pt x="7767" y="4323"/>
                  </a:lnTo>
                  <a:lnTo>
                    <a:pt x="7773" y="4323"/>
                  </a:lnTo>
                  <a:lnTo>
                    <a:pt x="7778" y="4323"/>
                  </a:lnTo>
                  <a:lnTo>
                    <a:pt x="7785" y="4323"/>
                  </a:lnTo>
                  <a:lnTo>
                    <a:pt x="7790" y="4323"/>
                  </a:lnTo>
                  <a:lnTo>
                    <a:pt x="7796" y="4324"/>
                  </a:lnTo>
                  <a:lnTo>
                    <a:pt x="7801" y="4324"/>
                  </a:lnTo>
                  <a:lnTo>
                    <a:pt x="7807" y="4324"/>
                  </a:lnTo>
                  <a:lnTo>
                    <a:pt x="7813" y="4324"/>
                  </a:lnTo>
                  <a:lnTo>
                    <a:pt x="7819" y="4324"/>
                  </a:lnTo>
                  <a:lnTo>
                    <a:pt x="7825" y="4324"/>
                  </a:lnTo>
                  <a:lnTo>
                    <a:pt x="7830" y="4324"/>
                  </a:lnTo>
                  <a:lnTo>
                    <a:pt x="7836" y="4324"/>
                  </a:lnTo>
                  <a:lnTo>
                    <a:pt x="7842" y="4324"/>
                  </a:lnTo>
                  <a:lnTo>
                    <a:pt x="7848" y="4324"/>
                  </a:lnTo>
                  <a:lnTo>
                    <a:pt x="7853" y="4324"/>
                  </a:lnTo>
                  <a:lnTo>
                    <a:pt x="7859" y="4324"/>
                  </a:lnTo>
                  <a:lnTo>
                    <a:pt x="7864" y="4324"/>
                  </a:lnTo>
                  <a:lnTo>
                    <a:pt x="7871" y="4324"/>
                  </a:lnTo>
                  <a:lnTo>
                    <a:pt x="7876" y="4324"/>
                  </a:lnTo>
                  <a:lnTo>
                    <a:pt x="7882" y="4324"/>
                  </a:lnTo>
                  <a:lnTo>
                    <a:pt x="7887" y="4324"/>
                  </a:lnTo>
                  <a:lnTo>
                    <a:pt x="7893" y="4324"/>
                  </a:lnTo>
                  <a:lnTo>
                    <a:pt x="7899" y="4324"/>
                  </a:lnTo>
                  <a:lnTo>
                    <a:pt x="7905" y="4324"/>
                  </a:lnTo>
                  <a:lnTo>
                    <a:pt x="7910" y="4324"/>
                  </a:lnTo>
                  <a:lnTo>
                    <a:pt x="7916" y="4324"/>
                  </a:lnTo>
                  <a:lnTo>
                    <a:pt x="7923" y="4324"/>
                  </a:lnTo>
                  <a:lnTo>
                    <a:pt x="7928" y="4324"/>
                  </a:lnTo>
                  <a:lnTo>
                    <a:pt x="7934" y="4324"/>
                  </a:lnTo>
                  <a:lnTo>
                    <a:pt x="7939" y="4324"/>
                  </a:lnTo>
                  <a:lnTo>
                    <a:pt x="7945" y="4324"/>
                  </a:lnTo>
                  <a:lnTo>
                    <a:pt x="7950" y="4324"/>
                  </a:lnTo>
                  <a:lnTo>
                    <a:pt x="7957" y="4324"/>
                  </a:lnTo>
                  <a:lnTo>
                    <a:pt x="7962" y="4324"/>
                  </a:lnTo>
                  <a:lnTo>
                    <a:pt x="7968" y="4324"/>
                  </a:lnTo>
                  <a:lnTo>
                    <a:pt x="7973" y="4324"/>
                  </a:lnTo>
                  <a:lnTo>
                    <a:pt x="7979" y="4324"/>
                  </a:lnTo>
                  <a:lnTo>
                    <a:pt x="7985" y="4324"/>
                  </a:lnTo>
                  <a:lnTo>
                    <a:pt x="7991" y="4324"/>
                  </a:lnTo>
                  <a:lnTo>
                    <a:pt x="7996" y="4324"/>
                  </a:lnTo>
                  <a:lnTo>
                    <a:pt x="8002" y="4324"/>
                  </a:lnTo>
                  <a:lnTo>
                    <a:pt x="8007" y="4324"/>
                  </a:lnTo>
                  <a:lnTo>
                    <a:pt x="8014" y="4324"/>
                  </a:lnTo>
                  <a:lnTo>
                    <a:pt x="8020" y="4324"/>
                  </a:lnTo>
                  <a:lnTo>
                    <a:pt x="8025" y="4324"/>
                  </a:lnTo>
                  <a:lnTo>
                    <a:pt x="8031" y="4324"/>
                  </a:lnTo>
                  <a:lnTo>
                    <a:pt x="8036" y="4324"/>
                  </a:lnTo>
                  <a:lnTo>
                    <a:pt x="8043" y="4324"/>
                  </a:lnTo>
                  <a:lnTo>
                    <a:pt x="8048" y="4324"/>
                  </a:lnTo>
                  <a:lnTo>
                    <a:pt x="8054" y="4324"/>
                  </a:lnTo>
                  <a:lnTo>
                    <a:pt x="8059" y="4324"/>
                  </a:lnTo>
                  <a:lnTo>
                    <a:pt x="8066" y="4324"/>
                  </a:lnTo>
                  <a:lnTo>
                    <a:pt x="8071" y="4325"/>
                  </a:lnTo>
                  <a:lnTo>
                    <a:pt x="8077" y="4325"/>
                  </a:lnTo>
                  <a:lnTo>
                    <a:pt x="8082" y="4325"/>
                  </a:lnTo>
                  <a:lnTo>
                    <a:pt x="8088" y="4325"/>
                  </a:lnTo>
                  <a:lnTo>
                    <a:pt x="8093" y="4325"/>
                  </a:lnTo>
                  <a:lnTo>
                    <a:pt x="8100" y="4325"/>
                  </a:lnTo>
                  <a:lnTo>
                    <a:pt x="8106" y="4325"/>
                  </a:lnTo>
                  <a:lnTo>
                    <a:pt x="8111" y="4325"/>
                  </a:lnTo>
                  <a:lnTo>
                    <a:pt x="8117" y="4325"/>
                  </a:lnTo>
                  <a:lnTo>
                    <a:pt x="8123" y="4325"/>
                  </a:lnTo>
                  <a:lnTo>
                    <a:pt x="8129" y="4325"/>
                  </a:lnTo>
                  <a:lnTo>
                    <a:pt x="8134" y="4325"/>
                  </a:lnTo>
                  <a:lnTo>
                    <a:pt x="8140" y="4325"/>
                  </a:lnTo>
                  <a:lnTo>
                    <a:pt x="8145" y="4325"/>
                  </a:lnTo>
                  <a:lnTo>
                    <a:pt x="8152" y="4325"/>
                  </a:lnTo>
                  <a:lnTo>
                    <a:pt x="8157" y="4325"/>
                  </a:lnTo>
                  <a:lnTo>
                    <a:pt x="8163" y="4325"/>
                  </a:lnTo>
                  <a:lnTo>
                    <a:pt x="8168" y="4325"/>
                  </a:lnTo>
                  <a:lnTo>
                    <a:pt x="8174" y="4325"/>
                  </a:lnTo>
                  <a:lnTo>
                    <a:pt x="8180" y="4325"/>
                  </a:lnTo>
                  <a:lnTo>
                    <a:pt x="8186" y="4325"/>
                  </a:lnTo>
                  <a:lnTo>
                    <a:pt x="8191" y="4325"/>
                  </a:lnTo>
                  <a:lnTo>
                    <a:pt x="8197" y="4325"/>
                  </a:lnTo>
                  <a:lnTo>
                    <a:pt x="8203" y="4325"/>
                  </a:lnTo>
                  <a:lnTo>
                    <a:pt x="8209" y="4325"/>
                  </a:lnTo>
                  <a:lnTo>
                    <a:pt x="8215" y="4325"/>
                  </a:lnTo>
                  <a:lnTo>
                    <a:pt x="8220" y="4325"/>
                  </a:lnTo>
                  <a:lnTo>
                    <a:pt x="8226" y="4325"/>
                  </a:lnTo>
                  <a:lnTo>
                    <a:pt x="8231" y="4325"/>
                  </a:lnTo>
                  <a:lnTo>
                    <a:pt x="8238" y="4325"/>
                  </a:lnTo>
                  <a:lnTo>
                    <a:pt x="8243" y="4325"/>
                  </a:lnTo>
                  <a:lnTo>
                    <a:pt x="8249" y="4325"/>
                  </a:lnTo>
                  <a:lnTo>
                    <a:pt x="8254" y="4325"/>
                  </a:lnTo>
                  <a:lnTo>
                    <a:pt x="8260" y="4325"/>
                  </a:lnTo>
                  <a:lnTo>
                    <a:pt x="8266" y="4325"/>
                  </a:lnTo>
                  <a:lnTo>
                    <a:pt x="8272" y="4325"/>
                  </a:lnTo>
                  <a:lnTo>
                    <a:pt x="8277" y="4325"/>
                  </a:lnTo>
                  <a:lnTo>
                    <a:pt x="8283" y="4325"/>
                  </a:lnTo>
                  <a:lnTo>
                    <a:pt x="8289" y="4325"/>
                  </a:lnTo>
                  <a:lnTo>
                    <a:pt x="8295" y="4325"/>
                  </a:lnTo>
                  <a:lnTo>
                    <a:pt x="8301" y="4325"/>
                  </a:lnTo>
                  <a:lnTo>
                    <a:pt x="8306" y="4325"/>
                  </a:lnTo>
                  <a:lnTo>
                    <a:pt x="8312" y="4325"/>
                  </a:lnTo>
                  <a:lnTo>
                    <a:pt x="8317" y="4325"/>
                  </a:lnTo>
                  <a:lnTo>
                    <a:pt x="8324" y="4325"/>
                  </a:lnTo>
                  <a:lnTo>
                    <a:pt x="8329" y="4325"/>
                  </a:lnTo>
                  <a:lnTo>
                    <a:pt x="8335" y="4325"/>
                  </a:lnTo>
                  <a:lnTo>
                    <a:pt x="8340" y="4325"/>
                  </a:lnTo>
                  <a:lnTo>
                    <a:pt x="8346" y="4325"/>
                  </a:lnTo>
                  <a:lnTo>
                    <a:pt x="8352" y="4325"/>
                  </a:lnTo>
                  <a:lnTo>
                    <a:pt x="8358" y="4325"/>
                  </a:lnTo>
                  <a:lnTo>
                    <a:pt x="8363" y="4325"/>
                  </a:lnTo>
                  <a:lnTo>
                    <a:pt x="8369" y="4325"/>
                  </a:lnTo>
                  <a:lnTo>
                    <a:pt x="8374" y="4325"/>
                  </a:lnTo>
                  <a:lnTo>
                    <a:pt x="8381" y="4325"/>
                  </a:lnTo>
                  <a:lnTo>
                    <a:pt x="8387" y="4325"/>
                  </a:lnTo>
                  <a:lnTo>
                    <a:pt x="8392" y="4325"/>
                  </a:lnTo>
                  <a:lnTo>
                    <a:pt x="8398" y="4325"/>
                  </a:lnTo>
                  <a:lnTo>
                    <a:pt x="8403" y="4325"/>
                  </a:lnTo>
                  <a:lnTo>
                    <a:pt x="8410" y="4325"/>
                  </a:lnTo>
                  <a:lnTo>
                    <a:pt x="8415" y="4325"/>
                  </a:lnTo>
                  <a:lnTo>
                    <a:pt x="8421" y="4325"/>
                  </a:lnTo>
                  <a:lnTo>
                    <a:pt x="8426" y="4325"/>
                  </a:lnTo>
                  <a:lnTo>
                    <a:pt x="8432" y="4325"/>
                  </a:lnTo>
                  <a:lnTo>
                    <a:pt x="8438" y="4326"/>
                  </a:lnTo>
                  <a:lnTo>
                    <a:pt x="8444" y="4326"/>
                  </a:lnTo>
                  <a:lnTo>
                    <a:pt x="8449" y="4326"/>
                  </a:lnTo>
                  <a:lnTo>
                    <a:pt x="8455" y="4326"/>
                  </a:lnTo>
                  <a:lnTo>
                    <a:pt x="8460" y="4326"/>
                  </a:lnTo>
                  <a:lnTo>
                    <a:pt x="8467" y="4326"/>
                  </a:lnTo>
                  <a:lnTo>
                    <a:pt x="8473" y="4326"/>
                  </a:lnTo>
                  <a:lnTo>
                    <a:pt x="8478" y="4326"/>
                  </a:lnTo>
                  <a:lnTo>
                    <a:pt x="8484" y="4326"/>
                  </a:lnTo>
                  <a:lnTo>
                    <a:pt x="8489" y="4326"/>
                  </a:lnTo>
                  <a:lnTo>
                    <a:pt x="8496" y="4326"/>
                  </a:lnTo>
                  <a:lnTo>
                    <a:pt x="8501" y="4326"/>
                  </a:lnTo>
                  <a:lnTo>
                    <a:pt x="8507" y="4326"/>
                  </a:lnTo>
                  <a:lnTo>
                    <a:pt x="8512" y="4326"/>
                  </a:lnTo>
                  <a:lnTo>
                    <a:pt x="8518" y="4326"/>
                  </a:lnTo>
                  <a:lnTo>
                    <a:pt x="8524" y="4326"/>
                  </a:lnTo>
                  <a:lnTo>
                    <a:pt x="8530" y="4326"/>
                  </a:lnTo>
                  <a:lnTo>
                    <a:pt x="8535" y="4326"/>
                  </a:lnTo>
                  <a:lnTo>
                    <a:pt x="8541" y="4326"/>
                  </a:lnTo>
                  <a:lnTo>
                    <a:pt x="8546" y="4326"/>
                  </a:lnTo>
                  <a:lnTo>
                    <a:pt x="8553" y="4326"/>
                  </a:lnTo>
                  <a:lnTo>
                    <a:pt x="8558" y="4326"/>
                  </a:lnTo>
                  <a:lnTo>
                    <a:pt x="8564" y="4326"/>
                  </a:lnTo>
                  <a:lnTo>
                    <a:pt x="8570" y="4326"/>
                  </a:lnTo>
                  <a:lnTo>
                    <a:pt x="8575" y="4326"/>
                  </a:lnTo>
                  <a:lnTo>
                    <a:pt x="8582" y="4326"/>
                  </a:lnTo>
                  <a:lnTo>
                    <a:pt x="8587" y="4326"/>
                  </a:lnTo>
                  <a:lnTo>
                    <a:pt x="8593" y="4326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61" name="Freeform 73"/>
            <p:cNvSpPr>
              <a:spLocks/>
            </p:cNvSpPr>
            <p:nvPr/>
          </p:nvSpPr>
          <p:spPr bwMode="auto">
            <a:xfrm>
              <a:off x="3605" y="645"/>
              <a:ext cx="955" cy="234"/>
            </a:xfrm>
            <a:custGeom>
              <a:avLst/>
              <a:gdLst/>
              <a:ahLst/>
              <a:cxnLst>
                <a:cxn ang="0">
                  <a:pos x="132" y="622"/>
                </a:cxn>
                <a:cxn ang="0">
                  <a:pos x="269" y="225"/>
                </a:cxn>
                <a:cxn ang="0">
                  <a:pos x="407" y="55"/>
                </a:cxn>
                <a:cxn ang="0">
                  <a:pos x="544" y="2"/>
                </a:cxn>
                <a:cxn ang="0">
                  <a:pos x="682" y="18"/>
                </a:cxn>
                <a:cxn ang="0">
                  <a:pos x="820" y="75"/>
                </a:cxn>
                <a:cxn ang="0">
                  <a:pos x="957" y="160"/>
                </a:cxn>
                <a:cxn ang="0">
                  <a:pos x="1094" y="260"/>
                </a:cxn>
                <a:cxn ang="0">
                  <a:pos x="1232" y="369"/>
                </a:cxn>
                <a:cxn ang="0">
                  <a:pos x="1370" y="481"/>
                </a:cxn>
                <a:cxn ang="0">
                  <a:pos x="1508" y="595"/>
                </a:cxn>
                <a:cxn ang="0">
                  <a:pos x="1645" y="706"/>
                </a:cxn>
                <a:cxn ang="0">
                  <a:pos x="1782" y="813"/>
                </a:cxn>
                <a:cxn ang="0">
                  <a:pos x="1920" y="916"/>
                </a:cxn>
                <a:cxn ang="0">
                  <a:pos x="2058" y="1013"/>
                </a:cxn>
                <a:cxn ang="0">
                  <a:pos x="2195" y="1105"/>
                </a:cxn>
                <a:cxn ang="0">
                  <a:pos x="2333" y="1191"/>
                </a:cxn>
                <a:cxn ang="0">
                  <a:pos x="2470" y="1270"/>
                </a:cxn>
                <a:cxn ang="0">
                  <a:pos x="2608" y="1345"/>
                </a:cxn>
                <a:cxn ang="0">
                  <a:pos x="2745" y="1413"/>
                </a:cxn>
                <a:cxn ang="0">
                  <a:pos x="2883" y="1477"/>
                </a:cxn>
                <a:cxn ang="0">
                  <a:pos x="3021" y="1535"/>
                </a:cxn>
                <a:cxn ang="0">
                  <a:pos x="3159" y="1587"/>
                </a:cxn>
                <a:cxn ang="0">
                  <a:pos x="3295" y="1636"/>
                </a:cxn>
                <a:cxn ang="0">
                  <a:pos x="3433" y="1681"/>
                </a:cxn>
                <a:cxn ang="0">
                  <a:pos x="3571" y="1721"/>
                </a:cxn>
                <a:cxn ang="0">
                  <a:pos x="3709" y="1758"/>
                </a:cxn>
                <a:cxn ang="0">
                  <a:pos x="3846" y="1792"/>
                </a:cxn>
                <a:cxn ang="0">
                  <a:pos x="3983" y="1823"/>
                </a:cxn>
                <a:cxn ang="0">
                  <a:pos x="4121" y="1850"/>
                </a:cxn>
                <a:cxn ang="0">
                  <a:pos x="4259" y="1875"/>
                </a:cxn>
                <a:cxn ang="0">
                  <a:pos x="4396" y="1898"/>
                </a:cxn>
                <a:cxn ang="0">
                  <a:pos x="4534" y="1919"/>
                </a:cxn>
                <a:cxn ang="0">
                  <a:pos x="4671" y="1938"/>
                </a:cxn>
                <a:cxn ang="0">
                  <a:pos x="4809" y="1954"/>
                </a:cxn>
                <a:cxn ang="0">
                  <a:pos x="4946" y="1970"/>
                </a:cxn>
                <a:cxn ang="0">
                  <a:pos x="5084" y="1983"/>
                </a:cxn>
                <a:cxn ang="0">
                  <a:pos x="5222" y="1996"/>
                </a:cxn>
                <a:cxn ang="0">
                  <a:pos x="5360" y="2007"/>
                </a:cxn>
                <a:cxn ang="0">
                  <a:pos x="5496" y="2016"/>
                </a:cxn>
                <a:cxn ang="0">
                  <a:pos x="5634" y="2026"/>
                </a:cxn>
                <a:cxn ang="0">
                  <a:pos x="5772" y="2034"/>
                </a:cxn>
                <a:cxn ang="0">
                  <a:pos x="5910" y="2041"/>
                </a:cxn>
                <a:cxn ang="0">
                  <a:pos x="6047" y="2047"/>
                </a:cxn>
                <a:cxn ang="0">
                  <a:pos x="6184" y="2054"/>
                </a:cxn>
                <a:cxn ang="0">
                  <a:pos x="6322" y="2059"/>
                </a:cxn>
                <a:cxn ang="0">
                  <a:pos x="6460" y="2064"/>
                </a:cxn>
                <a:cxn ang="0">
                  <a:pos x="6597" y="2068"/>
                </a:cxn>
                <a:cxn ang="0">
                  <a:pos x="6735" y="2072"/>
                </a:cxn>
                <a:cxn ang="0">
                  <a:pos x="6873" y="2075"/>
                </a:cxn>
                <a:cxn ang="0">
                  <a:pos x="7010" y="2079"/>
                </a:cxn>
                <a:cxn ang="0">
                  <a:pos x="7147" y="2082"/>
                </a:cxn>
                <a:cxn ang="0">
                  <a:pos x="7285" y="2084"/>
                </a:cxn>
                <a:cxn ang="0">
                  <a:pos x="7423" y="2087"/>
                </a:cxn>
                <a:cxn ang="0">
                  <a:pos x="7561" y="2089"/>
                </a:cxn>
                <a:cxn ang="0">
                  <a:pos x="7697" y="2090"/>
                </a:cxn>
                <a:cxn ang="0">
                  <a:pos x="7835" y="2092"/>
                </a:cxn>
                <a:cxn ang="0">
                  <a:pos x="7973" y="2093"/>
                </a:cxn>
                <a:cxn ang="0">
                  <a:pos x="8111" y="2095"/>
                </a:cxn>
                <a:cxn ang="0">
                  <a:pos x="8248" y="2096"/>
                </a:cxn>
                <a:cxn ang="0">
                  <a:pos x="8386" y="2097"/>
                </a:cxn>
                <a:cxn ang="0">
                  <a:pos x="8523" y="2098"/>
                </a:cxn>
              </a:cxnLst>
              <a:rect l="0" t="0" r="r" b="b"/>
              <a:pathLst>
                <a:path w="8598" h="2106">
                  <a:moveTo>
                    <a:pt x="0" y="2106"/>
                  </a:moveTo>
                  <a:lnTo>
                    <a:pt x="5" y="1760"/>
                  </a:lnTo>
                  <a:lnTo>
                    <a:pt x="11" y="1620"/>
                  </a:lnTo>
                  <a:lnTo>
                    <a:pt x="16" y="1514"/>
                  </a:lnTo>
                  <a:lnTo>
                    <a:pt x="23" y="1425"/>
                  </a:lnTo>
                  <a:lnTo>
                    <a:pt x="29" y="1349"/>
                  </a:lnTo>
                  <a:lnTo>
                    <a:pt x="34" y="1281"/>
                  </a:lnTo>
                  <a:lnTo>
                    <a:pt x="40" y="1219"/>
                  </a:lnTo>
                  <a:lnTo>
                    <a:pt x="46" y="1163"/>
                  </a:lnTo>
                  <a:lnTo>
                    <a:pt x="52" y="1110"/>
                  </a:lnTo>
                  <a:lnTo>
                    <a:pt x="57" y="1061"/>
                  </a:lnTo>
                  <a:lnTo>
                    <a:pt x="63" y="1017"/>
                  </a:lnTo>
                  <a:lnTo>
                    <a:pt x="68" y="973"/>
                  </a:lnTo>
                  <a:lnTo>
                    <a:pt x="75" y="933"/>
                  </a:lnTo>
                  <a:lnTo>
                    <a:pt x="80" y="894"/>
                  </a:lnTo>
                  <a:lnTo>
                    <a:pt x="86" y="858"/>
                  </a:lnTo>
                  <a:lnTo>
                    <a:pt x="91" y="824"/>
                  </a:lnTo>
                  <a:lnTo>
                    <a:pt x="97" y="791"/>
                  </a:lnTo>
                  <a:lnTo>
                    <a:pt x="103" y="760"/>
                  </a:lnTo>
                  <a:lnTo>
                    <a:pt x="109" y="730"/>
                  </a:lnTo>
                  <a:lnTo>
                    <a:pt x="114" y="702"/>
                  </a:lnTo>
                  <a:lnTo>
                    <a:pt x="120" y="674"/>
                  </a:lnTo>
                  <a:lnTo>
                    <a:pt x="126" y="648"/>
                  </a:lnTo>
                  <a:lnTo>
                    <a:pt x="132" y="622"/>
                  </a:lnTo>
                  <a:lnTo>
                    <a:pt x="138" y="598"/>
                  </a:lnTo>
                  <a:lnTo>
                    <a:pt x="143" y="574"/>
                  </a:lnTo>
                  <a:lnTo>
                    <a:pt x="149" y="551"/>
                  </a:lnTo>
                  <a:lnTo>
                    <a:pt x="154" y="530"/>
                  </a:lnTo>
                  <a:lnTo>
                    <a:pt x="161" y="509"/>
                  </a:lnTo>
                  <a:lnTo>
                    <a:pt x="166" y="489"/>
                  </a:lnTo>
                  <a:lnTo>
                    <a:pt x="172" y="469"/>
                  </a:lnTo>
                  <a:lnTo>
                    <a:pt x="177" y="451"/>
                  </a:lnTo>
                  <a:lnTo>
                    <a:pt x="183" y="432"/>
                  </a:lnTo>
                  <a:lnTo>
                    <a:pt x="189" y="415"/>
                  </a:lnTo>
                  <a:lnTo>
                    <a:pt x="195" y="398"/>
                  </a:lnTo>
                  <a:lnTo>
                    <a:pt x="200" y="381"/>
                  </a:lnTo>
                  <a:lnTo>
                    <a:pt x="206" y="366"/>
                  </a:lnTo>
                  <a:lnTo>
                    <a:pt x="212" y="351"/>
                  </a:lnTo>
                  <a:lnTo>
                    <a:pt x="218" y="336"/>
                  </a:lnTo>
                  <a:lnTo>
                    <a:pt x="224" y="322"/>
                  </a:lnTo>
                  <a:lnTo>
                    <a:pt x="229" y="308"/>
                  </a:lnTo>
                  <a:lnTo>
                    <a:pt x="235" y="295"/>
                  </a:lnTo>
                  <a:lnTo>
                    <a:pt x="240" y="282"/>
                  </a:lnTo>
                  <a:lnTo>
                    <a:pt x="247" y="270"/>
                  </a:lnTo>
                  <a:lnTo>
                    <a:pt x="252" y="258"/>
                  </a:lnTo>
                  <a:lnTo>
                    <a:pt x="258" y="247"/>
                  </a:lnTo>
                  <a:lnTo>
                    <a:pt x="263" y="235"/>
                  </a:lnTo>
                  <a:lnTo>
                    <a:pt x="269" y="225"/>
                  </a:lnTo>
                  <a:lnTo>
                    <a:pt x="275" y="214"/>
                  </a:lnTo>
                  <a:lnTo>
                    <a:pt x="281" y="204"/>
                  </a:lnTo>
                  <a:lnTo>
                    <a:pt x="286" y="194"/>
                  </a:lnTo>
                  <a:lnTo>
                    <a:pt x="292" y="185"/>
                  </a:lnTo>
                  <a:lnTo>
                    <a:pt x="297" y="176"/>
                  </a:lnTo>
                  <a:lnTo>
                    <a:pt x="304" y="167"/>
                  </a:lnTo>
                  <a:lnTo>
                    <a:pt x="310" y="159"/>
                  </a:lnTo>
                  <a:lnTo>
                    <a:pt x="315" y="150"/>
                  </a:lnTo>
                  <a:lnTo>
                    <a:pt x="321" y="142"/>
                  </a:lnTo>
                  <a:lnTo>
                    <a:pt x="326" y="135"/>
                  </a:lnTo>
                  <a:lnTo>
                    <a:pt x="333" y="128"/>
                  </a:lnTo>
                  <a:lnTo>
                    <a:pt x="338" y="120"/>
                  </a:lnTo>
                  <a:lnTo>
                    <a:pt x="344" y="114"/>
                  </a:lnTo>
                  <a:lnTo>
                    <a:pt x="349" y="108"/>
                  </a:lnTo>
                  <a:lnTo>
                    <a:pt x="355" y="101"/>
                  </a:lnTo>
                  <a:lnTo>
                    <a:pt x="361" y="95"/>
                  </a:lnTo>
                  <a:lnTo>
                    <a:pt x="367" y="89"/>
                  </a:lnTo>
                  <a:lnTo>
                    <a:pt x="372" y="84"/>
                  </a:lnTo>
                  <a:lnTo>
                    <a:pt x="378" y="79"/>
                  </a:lnTo>
                  <a:lnTo>
                    <a:pt x="383" y="74"/>
                  </a:lnTo>
                  <a:lnTo>
                    <a:pt x="390" y="68"/>
                  </a:lnTo>
                  <a:lnTo>
                    <a:pt x="396" y="63"/>
                  </a:lnTo>
                  <a:lnTo>
                    <a:pt x="401" y="59"/>
                  </a:lnTo>
                  <a:lnTo>
                    <a:pt x="407" y="55"/>
                  </a:lnTo>
                  <a:lnTo>
                    <a:pt x="412" y="51"/>
                  </a:lnTo>
                  <a:lnTo>
                    <a:pt x="419" y="47"/>
                  </a:lnTo>
                  <a:lnTo>
                    <a:pt x="424" y="44"/>
                  </a:lnTo>
                  <a:lnTo>
                    <a:pt x="430" y="39"/>
                  </a:lnTo>
                  <a:lnTo>
                    <a:pt x="435" y="36"/>
                  </a:lnTo>
                  <a:lnTo>
                    <a:pt x="441" y="33"/>
                  </a:lnTo>
                  <a:lnTo>
                    <a:pt x="447" y="30"/>
                  </a:lnTo>
                  <a:lnTo>
                    <a:pt x="453" y="27"/>
                  </a:lnTo>
                  <a:lnTo>
                    <a:pt x="458" y="25"/>
                  </a:lnTo>
                  <a:lnTo>
                    <a:pt x="464" y="22"/>
                  </a:lnTo>
                  <a:lnTo>
                    <a:pt x="469" y="20"/>
                  </a:lnTo>
                  <a:lnTo>
                    <a:pt x="476" y="18"/>
                  </a:lnTo>
                  <a:lnTo>
                    <a:pt x="481" y="16"/>
                  </a:lnTo>
                  <a:lnTo>
                    <a:pt x="487" y="14"/>
                  </a:lnTo>
                  <a:lnTo>
                    <a:pt x="493" y="12"/>
                  </a:lnTo>
                  <a:lnTo>
                    <a:pt x="498" y="10"/>
                  </a:lnTo>
                  <a:lnTo>
                    <a:pt x="505" y="8"/>
                  </a:lnTo>
                  <a:lnTo>
                    <a:pt x="510" y="7"/>
                  </a:lnTo>
                  <a:lnTo>
                    <a:pt x="516" y="6"/>
                  </a:lnTo>
                  <a:lnTo>
                    <a:pt x="521" y="5"/>
                  </a:lnTo>
                  <a:lnTo>
                    <a:pt x="527" y="4"/>
                  </a:lnTo>
                  <a:lnTo>
                    <a:pt x="533" y="3"/>
                  </a:lnTo>
                  <a:lnTo>
                    <a:pt x="539" y="2"/>
                  </a:lnTo>
                  <a:lnTo>
                    <a:pt x="544" y="2"/>
                  </a:lnTo>
                  <a:lnTo>
                    <a:pt x="550" y="1"/>
                  </a:lnTo>
                  <a:lnTo>
                    <a:pt x="555" y="1"/>
                  </a:lnTo>
                  <a:lnTo>
                    <a:pt x="562" y="0"/>
                  </a:lnTo>
                  <a:lnTo>
                    <a:pt x="567" y="0"/>
                  </a:lnTo>
                  <a:lnTo>
                    <a:pt x="573" y="0"/>
                  </a:lnTo>
                  <a:lnTo>
                    <a:pt x="579" y="0"/>
                  </a:lnTo>
                  <a:lnTo>
                    <a:pt x="584" y="0"/>
                  </a:lnTo>
                  <a:lnTo>
                    <a:pt x="591" y="1"/>
                  </a:lnTo>
                  <a:lnTo>
                    <a:pt x="596" y="1"/>
                  </a:lnTo>
                  <a:lnTo>
                    <a:pt x="602" y="2"/>
                  </a:lnTo>
                  <a:lnTo>
                    <a:pt x="607" y="2"/>
                  </a:lnTo>
                  <a:lnTo>
                    <a:pt x="613" y="3"/>
                  </a:lnTo>
                  <a:lnTo>
                    <a:pt x="619" y="3"/>
                  </a:lnTo>
                  <a:lnTo>
                    <a:pt x="625" y="4"/>
                  </a:lnTo>
                  <a:lnTo>
                    <a:pt x="630" y="5"/>
                  </a:lnTo>
                  <a:lnTo>
                    <a:pt x="636" y="6"/>
                  </a:lnTo>
                  <a:lnTo>
                    <a:pt x="641" y="7"/>
                  </a:lnTo>
                  <a:lnTo>
                    <a:pt x="648" y="8"/>
                  </a:lnTo>
                  <a:lnTo>
                    <a:pt x="653" y="9"/>
                  </a:lnTo>
                  <a:lnTo>
                    <a:pt x="659" y="12"/>
                  </a:lnTo>
                  <a:lnTo>
                    <a:pt x="664" y="13"/>
                  </a:lnTo>
                  <a:lnTo>
                    <a:pt x="670" y="14"/>
                  </a:lnTo>
                  <a:lnTo>
                    <a:pt x="677" y="16"/>
                  </a:lnTo>
                  <a:lnTo>
                    <a:pt x="682" y="18"/>
                  </a:lnTo>
                  <a:lnTo>
                    <a:pt x="688" y="19"/>
                  </a:lnTo>
                  <a:lnTo>
                    <a:pt x="693" y="21"/>
                  </a:lnTo>
                  <a:lnTo>
                    <a:pt x="699" y="23"/>
                  </a:lnTo>
                  <a:lnTo>
                    <a:pt x="705" y="25"/>
                  </a:lnTo>
                  <a:lnTo>
                    <a:pt x="711" y="26"/>
                  </a:lnTo>
                  <a:lnTo>
                    <a:pt x="716" y="28"/>
                  </a:lnTo>
                  <a:lnTo>
                    <a:pt x="722" y="30"/>
                  </a:lnTo>
                  <a:lnTo>
                    <a:pt x="727" y="33"/>
                  </a:lnTo>
                  <a:lnTo>
                    <a:pt x="734" y="35"/>
                  </a:lnTo>
                  <a:lnTo>
                    <a:pt x="739" y="37"/>
                  </a:lnTo>
                  <a:lnTo>
                    <a:pt x="745" y="39"/>
                  </a:lnTo>
                  <a:lnTo>
                    <a:pt x="750" y="42"/>
                  </a:lnTo>
                  <a:lnTo>
                    <a:pt x="756" y="45"/>
                  </a:lnTo>
                  <a:lnTo>
                    <a:pt x="762" y="47"/>
                  </a:lnTo>
                  <a:lnTo>
                    <a:pt x="768" y="50"/>
                  </a:lnTo>
                  <a:lnTo>
                    <a:pt x="774" y="52"/>
                  </a:lnTo>
                  <a:lnTo>
                    <a:pt x="779" y="55"/>
                  </a:lnTo>
                  <a:lnTo>
                    <a:pt x="785" y="58"/>
                  </a:lnTo>
                  <a:lnTo>
                    <a:pt x="791" y="60"/>
                  </a:lnTo>
                  <a:lnTo>
                    <a:pt x="797" y="63"/>
                  </a:lnTo>
                  <a:lnTo>
                    <a:pt x="802" y="66"/>
                  </a:lnTo>
                  <a:lnTo>
                    <a:pt x="808" y="70"/>
                  </a:lnTo>
                  <a:lnTo>
                    <a:pt x="813" y="73"/>
                  </a:lnTo>
                  <a:lnTo>
                    <a:pt x="820" y="75"/>
                  </a:lnTo>
                  <a:lnTo>
                    <a:pt x="825" y="78"/>
                  </a:lnTo>
                  <a:lnTo>
                    <a:pt x="831" y="81"/>
                  </a:lnTo>
                  <a:lnTo>
                    <a:pt x="836" y="84"/>
                  </a:lnTo>
                  <a:lnTo>
                    <a:pt x="842" y="88"/>
                  </a:lnTo>
                  <a:lnTo>
                    <a:pt x="848" y="91"/>
                  </a:lnTo>
                  <a:lnTo>
                    <a:pt x="854" y="94"/>
                  </a:lnTo>
                  <a:lnTo>
                    <a:pt x="860" y="98"/>
                  </a:lnTo>
                  <a:lnTo>
                    <a:pt x="865" y="101"/>
                  </a:lnTo>
                  <a:lnTo>
                    <a:pt x="871" y="105"/>
                  </a:lnTo>
                  <a:lnTo>
                    <a:pt x="877" y="108"/>
                  </a:lnTo>
                  <a:lnTo>
                    <a:pt x="883" y="111"/>
                  </a:lnTo>
                  <a:lnTo>
                    <a:pt x="888" y="115"/>
                  </a:lnTo>
                  <a:lnTo>
                    <a:pt x="894" y="118"/>
                  </a:lnTo>
                  <a:lnTo>
                    <a:pt x="899" y="122"/>
                  </a:lnTo>
                  <a:lnTo>
                    <a:pt x="906" y="125"/>
                  </a:lnTo>
                  <a:lnTo>
                    <a:pt x="911" y="130"/>
                  </a:lnTo>
                  <a:lnTo>
                    <a:pt x="917" y="133"/>
                  </a:lnTo>
                  <a:lnTo>
                    <a:pt x="922" y="137"/>
                  </a:lnTo>
                  <a:lnTo>
                    <a:pt x="928" y="140"/>
                  </a:lnTo>
                  <a:lnTo>
                    <a:pt x="934" y="144"/>
                  </a:lnTo>
                  <a:lnTo>
                    <a:pt x="940" y="148"/>
                  </a:lnTo>
                  <a:lnTo>
                    <a:pt x="945" y="151"/>
                  </a:lnTo>
                  <a:lnTo>
                    <a:pt x="951" y="156"/>
                  </a:lnTo>
                  <a:lnTo>
                    <a:pt x="957" y="160"/>
                  </a:lnTo>
                  <a:lnTo>
                    <a:pt x="963" y="164"/>
                  </a:lnTo>
                  <a:lnTo>
                    <a:pt x="969" y="167"/>
                  </a:lnTo>
                  <a:lnTo>
                    <a:pt x="974" y="171"/>
                  </a:lnTo>
                  <a:lnTo>
                    <a:pt x="980" y="175"/>
                  </a:lnTo>
                  <a:lnTo>
                    <a:pt x="985" y="179"/>
                  </a:lnTo>
                  <a:lnTo>
                    <a:pt x="992" y="184"/>
                  </a:lnTo>
                  <a:lnTo>
                    <a:pt x="997" y="188"/>
                  </a:lnTo>
                  <a:lnTo>
                    <a:pt x="1003" y="192"/>
                  </a:lnTo>
                  <a:lnTo>
                    <a:pt x="1008" y="196"/>
                  </a:lnTo>
                  <a:lnTo>
                    <a:pt x="1014" y="200"/>
                  </a:lnTo>
                  <a:lnTo>
                    <a:pt x="1020" y="204"/>
                  </a:lnTo>
                  <a:lnTo>
                    <a:pt x="1026" y="208"/>
                  </a:lnTo>
                  <a:lnTo>
                    <a:pt x="1031" y="213"/>
                  </a:lnTo>
                  <a:lnTo>
                    <a:pt x="1037" y="217"/>
                  </a:lnTo>
                  <a:lnTo>
                    <a:pt x="1043" y="221"/>
                  </a:lnTo>
                  <a:lnTo>
                    <a:pt x="1049" y="225"/>
                  </a:lnTo>
                  <a:lnTo>
                    <a:pt x="1055" y="229"/>
                  </a:lnTo>
                  <a:lnTo>
                    <a:pt x="1060" y="233"/>
                  </a:lnTo>
                  <a:lnTo>
                    <a:pt x="1066" y="238"/>
                  </a:lnTo>
                  <a:lnTo>
                    <a:pt x="1071" y="243"/>
                  </a:lnTo>
                  <a:lnTo>
                    <a:pt x="1078" y="247"/>
                  </a:lnTo>
                  <a:lnTo>
                    <a:pt x="1083" y="251"/>
                  </a:lnTo>
                  <a:lnTo>
                    <a:pt x="1089" y="255"/>
                  </a:lnTo>
                  <a:lnTo>
                    <a:pt x="1094" y="260"/>
                  </a:lnTo>
                  <a:lnTo>
                    <a:pt x="1100" y="264"/>
                  </a:lnTo>
                  <a:lnTo>
                    <a:pt x="1106" y="268"/>
                  </a:lnTo>
                  <a:lnTo>
                    <a:pt x="1112" y="273"/>
                  </a:lnTo>
                  <a:lnTo>
                    <a:pt x="1117" y="278"/>
                  </a:lnTo>
                  <a:lnTo>
                    <a:pt x="1123" y="282"/>
                  </a:lnTo>
                  <a:lnTo>
                    <a:pt x="1128" y="286"/>
                  </a:lnTo>
                  <a:lnTo>
                    <a:pt x="1135" y="291"/>
                  </a:lnTo>
                  <a:lnTo>
                    <a:pt x="1141" y="295"/>
                  </a:lnTo>
                  <a:lnTo>
                    <a:pt x="1146" y="300"/>
                  </a:lnTo>
                  <a:lnTo>
                    <a:pt x="1152" y="305"/>
                  </a:lnTo>
                  <a:lnTo>
                    <a:pt x="1157" y="309"/>
                  </a:lnTo>
                  <a:lnTo>
                    <a:pt x="1164" y="313"/>
                  </a:lnTo>
                  <a:lnTo>
                    <a:pt x="1169" y="318"/>
                  </a:lnTo>
                  <a:lnTo>
                    <a:pt x="1175" y="322"/>
                  </a:lnTo>
                  <a:lnTo>
                    <a:pt x="1180" y="328"/>
                  </a:lnTo>
                  <a:lnTo>
                    <a:pt x="1186" y="332"/>
                  </a:lnTo>
                  <a:lnTo>
                    <a:pt x="1192" y="336"/>
                  </a:lnTo>
                  <a:lnTo>
                    <a:pt x="1198" y="341"/>
                  </a:lnTo>
                  <a:lnTo>
                    <a:pt x="1203" y="345"/>
                  </a:lnTo>
                  <a:lnTo>
                    <a:pt x="1209" y="350"/>
                  </a:lnTo>
                  <a:lnTo>
                    <a:pt x="1214" y="354"/>
                  </a:lnTo>
                  <a:lnTo>
                    <a:pt x="1221" y="360"/>
                  </a:lnTo>
                  <a:lnTo>
                    <a:pt x="1227" y="364"/>
                  </a:lnTo>
                  <a:lnTo>
                    <a:pt x="1232" y="369"/>
                  </a:lnTo>
                  <a:lnTo>
                    <a:pt x="1238" y="373"/>
                  </a:lnTo>
                  <a:lnTo>
                    <a:pt x="1243" y="378"/>
                  </a:lnTo>
                  <a:lnTo>
                    <a:pt x="1250" y="382"/>
                  </a:lnTo>
                  <a:lnTo>
                    <a:pt x="1255" y="388"/>
                  </a:lnTo>
                  <a:lnTo>
                    <a:pt x="1261" y="392"/>
                  </a:lnTo>
                  <a:lnTo>
                    <a:pt x="1266" y="397"/>
                  </a:lnTo>
                  <a:lnTo>
                    <a:pt x="1272" y="401"/>
                  </a:lnTo>
                  <a:lnTo>
                    <a:pt x="1278" y="406"/>
                  </a:lnTo>
                  <a:lnTo>
                    <a:pt x="1284" y="410"/>
                  </a:lnTo>
                  <a:lnTo>
                    <a:pt x="1289" y="416"/>
                  </a:lnTo>
                  <a:lnTo>
                    <a:pt x="1295" y="420"/>
                  </a:lnTo>
                  <a:lnTo>
                    <a:pt x="1300" y="425"/>
                  </a:lnTo>
                  <a:lnTo>
                    <a:pt x="1307" y="429"/>
                  </a:lnTo>
                  <a:lnTo>
                    <a:pt x="1312" y="434"/>
                  </a:lnTo>
                  <a:lnTo>
                    <a:pt x="1318" y="438"/>
                  </a:lnTo>
                  <a:lnTo>
                    <a:pt x="1324" y="444"/>
                  </a:lnTo>
                  <a:lnTo>
                    <a:pt x="1329" y="449"/>
                  </a:lnTo>
                  <a:lnTo>
                    <a:pt x="1336" y="453"/>
                  </a:lnTo>
                  <a:lnTo>
                    <a:pt x="1341" y="458"/>
                  </a:lnTo>
                  <a:lnTo>
                    <a:pt x="1347" y="462"/>
                  </a:lnTo>
                  <a:lnTo>
                    <a:pt x="1352" y="467"/>
                  </a:lnTo>
                  <a:lnTo>
                    <a:pt x="1358" y="472"/>
                  </a:lnTo>
                  <a:lnTo>
                    <a:pt x="1364" y="477"/>
                  </a:lnTo>
                  <a:lnTo>
                    <a:pt x="1370" y="481"/>
                  </a:lnTo>
                  <a:lnTo>
                    <a:pt x="1375" y="486"/>
                  </a:lnTo>
                  <a:lnTo>
                    <a:pt x="1381" y="491"/>
                  </a:lnTo>
                  <a:lnTo>
                    <a:pt x="1386" y="495"/>
                  </a:lnTo>
                  <a:lnTo>
                    <a:pt x="1393" y="501"/>
                  </a:lnTo>
                  <a:lnTo>
                    <a:pt x="1398" y="505"/>
                  </a:lnTo>
                  <a:lnTo>
                    <a:pt x="1404" y="510"/>
                  </a:lnTo>
                  <a:lnTo>
                    <a:pt x="1410" y="514"/>
                  </a:lnTo>
                  <a:lnTo>
                    <a:pt x="1415" y="519"/>
                  </a:lnTo>
                  <a:lnTo>
                    <a:pt x="1422" y="523"/>
                  </a:lnTo>
                  <a:lnTo>
                    <a:pt x="1427" y="529"/>
                  </a:lnTo>
                  <a:lnTo>
                    <a:pt x="1433" y="534"/>
                  </a:lnTo>
                  <a:lnTo>
                    <a:pt x="1438" y="538"/>
                  </a:lnTo>
                  <a:lnTo>
                    <a:pt x="1444" y="543"/>
                  </a:lnTo>
                  <a:lnTo>
                    <a:pt x="1450" y="547"/>
                  </a:lnTo>
                  <a:lnTo>
                    <a:pt x="1456" y="552"/>
                  </a:lnTo>
                  <a:lnTo>
                    <a:pt x="1461" y="557"/>
                  </a:lnTo>
                  <a:lnTo>
                    <a:pt x="1467" y="562"/>
                  </a:lnTo>
                  <a:lnTo>
                    <a:pt x="1472" y="566"/>
                  </a:lnTo>
                  <a:lnTo>
                    <a:pt x="1479" y="571"/>
                  </a:lnTo>
                  <a:lnTo>
                    <a:pt x="1484" y="575"/>
                  </a:lnTo>
                  <a:lnTo>
                    <a:pt x="1490" y="580"/>
                  </a:lnTo>
                  <a:lnTo>
                    <a:pt x="1495" y="586"/>
                  </a:lnTo>
                  <a:lnTo>
                    <a:pt x="1501" y="590"/>
                  </a:lnTo>
                  <a:lnTo>
                    <a:pt x="1508" y="595"/>
                  </a:lnTo>
                  <a:lnTo>
                    <a:pt x="1513" y="599"/>
                  </a:lnTo>
                  <a:lnTo>
                    <a:pt x="1519" y="604"/>
                  </a:lnTo>
                  <a:lnTo>
                    <a:pt x="1524" y="608"/>
                  </a:lnTo>
                  <a:lnTo>
                    <a:pt x="1531" y="613"/>
                  </a:lnTo>
                  <a:lnTo>
                    <a:pt x="1536" y="618"/>
                  </a:lnTo>
                  <a:lnTo>
                    <a:pt x="1542" y="623"/>
                  </a:lnTo>
                  <a:lnTo>
                    <a:pt x="1547" y="627"/>
                  </a:lnTo>
                  <a:lnTo>
                    <a:pt x="1553" y="632"/>
                  </a:lnTo>
                  <a:lnTo>
                    <a:pt x="1558" y="636"/>
                  </a:lnTo>
                  <a:lnTo>
                    <a:pt x="1565" y="641"/>
                  </a:lnTo>
                  <a:lnTo>
                    <a:pt x="1570" y="646"/>
                  </a:lnTo>
                  <a:lnTo>
                    <a:pt x="1576" y="651"/>
                  </a:lnTo>
                  <a:lnTo>
                    <a:pt x="1581" y="655"/>
                  </a:lnTo>
                  <a:lnTo>
                    <a:pt x="1588" y="659"/>
                  </a:lnTo>
                  <a:lnTo>
                    <a:pt x="1594" y="664"/>
                  </a:lnTo>
                  <a:lnTo>
                    <a:pt x="1599" y="668"/>
                  </a:lnTo>
                  <a:lnTo>
                    <a:pt x="1605" y="674"/>
                  </a:lnTo>
                  <a:lnTo>
                    <a:pt x="1610" y="678"/>
                  </a:lnTo>
                  <a:lnTo>
                    <a:pt x="1617" y="683"/>
                  </a:lnTo>
                  <a:lnTo>
                    <a:pt x="1622" y="687"/>
                  </a:lnTo>
                  <a:lnTo>
                    <a:pt x="1628" y="692"/>
                  </a:lnTo>
                  <a:lnTo>
                    <a:pt x="1633" y="696"/>
                  </a:lnTo>
                  <a:lnTo>
                    <a:pt x="1639" y="701"/>
                  </a:lnTo>
                  <a:lnTo>
                    <a:pt x="1645" y="706"/>
                  </a:lnTo>
                  <a:lnTo>
                    <a:pt x="1651" y="710"/>
                  </a:lnTo>
                  <a:lnTo>
                    <a:pt x="1656" y="715"/>
                  </a:lnTo>
                  <a:lnTo>
                    <a:pt x="1662" y="719"/>
                  </a:lnTo>
                  <a:lnTo>
                    <a:pt x="1667" y="723"/>
                  </a:lnTo>
                  <a:lnTo>
                    <a:pt x="1674" y="729"/>
                  </a:lnTo>
                  <a:lnTo>
                    <a:pt x="1679" y="733"/>
                  </a:lnTo>
                  <a:lnTo>
                    <a:pt x="1685" y="737"/>
                  </a:lnTo>
                  <a:lnTo>
                    <a:pt x="1691" y="742"/>
                  </a:lnTo>
                  <a:lnTo>
                    <a:pt x="1696" y="746"/>
                  </a:lnTo>
                  <a:lnTo>
                    <a:pt x="1703" y="751"/>
                  </a:lnTo>
                  <a:lnTo>
                    <a:pt x="1708" y="755"/>
                  </a:lnTo>
                  <a:lnTo>
                    <a:pt x="1714" y="760"/>
                  </a:lnTo>
                  <a:lnTo>
                    <a:pt x="1719" y="764"/>
                  </a:lnTo>
                  <a:lnTo>
                    <a:pt x="1725" y="769"/>
                  </a:lnTo>
                  <a:lnTo>
                    <a:pt x="1731" y="773"/>
                  </a:lnTo>
                  <a:lnTo>
                    <a:pt x="1737" y="777"/>
                  </a:lnTo>
                  <a:lnTo>
                    <a:pt x="1742" y="782"/>
                  </a:lnTo>
                  <a:lnTo>
                    <a:pt x="1748" y="787"/>
                  </a:lnTo>
                  <a:lnTo>
                    <a:pt x="1753" y="791"/>
                  </a:lnTo>
                  <a:lnTo>
                    <a:pt x="1760" y="796"/>
                  </a:lnTo>
                  <a:lnTo>
                    <a:pt x="1765" y="800"/>
                  </a:lnTo>
                  <a:lnTo>
                    <a:pt x="1771" y="804"/>
                  </a:lnTo>
                  <a:lnTo>
                    <a:pt x="1777" y="808"/>
                  </a:lnTo>
                  <a:lnTo>
                    <a:pt x="1782" y="813"/>
                  </a:lnTo>
                  <a:lnTo>
                    <a:pt x="1789" y="818"/>
                  </a:lnTo>
                  <a:lnTo>
                    <a:pt x="1794" y="822"/>
                  </a:lnTo>
                  <a:lnTo>
                    <a:pt x="1800" y="826"/>
                  </a:lnTo>
                  <a:lnTo>
                    <a:pt x="1805" y="830"/>
                  </a:lnTo>
                  <a:lnTo>
                    <a:pt x="1811" y="835"/>
                  </a:lnTo>
                  <a:lnTo>
                    <a:pt x="1817" y="839"/>
                  </a:lnTo>
                  <a:lnTo>
                    <a:pt x="1823" y="844"/>
                  </a:lnTo>
                  <a:lnTo>
                    <a:pt x="1828" y="848"/>
                  </a:lnTo>
                  <a:lnTo>
                    <a:pt x="1834" y="852"/>
                  </a:lnTo>
                  <a:lnTo>
                    <a:pt x="1839" y="856"/>
                  </a:lnTo>
                  <a:lnTo>
                    <a:pt x="1846" y="861"/>
                  </a:lnTo>
                  <a:lnTo>
                    <a:pt x="1851" y="865"/>
                  </a:lnTo>
                  <a:lnTo>
                    <a:pt x="1857" y="869"/>
                  </a:lnTo>
                  <a:lnTo>
                    <a:pt x="1862" y="874"/>
                  </a:lnTo>
                  <a:lnTo>
                    <a:pt x="1868" y="878"/>
                  </a:lnTo>
                  <a:lnTo>
                    <a:pt x="1875" y="882"/>
                  </a:lnTo>
                  <a:lnTo>
                    <a:pt x="1880" y="886"/>
                  </a:lnTo>
                  <a:lnTo>
                    <a:pt x="1886" y="890"/>
                  </a:lnTo>
                  <a:lnTo>
                    <a:pt x="1891" y="894"/>
                  </a:lnTo>
                  <a:lnTo>
                    <a:pt x="1897" y="898"/>
                  </a:lnTo>
                  <a:lnTo>
                    <a:pt x="1903" y="904"/>
                  </a:lnTo>
                  <a:lnTo>
                    <a:pt x="1909" y="908"/>
                  </a:lnTo>
                  <a:lnTo>
                    <a:pt x="1914" y="912"/>
                  </a:lnTo>
                  <a:lnTo>
                    <a:pt x="1920" y="916"/>
                  </a:lnTo>
                  <a:lnTo>
                    <a:pt x="1925" y="920"/>
                  </a:lnTo>
                  <a:lnTo>
                    <a:pt x="1932" y="924"/>
                  </a:lnTo>
                  <a:lnTo>
                    <a:pt x="1937" y="928"/>
                  </a:lnTo>
                  <a:lnTo>
                    <a:pt x="1943" y="933"/>
                  </a:lnTo>
                  <a:lnTo>
                    <a:pt x="1948" y="937"/>
                  </a:lnTo>
                  <a:lnTo>
                    <a:pt x="1954" y="941"/>
                  </a:lnTo>
                  <a:lnTo>
                    <a:pt x="1961" y="945"/>
                  </a:lnTo>
                  <a:lnTo>
                    <a:pt x="1966" y="949"/>
                  </a:lnTo>
                  <a:lnTo>
                    <a:pt x="1972" y="953"/>
                  </a:lnTo>
                  <a:lnTo>
                    <a:pt x="1977" y="957"/>
                  </a:lnTo>
                  <a:lnTo>
                    <a:pt x="1983" y="961"/>
                  </a:lnTo>
                  <a:lnTo>
                    <a:pt x="1989" y="965"/>
                  </a:lnTo>
                  <a:lnTo>
                    <a:pt x="1995" y="969"/>
                  </a:lnTo>
                  <a:lnTo>
                    <a:pt x="2000" y="973"/>
                  </a:lnTo>
                  <a:lnTo>
                    <a:pt x="2006" y="977"/>
                  </a:lnTo>
                  <a:lnTo>
                    <a:pt x="2011" y="981"/>
                  </a:lnTo>
                  <a:lnTo>
                    <a:pt x="2018" y="985"/>
                  </a:lnTo>
                  <a:lnTo>
                    <a:pt x="2023" y="990"/>
                  </a:lnTo>
                  <a:lnTo>
                    <a:pt x="2029" y="994"/>
                  </a:lnTo>
                  <a:lnTo>
                    <a:pt x="2034" y="997"/>
                  </a:lnTo>
                  <a:lnTo>
                    <a:pt x="2040" y="1001"/>
                  </a:lnTo>
                  <a:lnTo>
                    <a:pt x="2046" y="1005"/>
                  </a:lnTo>
                  <a:lnTo>
                    <a:pt x="2052" y="1009"/>
                  </a:lnTo>
                  <a:lnTo>
                    <a:pt x="2058" y="1013"/>
                  </a:lnTo>
                  <a:lnTo>
                    <a:pt x="2063" y="1017"/>
                  </a:lnTo>
                  <a:lnTo>
                    <a:pt x="2069" y="1021"/>
                  </a:lnTo>
                  <a:lnTo>
                    <a:pt x="2075" y="1025"/>
                  </a:lnTo>
                  <a:lnTo>
                    <a:pt x="2081" y="1029"/>
                  </a:lnTo>
                  <a:lnTo>
                    <a:pt x="2086" y="1033"/>
                  </a:lnTo>
                  <a:lnTo>
                    <a:pt x="2092" y="1036"/>
                  </a:lnTo>
                  <a:lnTo>
                    <a:pt x="2097" y="1040"/>
                  </a:lnTo>
                  <a:lnTo>
                    <a:pt x="2104" y="1045"/>
                  </a:lnTo>
                  <a:lnTo>
                    <a:pt x="2109" y="1049"/>
                  </a:lnTo>
                  <a:lnTo>
                    <a:pt x="2115" y="1052"/>
                  </a:lnTo>
                  <a:lnTo>
                    <a:pt x="2120" y="1056"/>
                  </a:lnTo>
                  <a:lnTo>
                    <a:pt x="2126" y="1060"/>
                  </a:lnTo>
                  <a:lnTo>
                    <a:pt x="2132" y="1063"/>
                  </a:lnTo>
                  <a:lnTo>
                    <a:pt x="2138" y="1067"/>
                  </a:lnTo>
                  <a:lnTo>
                    <a:pt x="2144" y="1071"/>
                  </a:lnTo>
                  <a:lnTo>
                    <a:pt x="2149" y="1075"/>
                  </a:lnTo>
                  <a:lnTo>
                    <a:pt x="2155" y="1079"/>
                  </a:lnTo>
                  <a:lnTo>
                    <a:pt x="2161" y="1083"/>
                  </a:lnTo>
                  <a:lnTo>
                    <a:pt x="2167" y="1086"/>
                  </a:lnTo>
                  <a:lnTo>
                    <a:pt x="2172" y="1090"/>
                  </a:lnTo>
                  <a:lnTo>
                    <a:pt x="2178" y="1093"/>
                  </a:lnTo>
                  <a:lnTo>
                    <a:pt x="2183" y="1097"/>
                  </a:lnTo>
                  <a:lnTo>
                    <a:pt x="2190" y="1102"/>
                  </a:lnTo>
                  <a:lnTo>
                    <a:pt x="2195" y="1105"/>
                  </a:lnTo>
                  <a:lnTo>
                    <a:pt x="2201" y="1109"/>
                  </a:lnTo>
                  <a:lnTo>
                    <a:pt x="2206" y="1112"/>
                  </a:lnTo>
                  <a:lnTo>
                    <a:pt x="2212" y="1116"/>
                  </a:lnTo>
                  <a:lnTo>
                    <a:pt x="2218" y="1119"/>
                  </a:lnTo>
                  <a:lnTo>
                    <a:pt x="2224" y="1123"/>
                  </a:lnTo>
                  <a:lnTo>
                    <a:pt x="2229" y="1126"/>
                  </a:lnTo>
                  <a:lnTo>
                    <a:pt x="2235" y="1131"/>
                  </a:lnTo>
                  <a:lnTo>
                    <a:pt x="2241" y="1134"/>
                  </a:lnTo>
                  <a:lnTo>
                    <a:pt x="2247" y="1138"/>
                  </a:lnTo>
                  <a:lnTo>
                    <a:pt x="2253" y="1141"/>
                  </a:lnTo>
                  <a:lnTo>
                    <a:pt x="2258" y="1145"/>
                  </a:lnTo>
                  <a:lnTo>
                    <a:pt x="2264" y="1148"/>
                  </a:lnTo>
                  <a:lnTo>
                    <a:pt x="2269" y="1152"/>
                  </a:lnTo>
                  <a:lnTo>
                    <a:pt x="2276" y="1155"/>
                  </a:lnTo>
                  <a:lnTo>
                    <a:pt x="2281" y="1160"/>
                  </a:lnTo>
                  <a:lnTo>
                    <a:pt x="2287" y="1163"/>
                  </a:lnTo>
                  <a:lnTo>
                    <a:pt x="2292" y="1166"/>
                  </a:lnTo>
                  <a:lnTo>
                    <a:pt x="2298" y="1170"/>
                  </a:lnTo>
                  <a:lnTo>
                    <a:pt x="2304" y="1173"/>
                  </a:lnTo>
                  <a:lnTo>
                    <a:pt x="2310" y="1177"/>
                  </a:lnTo>
                  <a:lnTo>
                    <a:pt x="2315" y="1180"/>
                  </a:lnTo>
                  <a:lnTo>
                    <a:pt x="2321" y="1183"/>
                  </a:lnTo>
                  <a:lnTo>
                    <a:pt x="2327" y="1188"/>
                  </a:lnTo>
                  <a:lnTo>
                    <a:pt x="2333" y="1191"/>
                  </a:lnTo>
                  <a:lnTo>
                    <a:pt x="2339" y="1194"/>
                  </a:lnTo>
                  <a:lnTo>
                    <a:pt x="2344" y="1198"/>
                  </a:lnTo>
                  <a:lnTo>
                    <a:pt x="2350" y="1201"/>
                  </a:lnTo>
                  <a:lnTo>
                    <a:pt x="2355" y="1204"/>
                  </a:lnTo>
                  <a:lnTo>
                    <a:pt x="2362" y="1208"/>
                  </a:lnTo>
                  <a:lnTo>
                    <a:pt x="2367" y="1211"/>
                  </a:lnTo>
                  <a:lnTo>
                    <a:pt x="2373" y="1214"/>
                  </a:lnTo>
                  <a:lnTo>
                    <a:pt x="2378" y="1218"/>
                  </a:lnTo>
                  <a:lnTo>
                    <a:pt x="2384" y="1222"/>
                  </a:lnTo>
                  <a:lnTo>
                    <a:pt x="2390" y="1225"/>
                  </a:lnTo>
                  <a:lnTo>
                    <a:pt x="2396" y="1228"/>
                  </a:lnTo>
                  <a:lnTo>
                    <a:pt x="2401" y="1231"/>
                  </a:lnTo>
                  <a:lnTo>
                    <a:pt x="2407" y="1234"/>
                  </a:lnTo>
                  <a:lnTo>
                    <a:pt x="2412" y="1238"/>
                  </a:lnTo>
                  <a:lnTo>
                    <a:pt x="2419" y="1241"/>
                  </a:lnTo>
                  <a:lnTo>
                    <a:pt x="2425" y="1244"/>
                  </a:lnTo>
                  <a:lnTo>
                    <a:pt x="2430" y="1248"/>
                  </a:lnTo>
                  <a:lnTo>
                    <a:pt x="2436" y="1251"/>
                  </a:lnTo>
                  <a:lnTo>
                    <a:pt x="2441" y="1254"/>
                  </a:lnTo>
                  <a:lnTo>
                    <a:pt x="2448" y="1258"/>
                  </a:lnTo>
                  <a:lnTo>
                    <a:pt x="2453" y="1261"/>
                  </a:lnTo>
                  <a:lnTo>
                    <a:pt x="2459" y="1264"/>
                  </a:lnTo>
                  <a:lnTo>
                    <a:pt x="2464" y="1267"/>
                  </a:lnTo>
                  <a:lnTo>
                    <a:pt x="2470" y="1270"/>
                  </a:lnTo>
                  <a:lnTo>
                    <a:pt x="2476" y="1274"/>
                  </a:lnTo>
                  <a:lnTo>
                    <a:pt x="2482" y="1277"/>
                  </a:lnTo>
                  <a:lnTo>
                    <a:pt x="2487" y="1280"/>
                  </a:lnTo>
                  <a:lnTo>
                    <a:pt x="2493" y="1283"/>
                  </a:lnTo>
                  <a:lnTo>
                    <a:pt x="2498" y="1286"/>
                  </a:lnTo>
                  <a:lnTo>
                    <a:pt x="2505" y="1289"/>
                  </a:lnTo>
                  <a:lnTo>
                    <a:pt x="2511" y="1293"/>
                  </a:lnTo>
                  <a:lnTo>
                    <a:pt x="2516" y="1296"/>
                  </a:lnTo>
                  <a:lnTo>
                    <a:pt x="2522" y="1299"/>
                  </a:lnTo>
                  <a:lnTo>
                    <a:pt x="2527" y="1303"/>
                  </a:lnTo>
                  <a:lnTo>
                    <a:pt x="2534" y="1306"/>
                  </a:lnTo>
                  <a:lnTo>
                    <a:pt x="2539" y="1309"/>
                  </a:lnTo>
                  <a:lnTo>
                    <a:pt x="2545" y="1312"/>
                  </a:lnTo>
                  <a:lnTo>
                    <a:pt x="2550" y="1314"/>
                  </a:lnTo>
                  <a:lnTo>
                    <a:pt x="2556" y="1317"/>
                  </a:lnTo>
                  <a:lnTo>
                    <a:pt x="2562" y="1320"/>
                  </a:lnTo>
                  <a:lnTo>
                    <a:pt x="2568" y="1323"/>
                  </a:lnTo>
                  <a:lnTo>
                    <a:pt x="2573" y="1326"/>
                  </a:lnTo>
                  <a:lnTo>
                    <a:pt x="2579" y="1329"/>
                  </a:lnTo>
                  <a:lnTo>
                    <a:pt x="2584" y="1333"/>
                  </a:lnTo>
                  <a:lnTo>
                    <a:pt x="2591" y="1336"/>
                  </a:lnTo>
                  <a:lnTo>
                    <a:pt x="2596" y="1339"/>
                  </a:lnTo>
                  <a:lnTo>
                    <a:pt x="2602" y="1342"/>
                  </a:lnTo>
                  <a:lnTo>
                    <a:pt x="2608" y="1345"/>
                  </a:lnTo>
                  <a:lnTo>
                    <a:pt x="2613" y="1347"/>
                  </a:lnTo>
                  <a:lnTo>
                    <a:pt x="2620" y="1350"/>
                  </a:lnTo>
                  <a:lnTo>
                    <a:pt x="2625" y="1353"/>
                  </a:lnTo>
                  <a:lnTo>
                    <a:pt x="2631" y="1356"/>
                  </a:lnTo>
                  <a:lnTo>
                    <a:pt x="2636" y="1360"/>
                  </a:lnTo>
                  <a:lnTo>
                    <a:pt x="2642" y="1363"/>
                  </a:lnTo>
                  <a:lnTo>
                    <a:pt x="2648" y="1365"/>
                  </a:lnTo>
                  <a:lnTo>
                    <a:pt x="2654" y="1368"/>
                  </a:lnTo>
                  <a:lnTo>
                    <a:pt x="2659" y="1371"/>
                  </a:lnTo>
                  <a:lnTo>
                    <a:pt x="2665" y="1374"/>
                  </a:lnTo>
                  <a:lnTo>
                    <a:pt x="2670" y="1377"/>
                  </a:lnTo>
                  <a:lnTo>
                    <a:pt x="2677" y="1379"/>
                  </a:lnTo>
                  <a:lnTo>
                    <a:pt x="2682" y="1382"/>
                  </a:lnTo>
                  <a:lnTo>
                    <a:pt x="2688" y="1385"/>
                  </a:lnTo>
                  <a:lnTo>
                    <a:pt x="2694" y="1389"/>
                  </a:lnTo>
                  <a:lnTo>
                    <a:pt x="2699" y="1391"/>
                  </a:lnTo>
                  <a:lnTo>
                    <a:pt x="2706" y="1394"/>
                  </a:lnTo>
                  <a:lnTo>
                    <a:pt x="2711" y="1397"/>
                  </a:lnTo>
                  <a:lnTo>
                    <a:pt x="2717" y="1399"/>
                  </a:lnTo>
                  <a:lnTo>
                    <a:pt x="2722" y="1402"/>
                  </a:lnTo>
                  <a:lnTo>
                    <a:pt x="2728" y="1405"/>
                  </a:lnTo>
                  <a:lnTo>
                    <a:pt x="2734" y="1407"/>
                  </a:lnTo>
                  <a:lnTo>
                    <a:pt x="2740" y="1410"/>
                  </a:lnTo>
                  <a:lnTo>
                    <a:pt x="2745" y="1413"/>
                  </a:lnTo>
                  <a:lnTo>
                    <a:pt x="2751" y="1415"/>
                  </a:lnTo>
                  <a:lnTo>
                    <a:pt x="2756" y="1419"/>
                  </a:lnTo>
                  <a:lnTo>
                    <a:pt x="2763" y="1422"/>
                  </a:lnTo>
                  <a:lnTo>
                    <a:pt x="2768" y="1424"/>
                  </a:lnTo>
                  <a:lnTo>
                    <a:pt x="2774" y="1427"/>
                  </a:lnTo>
                  <a:lnTo>
                    <a:pt x="2779" y="1429"/>
                  </a:lnTo>
                  <a:lnTo>
                    <a:pt x="2785" y="1432"/>
                  </a:lnTo>
                  <a:lnTo>
                    <a:pt x="2792" y="1435"/>
                  </a:lnTo>
                  <a:lnTo>
                    <a:pt x="2797" y="1437"/>
                  </a:lnTo>
                  <a:lnTo>
                    <a:pt x="2803" y="1440"/>
                  </a:lnTo>
                  <a:lnTo>
                    <a:pt x="2808" y="1442"/>
                  </a:lnTo>
                  <a:lnTo>
                    <a:pt x="2814" y="1446"/>
                  </a:lnTo>
                  <a:lnTo>
                    <a:pt x="2820" y="1448"/>
                  </a:lnTo>
                  <a:lnTo>
                    <a:pt x="2826" y="1451"/>
                  </a:lnTo>
                  <a:lnTo>
                    <a:pt x="2831" y="1453"/>
                  </a:lnTo>
                  <a:lnTo>
                    <a:pt x="2837" y="1456"/>
                  </a:lnTo>
                  <a:lnTo>
                    <a:pt x="2842" y="1458"/>
                  </a:lnTo>
                  <a:lnTo>
                    <a:pt x="2849" y="1461"/>
                  </a:lnTo>
                  <a:lnTo>
                    <a:pt x="2854" y="1463"/>
                  </a:lnTo>
                  <a:lnTo>
                    <a:pt x="2860" y="1466"/>
                  </a:lnTo>
                  <a:lnTo>
                    <a:pt x="2865" y="1468"/>
                  </a:lnTo>
                  <a:lnTo>
                    <a:pt x="2871" y="1471"/>
                  </a:lnTo>
                  <a:lnTo>
                    <a:pt x="2878" y="1473"/>
                  </a:lnTo>
                  <a:lnTo>
                    <a:pt x="2883" y="1477"/>
                  </a:lnTo>
                  <a:lnTo>
                    <a:pt x="2889" y="1479"/>
                  </a:lnTo>
                  <a:lnTo>
                    <a:pt x="2894" y="1481"/>
                  </a:lnTo>
                  <a:lnTo>
                    <a:pt x="2900" y="1484"/>
                  </a:lnTo>
                  <a:lnTo>
                    <a:pt x="2906" y="1486"/>
                  </a:lnTo>
                  <a:lnTo>
                    <a:pt x="2912" y="1489"/>
                  </a:lnTo>
                  <a:lnTo>
                    <a:pt x="2917" y="1491"/>
                  </a:lnTo>
                  <a:lnTo>
                    <a:pt x="2923" y="1493"/>
                  </a:lnTo>
                  <a:lnTo>
                    <a:pt x="2928" y="1496"/>
                  </a:lnTo>
                  <a:lnTo>
                    <a:pt x="2935" y="1498"/>
                  </a:lnTo>
                  <a:lnTo>
                    <a:pt x="2940" y="1501"/>
                  </a:lnTo>
                  <a:lnTo>
                    <a:pt x="2946" y="1504"/>
                  </a:lnTo>
                  <a:lnTo>
                    <a:pt x="2951" y="1506"/>
                  </a:lnTo>
                  <a:lnTo>
                    <a:pt x="2957" y="1509"/>
                  </a:lnTo>
                  <a:lnTo>
                    <a:pt x="2963" y="1511"/>
                  </a:lnTo>
                  <a:lnTo>
                    <a:pt x="2969" y="1513"/>
                  </a:lnTo>
                  <a:lnTo>
                    <a:pt x="2975" y="1515"/>
                  </a:lnTo>
                  <a:lnTo>
                    <a:pt x="2980" y="1518"/>
                  </a:lnTo>
                  <a:lnTo>
                    <a:pt x="2986" y="1520"/>
                  </a:lnTo>
                  <a:lnTo>
                    <a:pt x="2992" y="1522"/>
                  </a:lnTo>
                  <a:lnTo>
                    <a:pt x="2998" y="1525"/>
                  </a:lnTo>
                  <a:lnTo>
                    <a:pt x="3003" y="1527"/>
                  </a:lnTo>
                  <a:lnTo>
                    <a:pt x="3009" y="1529"/>
                  </a:lnTo>
                  <a:lnTo>
                    <a:pt x="3014" y="1532"/>
                  </a:lnTo>
                  <a:lnTo>
                    <a:pt x="3021" y="1535"/>
                  </a:lnTo>
                  <a:lnTo>
                    <a:pt x="3026" y="1537"/>
                  </a:lnTo>
                  <a:lnTo>
                    <a:pt x="3032" y="1539"/>
                  </a:lnTo>
                  <a:lnTo>
                    <a:pt x="3037" y="1541"/>
                  </a:lnTo>
                  <a:lnTo>
                    <a:pt x="3043" y="1543"/>
                  </a:lnTo>
                  <a:lnTo>
                    <a:pt x="3049" y="1546"/>
                  </a:lnTo>
                  <a:lnTo>
                    <a:pt x="3055" y="1548"/>
                  </a:lnTo>
                  <a:lnTo>
                    <a:pt x="3061" y="1550"/>
                  </a:lnTo>
                  <a:lnTo>
                    <a:pt x="3066" y="1552"/>
                  </a:lnTo>
                  <a:lnTo>
                    <a:pt x="3073" y="1554"/>
                  </a:lnTo>
                  <a:lnTo>
                    <a:pt x="3078" y="1557"/>
                  </a:lnTo>
                  <a:lnTo>
                    <a:pt x="3084" y="1559"/>
                  </a:lnTo>
                  <a:lnTo>
                    <a:pt x="3089" y="1562"/>
                  </a:lnTo>
                  <a:lnTo>
                    <a:pt x="3095" y="1564"/>
                  </a:lnTo>
                  <a:lnTo>
                    <a:pt x="3100" y="1566"/>
                  </a:lnTo>
                  <a:lnTo>
                    <a:pt x="3107" y="1568"/>
                  </a:lnTo>
                  <a:lnTo>
                    <a:pt x="3112" y="1570"/>
                  </a:lnTo>
                  <a:lnTo>
                    <a:pt x="3118" y="1572"/>
                  </a:lnTo>
                  <a:lnTo>
                    <a:pt x="3123" y="1575"/>
                  </a:lnTo>
                  <a:lnTo>
                    <a:pt x="3130" y="1577"/>
                  </a:lnTo>
                  <a:lnTo>
                    <a:pt x="3135" y="1579"/>
                  </a:lnTo>
                  <a:lnTo>
                    <a:pt x="3141" y="1581"/>
                  </a:lnTo>
                  <a:lnTo>
                    <a:pt x="3146" y="1583"/>
                  </a:lnTo>
                  <a:lnTo>
                    <a:pt x="3152" y="1585"/>
                  </a:lnTo>
                  <a:lnTo>
                    <a:pt x="3159" y="1587"/>
                  </a:lnTo>
                  <a:lnTo>
                    <a:pt x="3164" y="1590"/>
                  </a:lnTo>
                  <a:lnTo>
                    <a:pt x="3170" y="1592"/>
                  </a:lnTo>
                  <a:lnTo>
                    <a:pt x="3175" y="1594"/>
                  </a:lnTo>
                  <a:lnTo>
                    <a:pt x="3181" y="1596"/>
                  </a:lnTo>
                  <a:lnTo>
                    <a:pt x="3186" y="1598"/>
                  </a:lnTo>
                  <a:lnTo>
                    <a:pt x="3193" y="1600"/>
                  </a:lnTo>
                  <a:lnTo>
                    <a:pt x="3198" y="1602"/>
                  </a:lnTo>
                  <a:lnTo>
                    <a:pt x="3204" y="1604"/>
                  </a:lnTo>
                  <a:lnTo>
                    <a:pt x="3209" y="1606"/>
                  </a:lnTo>
                  <a:lnTo>
                    <a:pt x="3216" y="1608"/>
                  </a:lnTo>
                  <a:lnTo>
                    <a:pt x="3221" y="1610"/>
                  </a:lnTo>
                  <a:lnTo>
                    <a:pt x="3227" y="1612"/>
                  </a:lnTo>
                  <a:lnTo>
                    <a:pt x="3232" y="1614"/>
                  </a:lnTo>
                  <a:lnTo>
                    <a:pt x="3238" y="1616"/>
                  </a:lnTo>
                  <a:lnTo>
                    <a:pt x="3245" y="1619"/>
                  </a:lnTo>
                  <a:lnTo>
                    <a:pt x="3250" y="1621"/>
                  </a:lnTo>
                  <a:lnTo>
                    <a:pt x="3256" y="1623"/>
                  </a:lnTo>
                  <a:lnTo>
                    <a:pt x="3261" y="1625"/>
                  </a:lnTo>
                  <a:lnTo>
                    <a:pt x="3267" y="1627"/>
                  </a:lnTo>
                  <a:lnTo>
                    <a:pt x="3273" y="1628"/>
                  </a:lnTo>
                  <a:lnTo>
                    <a:pt x="3279" y="1630"/>
                  </a:lnTo>
                  <a:lnTo>
                    <a:pt x="3284" y="1632"/>
                  </a:lnTo>
                  <a:lnTo>
                    <a:pt x="3290" y="1634"/>
                  </a:lnTo>
                  <a:lnTo>
                    <a:pt x="3295" y="1636"/>
                  </a:lnTo>
                  <a:lnTo>
                    <a:pt x="3302" y="1638"/>
                  </a:lnTo>
                  <a:lnTo>
                    <a:pt x="3307" y="1640"/>
                  </a:lnTo>
                  <a:lnTo>
                    <a:pt x="3313" y="1642"/>
                  </a:lnTo>
                  <a:lnTo>
                    <a:pt x="3318" y="1643"/>
                  </a:lnTo>
                  <a:lnTo>
                    <a:pt x="3324" y="1645"/>
                  </a:lnTo>
                  <a:lnTo>
                    <a:pt x="3330" y="1648"/>
                  </a:lnTo>
                  <a:lnTo>
                    <a:pt x="3336" y="1650"/>
                  </a:lnTo>
                  <a:lnTo>
                    <a:pt x="3342" y="1652"/>
                  </a:lnTo>
                  <a:lnTo>
                    <a:pt x="3347" y="1654"/>
                  </a:lnTo>
                  <a:lnTo>
                    <a:pt x="3353" y="1655"/>
                  </a:lnTo>
                  <a:lnTo>
                    <a:pt x="3359" y="1657"/>
                  </a:lnTo>
                  <a:lnTo>
                    <a:pt x="3365" y="1659"/>
                  </a:lnTo>
                  <a:lnTo>
                    <a:pt x="3370" y="1661"/>
                  </a:lnTo>
                  <a:lnTo>
                    <a:pt x="3376" y="1662"/>
                  </a:lnTo>
                  <a:lnTo>
                    <a:pt x="3381" y="1664"/>
                  </a:lnTo>
                  <a:lnTo>
                    <a:pt x="3388" y="1666"/>
                  </a:lnTo>
                  <a:lnTo>
                    <a:pt x="3393" y="1668"/>
                  </a:lnTo>
                  <a:lnTo>
                    <a:pt x="3399" y="1670"/>
                  </a:lnTo>
                  <a:lnTo>
                    <a:pt x="3404" y="1671"/>
                  </a:lnTo>
                  <a:lnTo>
                    <a:pt x="3410" y="1673"/>
                  </a:lnTo>
                  <a:lnTo>
                    <a:pt x="3416" y="1676"/>
                  </a:lnTo>
                  <a:lnTo>
                    <a:pt x="3422" y="1677"/>
                  </a:lnTo>
                  <a:lnTo>
                    <a:pt x="3428" y="1679"/>
                  </a:lnTo>
                  <a:lnTo>
                    <a:pt x="3433" y="1681"/>
                  </a:lnTo>
                  <a:lnTo>
                    <a:pt x="3439" y="1683"/>
                  </a:lnTo>
                  <a:lnTo>
                    <a:pt x="3445" y="1684"/>
                  </a:lnTo>
                  <a:lnTo>
                    <a:pt x="3451" y="1686"/>
                  </a:lnTo>
                  <a:lnTo>
                    <a:pt x="3456" y="1688"/>
                  </a:lnTo>
                  <a:lnTo>
                    <a:pt x="3462" y="1689"/>
                  </a:lnTo>
                  <a:lnTo>
                    <a:pt x="3467" y="1691"/>
                  </a:lnTo>
                  <a:lnTo>
                    <a:pt x="3474" y="1693"/>
                  </a:lnTo>
                  <a:lnTo>
                    <a:pt x="3479" y="1694"/>
                  </a:lnTo>
                  <a:lnTo>
                    <a:pt x="3485" y="1696"/>
                  </a:lnTo>
                  <a:lnTo>
                    <a:pt x="3490" y="1698"/>
                  </a:lnTo>
                  <a:lnTo>
                    <a:pt x="3496" y="1699"/>
                  </a:lnTo>
                  <a:lnTo>
                    <a:pt x="3502" y="1701"/>
                  </a:lnTo>
                  <a:lnTo>
                    <a:pt x="3508" y="1703"/>
                  </a:lnTo>
                  <a:lnTo>
                    <a:pt x="3513" y="1705"/>
                  </a:lnTo>
                  <a:lnTo>
                    <a:pt x="3519" y="1707"/>
                  </a:lnTo>
                  <a:lnTo>
                    <a:pt x="3525" y="1708"/>
                  </a:lnTo>
                  <a:lnTo>
                    <a:pt x="3531" y="1710"/>
                  </a:lnTo>
                  <a:lnTo>
                    <a:pt x="3537" y="1712"/>
                  </a:lnTo>
                  <a:lnTo>
                    <a:pt x="3542" y="1713"/>
                  </a:lnTo>
                  <a:lnTo>
                    <a:pt x="3548" y="1715"/>
                  </a:lnTo>
                  <a:lnTo>
                    <a:pt x="3553" y="1716"/>
                  </a:lnTo>
                  <a:lnTo>
                    <a:pt x="3560" y="1718"/>
                  </a:lnTo>
                  <a:lnTo>
                    <a:pt x="3565" y="1720"/>
                  </a:lnTo>
                  <a:lnTo>
                    <a:pt x="3571" y="1721"/>
                  </a:lnTo>
                  <a:lnTo>
                    <a:pt x="3576" y="1723"/>
                  </a:lnTo>
                  <a:lnTo>
                    <a:pt x="3582" y="1724"/>
                  </a:lnTo>
                  <a:lnTo>
                    <a:pt x="3588" y="1726"/>
                  </a:lnTo>
                  <a:lnTo>
                    <a:pt x="3594" y="1727"/>
                  </a:lnTo>
                  <a:lnTo>
                    <a:pt x="3599" y="1729"/>
                  </a:lnTo>
                  <a:lnTo>
                    <a:pt x="3605" y="1730"/>
                  </a:lnTo>
                  <a:lnTo>
                    <a:pt x="3611" y="1733"/>
                  </a:lnTo>
                  <a:lnTo>
                    <a:pt x="3617" y="1734"/>
                  </a:lnTo>
                  <a:lnTo>
                    <a:pt x="3623" y="1736"/>
                  </a:lnTo>
                  <a:lnTo>
                    <a:pt x="3628" y="1737"/>
                  </a:lnTo>
                  <a:lnTo>
                    <a:pt x="3634" y="1739"/>
                  </a:lnTo>
                  <a:lnTo>
                    <a:pt x="3639" y="1740"/>
                  </a:lnTo>
                  <a:lnTo>
                    <a:pt x="3646" y="1742"/>
                  </a:lnTo>
                  <a:lnTo>
                    <a:pt x="3651" y="1743"/>
                  </a:lnTo>
                  <a:lnTo>
                    <a:pt x="3657" y="1745"/>
                  </a:lnTo>
                  <a:lnTo>
                    <a:pt x="3662" y="1746"/>
                  </a:lnTo>
                  <a:lnTo>
                    <a:pt x="3668" y="1748"/>
                  </a:lnTo>
                  <a:lnTo>
                    <a:pt x="3674" y="1749"/>
                  </a:lnTo>
                  <a:lnTo>
                    <a:pt x="3680" y="1751"/>
                  </a:lnTo>
                  <a:lnTo>
                    <a:pt x="3685" y="1752"/>
                  </a:lnTo>
                  <a:lnTo>
                    <a:pt x="3691" y="1753"/>
                  </a:lnTo>
                  <a:lnTo>
                    <a:pt x="3696" y="1755"/>
                  </a:lnTo>
                  <a:lnTo>
                    <a:pt x="3703" y="1756"/>
                  </a:lnTo>
                  <a:lnTo>
                    <a:pt x="3709" y="1758"/>
                  </a:lnTo>
                  <a:lnTo>
                    <a:pt x="3714" y="1759"/>
                  </a:lnTo>
                  <a:lnTo>
                    <a:pt x="3720" y="1762"/>
                  </a:lnTo>
                  <a:lnTo>
                    <a:pt x="3725" y="1763"/>
                  </a:lnTo>
                  <a:lnTo>
                    <a:pt x="3732" y="1764"/>
                  </a:lnTo>
                  <a:lnTo>
                    <a:pt x="3737" y="1766"/>
                  </a:lnTo>
                  <a:lnTo>
                    <a:pt x="3743" y="1767"/>
                  </a:lnTo>
                  <a:lnTo>
                    <a:pt x="3748" y="1769"/>
                  </a:lnTo>
                  <a:lnTo>
                    <a:pt x="3754" y="1770"/>
                  </a:lnTo>
                  <a:lnTo>
                    <a:pt x="3760" y="1771"/>
                  </a:lnTo>
                  <a:lnTo>
                    <a:pt x="3766" y="1773"/>
                  </a:lnTo>
                  <a:lnTo>
                    <a:pt x="3771" y="1774"/>
                  </a:lnTo>
                  <a:lnTo>
                    <a:pt x="3777" y="1775"/>
                  </a:lnTo>
                  <a:lnTo>
                    <a:pt x="3782" y="1777"/>
                  </a:lnTo>
                  <a:lnTo>
                    <a:pt x="3789" y="1778"/>
                  </a:lnTo>
                  <a:lnTo>
                    <a:pt x="3795" y="1779"/>
                  </a:lnTo>
                  <a:lnTo>
                    <a:pt x="3800" y="1781"/>
                  </a:lnTo>
                  <a:lnTo>
                    <a:pt x="3806" y="1782"/>
                  </a:lnTo>
                  <a:lnTo>
                    <a:pt x="3811" y="1783"/>
                  </a:lnTo>
                  <a:lnTo>
                    <a:pt x="3818" y="1785"/>
                  </a:lnTo>
                  <a:lnTo>
                    <a:pt x="3823" y="1786"/>
                  </a:lnTo>
                  <a:lnTo>
                    <a:pt x="3829" y="1787"/>
                  </a:lnTo>
                  <a:lnTo>
                    <a:pt x="3834" y="1789"/>
                  </a:lnTo>
                  <a:lnTo>
                    <a:pt x="3840" y="1791"/>
                  </a:lnTo>
                  <a:lnTo>
                    <a:pt x="3846" y="1792"/>
                  </a:lnTo>
                  <a:lnTo>
                    <a:pt x="3852" y="1794"/>
                  </a:lnTo>
                  <a:lnTo>
                    <a:pt x="3857" y="1795"/>
                  </a:lnTo>
                  <a:lnTo>
                    <a:pt x="3863" y="1796"/>
                  </a:lnTo>
                  <a:lnTo>
                    <a:pt x="3868" y="1797"/>
                  </a:lnTo>
                  <a:lnTo>
                    <a:pt x="3875" y="1799"/>
                  </a:lnTo>
                  <a:lnTo>
                    <a:pt x="3880" y="1800"/>
                  </a:lnTo>
                  <a:lnTo>
                    <a:pt x="3886" y="1801"/>
                  </a:lnTo>
                  <a:lnTo>
                    <a:pt x="3892" y="1802"/>
                  </a:lnTo>
                  <a:lnTo>
                    <a:pt x="3897" y="1804"/>
                  </a:lnTo>
                  <a:lnTo>
                    <a:pt x="3904" y="1805"/>
                  </a:lnTo>
                  <a:lnTo>
                    <a:pt x="3909" y="1806"/>
                  </a:lnTo>
                  <a:lnTo>
                    <a:pt x="3915" y="1807"/>
                  </a:lnTo>
                  <a:lnTo>
                    <a:pt x="3920" y="1809"/>
                  </a:lnTo>
                  <a:lnTo>
                    <a:pt x="3926" y="1810"/>
                  </a:lnTo>
                  <a:lnTo>
                    <a:pt x="3932" y="1811"/>
                  </a:lnTo>
                  <a:lnTo>
                    <a:pt x="3938" y="1812"/>
                  </a:lnTo>
                  <a:lnTo>
                    <a:pt x="3943" y="1813"/>
                  </a:lnTo>
                  <a:lnTo>
                    <a:pt x="3949" y="1815"/>
                  </a:lnTo>
                  <a:lnTo>
                    <a:pt x="3954" y="1816"/>
                  </a:lnTo>
                  <a:lnTo>
                    <a:pt x="3961" y="1817"/>
                  </a:lnTo>
                  <a:lnTo>
                    <a:pt x="3966" y="1819"/>
                  </a:lnTo>
                  <a:lnTo>
                    <a:pt x="3972" y="1820"/>
                  </a:lnTo>
                  <a:lnTo>
                    <a:pt x="3978" y="1822"/>
                  </a:lnTo>
                  <a:lnTo>
                    <a:pt x="3983" y="1823"/>
                  </a:lnTo>
                  <a:lnTo>
                    <a:pt x="3990" y="1824"/>
                  </a:lnTo>
                  <a:lnTo>
                    <a:pt x="3995" y="1825"/>
                  </a:lnTo>
                  <a:lnTo>
                    <a:pt x="4001" y="1826"/>
                  </a:lnTo>
                  <a:lnTo>
                    <a:pt x="4006" y="1827"/>
                  </a:lnTo>
                  <a:lnTo>
                    <a:pt x="4012" y="1829"/>
                  </a:lnTo>
                  <a:lnTo>
                    <a:pt x="4018" y="1830"/>
                  </a:lnTo>
                  <a:lnTo>
                    <a:pt x="4024" y="1831"/>
                  </a:lnTo>
                  <a:lnTo>
                    <a:pt x="4029" y="1832"/>
                  </a:lnTo>
                  <a:lnTo>
                    <a:pt x="4035" y="1833"/>
                  </a:lnTo>
                  <a:lnTo>
                    <a:pt x="4040" y="1834"/>
                  </a:lnTo>
                  <a:lnTo>
                    <a:pt x="4047" y="1835"/>
                  </a:lnTo>
                  <a:lnTo>
                    <a:pt x="4052" y="1836"/>
                  </a:lnTo>
                  <a:lnTo>
                    <a:pt x="4058" y="1838"/>
                  </a:lnTo>
                  <a:lnTo>
                    <a:pt x="4063" y="1839"/>
                  </a:lnTo>
                  <a:lnTo>
                    <a:pt x="4069" y="1840"/>
                  </a:lnTo>
                  <a:lnTo>
                    <a:pt x="4076" y="1841"/>
                  </a:lnTo>
                  <a:lnTo>
                    <a:pt x="4081" y="1842"/>
                  </a:lnTo>
                  <a:lnTo>
                    <a:pt x="4087" y="1843"/>
                  </a:lnTo>
                  <a:lnTo>
                    <a:pt x="4092" y="1844"/>
                  </a:lnTo>
                  <a:lnTo>
                    <a:pt x="4098" y="1845"/>
                  </a:lnTo>
                  <a:lnTo>
                    <a:pt x="4104" y="1846"/>
                  </a:lnTo>
                  <a:lnTo>
                    <a:pt x="4110" y="1848"/>
                  </a:lnTo>
                  <a:lnTo>
                    <a:pt x="4115" y="1849"/>
                  </a:lnTo>
                  <a:lnTo>
                    <a:pt x="4121" y="1850"/>
                  </a:lnTo>
                  <a:lnTo>
                    <a:pt x="4126" y="1852"/>
                  </a:lnTo>
                  <a:lnTo>
                    <a:pt x="4133" y="1853"/>
                  </a:lnTo>
                  <a:lnTo>
                    <a:pt x="4138" y="1854"/>
                  </a:lnTo>
                  <a:lnTo>
                    <a:pt x="4144" y="1855"/>
                  </a:lnTo>
                  <a:lnTo>
                    <a:pt x="4149" y="1856"/>
                  </a:lnTo>
                  <a:lnTo>
                    <a:pt x="4155" y="1857"/>
                  </a:lnTo>
                  <a:lnTo>
                    <a:pt x="4162" y="1858"/>
                  </a:lnTo>
                  <a:lnTo>
                    <a:pt x="4167" y="1859"/>
                  </a:lnTo>
                  <a:lnTo>
                    <a:pt x="4173" y="1860"/>
                  </a:lnTo>
                  <a:lnTo>
                    <a:pt x="4178" y="1861"/>
                  </a:lnTo>
                  <a:lnTo>
                    <a:pt x="4184" y="1862"/>
                  </a:lnTo>
                  <a:lnTo>
                    <a:pt x="4190" y="1863"/>
                  </a:lnTo>
                  <a:lnTo>
                    <a:pt x="4196" y="1864"/>
                  </a:lnTo>
                  <a:lnTo>
                    <a:pt x="4201" y="1865"/>
                  </a:lnTo>
                  <a:lnTo>
                    <a:pt x="4207" y="1866"/>
                  </a:lnTo>
                  <a:lnTo>
                    <a:pt x="4212" y="1867"/>
                  </a:lnTo>
                  <a:lnTo>
                    <a:pt x="4219" y="1868"/>
                  </a:lnTo>
                  <a:lnTo>
                    <a:pt x="4224" y="1869"/>
                  </a:lnTo>
                  <a:lnTo>
                    <a:pt x="4230" y="1870"/>
                  </a:lnTo>
                  <a:lnTo>
                    <a:pt x="4235" y="1871"/>
                  </a:lnTo>
                  <a:lnTo>
                    <a:pt x="4241" y="1872"/>
                  </a:lnTo>
                  <a:lnTo>
                    <a:pt x="4247" y="1873"/>
                  </a:lnTo>
                  <a:lnTo>
                    <a:pt x="4253" y="1874"/>
                  </a:lnTo>
                  <a:lnTo>
                    <a:pt x="4259" y="1875"/>
                  </a:lnTo>
                  <a:lnTo>
                    <a:pt x="4264" y="1877"/>
                  </a:lnTo>
                  <a:lnTo>
                    <a:pt x="4270" y="1878"/>
                  </a:lnTo>
                  <a:lnTo>
                    <a:pt x="4276" y="1879"/>
                  </a:lnTo>
                  <a:lnTo>
                    <a:pt x="4282" y="1880"/>
                  </a:lnTo>
                  <a:lnTo>
                    <a:pt x="4287" y="1881"/>
                  </a:lnTo>
                  <a:lnTo>
                    <a:pt x="4293" y="1881"/>
                  </a:lnTo>
                  <a:lnTo>
                    <a:pt x="4298" y="1882"/>
                  </a:lnTo>
                  <a:lnTo>
                    <a:pt x="4305" y="1883"/>
                  </a:lnTo>
                  <a:lnTo>
                    <a:pt x="4310" y="1884"/>
                  </a:lnTo>
                  <a:lnTo>
                    <a:pt x="4316" y="1885"/>
                  </a:lnTo>
                  <a:lnTo>
                    <a:pt x="4321" y="1886"/>
                  </a:lnTo>
                  <a:lnTo>
                    <a:pt x="4327" y="1887"/>
                  </a:lnTo>
                  <a:lnTo>
                    <a:pt x="4333" y="1888"/>
                  </a:lnTo>
                  <a:lnTo>
                    <a:pt x="4339" y="1889"/>
                  </a:lnTo>
                  <a:lnTo>
                    <a:pt x="4345" y="1890"/>
                  </a:lnTo>
                  <a:lnTo>
                    <a:pt x="4350" y="1891"/>
                  </a:lnTo>
                  <a:lnTo>
                    <a:pt x="4356" y="1892"/>
                  </a:lnTo>
                  <a:lnTo>
                    <a:pt x="4362" y="1892"/>
                  </a:lnTo>
                  <a:lnTo>
                    <a:pt x="4368" y="1893"/>
                  </a:lnTo>
                  <a:lnTo>
                    <a:pt x="4373" y="1894"/>
                  </a:lnTo>
                  <a:lnTo>
                    <a:pt x="4379" y="1895"/>
                  </a:lnTo>
                  <a:lnTo>
                    <a:pt x="4384" y="1896"/>
                  </a:lnTo>
                  <a:lnTo>
                    <a:pt x="4391" y="1897"/>
                  </a:lnTo>
                  <a:lnTo>
                    <a:pt x="4396" y="1898"/>
                  </a:lnTo>
                  <a:lnTo>
                    <a:pt x="4402" y="1899"/>
                  </a:lnTo>
                  <a:lnTo>
                    <a:pt x="4407" y="1899"/>
                  </a:lnTo>
                  <a:lnTo>
                    <a:pt x="4413" y="1900"/>
                  </a:lnTo>
                  <a:lnTo>
                    <a:pt x="4419" y="1901"/>
                  </a:lnTo>
                  <a:lnTo>
                    <a:pt x="4425" y="1902"/>
                  </a:lnTo>
                  <a:lnTo>
                    <a:pt x="4430" y="1903"/>
                  </a:lnTo>
                  <a:lnTo>
                    <a:pt x="4436" y="1905"/>
                  </a:lnTo>
                  <a:lnTo>
                    <a:pt x="4442" y="1906"/>
                  </a:lnTo>
                  <a:lnTo>
                    <a:pt x="4448" y="1906"/>
                  </a:lnTo>
                  <a:lnTo>
                    <a:pt x="4454" y="1907"/>
                  </a:lnTo>
                  <a:lnTo>
                    <a:pt x="4459" y="1908"/>
                  </a:lnTo>
                  <a:lnTo>
                    <a:pt x="4465" y="1909"/>
                  </a:lnTo>
                  <a:lnTo>
                    <a:pt x="4470" y="1910"/>
                  </a:lnTo>
                  <a:lnTo>
                    <a:pt x="4477" y="1911"/>
                  </a:lnTo>
                  <a:lnTo>
                    <a:pt x="4482" y="1911"/>
                  </a:lnTo>
                  <a:lnTo>
                    <a:pt x="4488" y="1912"/>
                  </a:lnTo>
                  <a:lnTo>
                    <a:pt x="4493" y="1913"/>
                  </a:lnTo>
                  <a:lnTo>
                    <a:pt x="4499" y="1914"/>
                  </a:lnTo>
                  <a:lnTo>
                    <a:pt x="4505" y="1915"/>
                  </a:lnTo>
                  <a:lnTo>
                    <a:pt x="4511" y="1915"/>
                  </a:lnTo>
                  <a:lnTo>
                    <a:pt x="4516" y="1916"/>
                  </a:lnTo>
                  <a:lnTo>
                    <a:pt x="4522" y="1917"/>
                  </a:lnTo>
                  <a:lnTo>
                    <a:pt x="4528" y="1918"/>
                  </a:lnTo>
                  <a:lnTo>
                    <a:pt x="4534" y="1919"/>
                  </a:lnTo>
                  <a:lnTo>
                    <a:pt x="4540" y="1919"/>
                  </a:lnTo>
                  <a:lnTo>
                    <a:pt x="4545" y="1920"/>
                  </a:lnTo>
                  <a:lnTo>
                    <a:pt x="4551" y="1921"/>
                  </a:lnTo>
                  <a:lnTo>
                    <a:pt x="4556" y="1922"/>
                  </a:lnTo>
                  <a:lnTo>
                    <a:pt x="4563" y="1923"/>
                  </a:lnTo>
                  <a:lnTo>
                    <a:pt x="4568" y="1923"/>
                  </a:lnTo>
                  <a:lnTo>
                    <a:pt x="4574" y="1924"/>
                  </a:lnTo>
                  <a:lnTo>
                    <a:pt x="4579" y="1925"/>
                  </a:lnTo>
                  <a:lnTo>
                    <a:pt x="4585" y="1926"/>
                  </a:lnTo>
                  <a:lnTo>
                    <a:pt x="4591" y="1926"/>
                  </a:lnTo>
                  <a:lnTo>
                    <a:pt x="4597" y="1927"/>
                  </a:lnTo>
                  <a:lnTo>
                    <a:pt x="4602" y="1928"/>
                  </a:lnTo>
                  <a:lnTo>
                    <a:pt x="4608" y="1929"/>
                  </a:lnTo>
                  <a:lnTo>
                    <a:pt x="4613" y="1929"/>
                  </a:lnTo>
                  <a:lnTo>
                    <a:pt x="4620" y="1930"/>
                  </a:lnTo>
                  <a:lnTo>
                    <a:pt x="4626" y="1931"/>
                  </a:lnTo>
                  <a:lnTo>
                    <a:pt x="4631" y="1932"/>
                  </a:lnTo>
                  <a:lnTo>
                    <a:pt x="4637" y="1932"/>
                  </a:lnTo>
                  <a:lnTo>
                    <a:pt x="4642" y="1934"/>
                  </a:lnTo>
                  <a:lnTo>
                    <a:pt x="4649" y="1935"/>
                  </a:lnTo>
                  <a:lnTo>
                    <a:pt x="4654" y="1936"/>
                  </a:lnTo>
                  <a:lnTo>
                    <a:pt x="4660" y="1936"/>
                  </a:lnTo>
                  <a:lnTo>
                    <a:pt x="4665" y="1937"/>
                  </a:lnTo>
                  <a:lnTo>
                    <a:pt x="4671" y="1938"/>
                  </a:lnTo>
                  <a:lnTo>
                    <a:pt x="4677" y="1938"/>
                  </a:lnTo>
                  <a:lnTo>
                    <a:pt x="4683" y="1939"/>
                  </a:lnTo>
                  <a:lnTo>
                    <a:pt x="4688" y="1940"/>
                  </a:lnTo>
                  <a:lnTo>
                    <a:pt x="4694" y="1940"/>
                  </a:lnTo>
                  <a:lnTo>
                    <a:pt x="4699" y="1941"/>
                  </a:lnTo>
                  <a:lnTo>
                    <a:pt x="4706" y="1942"/>
                  </a:lnTo>
                  <a:lnTo>
                    <a:pt x="4712" y="1943"/>
                  </a:lnTo>
                  <a:lnTo>
                    <a:pt x="4717" y="1943"/>
                  </a:lnTo>
                  <a:lnTo>
                    <a:pt x="4723" y="1944"/>
                  </a:lnTo>
                  <a:lnTo>
                    <a:pt x="4728" y="1945"/>
                  </a:lnTo>
                  <a:lnTo>
                    <a:pt x="4735" y="1945"/>
                  </a:lnTo>
                  <a:lnTo>
                    <a:pt x="4740" y="1946"/>
                  </a:lnTo>
                  <a:lnTo>
                    <a:pt x="4746" y="1947"/>
                  </a:lnTo>
                  <a:lnTo>
                    <a:pt x="4751" y="1947"/>
                  </a:lnTo>
                  <a:lnTo>
                    <a:pt x="4758" y="1948"/>
                  </a:lnTo>
                  <a:lnTo>
                    <a:pt x="4763" y="1949"/>
                  </a:lnTo>
                  <a:lnTo>
                    <a:pt x="4769" y="1949"/>
                  </a:lnTo>
                  <a:lnTo>
                    <a:pt x="4774" y="1950"/>
                  </a:lnTo>
                  <a:lnTo>
                    <a:pt x="4780" y="1951"/>
                  </a:lnTo>
                  <a:lnTo>
                    <a:pt x="4785" y="1951"/>
                  </a:lnTo>
                  <a:lnTo>
                    <a:pt x="4792" y="1952"/>
                  </a:lnTo>
                  <a:lnTo>
                    <a:pt x="4797" y="1953"/>
                  </a:lnTo>
                  <a:lnTo>
                    <a:pt x="4803" y="1953"/>
                  </a:lnTo>
                  <a:lnTo>
                    <a:pt x="4809" y="1954"/>
                  </a:lnTo>
                  <a:lnTo>
                    <a:pt x="4815" y="1955"/>
                  </a:lnTo>
                  <a:lnTo>
                    <a:pt x="4821" y="1955"/>
                  </a:lnTo>
                  <a:lnTo>
                    <a:pt x="4826" y="1956"/>
                  </a:lnTo>
                  <a:lnTo>
                    <a:pt x="4832" y="1956"/>
                  </a:lnTo>
                  <a:lnTo>
                    <a:pt x="4837" y="1957"/>
                  </a:lnTo>
                  <a:lnTo>
                    <a:pt x="4844" y="1958"/>
                  </a:lnTo>
                  <a:lnTo>
                    <a:pt x="4849" y="1958"/>
                  </a:lnTo>
                  <a:lnTo>
                    <a:pt x="4855" y="1959"/>
                  </a:lnTo>
                  <a:lnTo>
                    <a:pt x="4860" y="1960"/>
                  </a:lnTo>
                  <a:lnTo>
                    <a:pt x="4866" y="1960"/>
                  </a:lnTo>
                  <a:lnTo>
                    <a:pt x="4871" y="1961"/>
                  </a:lnTo>
                  <a:lnTo>
                    <a:pt x="4878" y="1961"/>
                  </a:lnTo>
                  <a:lnTo>
                    <a:pt x="4883" y="1963"/>
                  </a:lnTo>
                  <a:lnTo>
                    <a:pt x="4889" y="1964"/>
                  </a:lnTo>
                  <a:lnTo>
                    <a:pt x="4895" y="1964"/>
                  </a:lnTo>
                  <a:lnTo>
                    <a:pt x="4901" y="1965"/>
                  </a:lnTo>
                  <a:lnTo>
                    <a:pt x="4907" y="1965"/>
                  </a:lnTo>
                  <a:lnTo>
                    <a:pt x="4912" y="1966"/>
                  </a:lnTo>
                  <a:lnTo>
                    <a:pt x="4918" y="1967"/>
                  </a:lnTo>
                  <a:lnTo>
                    <a:pt x="4923" y="1967"/>
                  </a:lnTo>
                  <a:lnTo>
                    <a:pt x="4930" y="1968"/>
                  </a:lnTo>
                  <a:lnTo>
                    <a:pt x="4935" y="1968"/>
                  </a:lnTo>
                  <a:lnTo>
                    <a:pt x="4941" y="1969"/>
                  </a:lnTo>
                  <a:lnTo>
                    <a:pt x="4946" y="1970"/>
                  </a:lnTo>
                  <a:lnTo>
                    <a:pt x="4952" y="1970"/>
                  </a:lnTo>
                  <a:lnTo>
                    <a:pt x="4958" y="1971"/>
                  </a:lnTo>
                  <a:lnTo>
                    <a:pt x="4964" y="1971"/>
                  </a:lnTo>
                  <a:lnTo>
                    <a:pt x="4969" y="1972"/>
                  </a:lnTo>
                  <a:lnTo>
                    <a:pt x="4975" y="1972"/>
                  </a:lnTo>
                  <a:lnTo>
                    <a:pt x="4980" y="1973"/>
                  </a:lnTo>
                  <a:lnTo>
                    <a:pt x="4987" y="1974"/>
                  </a:lnTo>
                  <a:lnTo>
                    <a:pt x="4993" y="1974"/>
                  </a:lnTo>
                  <a:lnTo>
                    <a:pt x="4998" y="1975"/>
                  </a:lnTo>
                  <a:lnTo>
                    <a:pt x="5004" y="1975"/>
                  </a:lnTo>
                  <a:lnTo>
                    <a:pt x="5009" y="1976"/>
                  </a:lnTo>
                  <a:lnTo>
                    <a:pt x="5016" y="1976"/>
                  </a:lnTo>
                  <a:lnTo>
                    <a:pt x="5021" y="1977"/>
                  </a:lnTo>
                  <a:lnTo>
                    <a:pt x="5027" y="1978"/>
                  </a:lnTo>
                  <a:lnTo>
                    <a:pt x="5032" y="1978"/>
                  </a:lnTo>
                  <a:lnTo>
                    <a:pt x="5038" y="1979"/>
                  </a:lnTo>
                  <a:lnTo>
                    <a:pt x="5044" y="1979"/>
                  </a:lnTo>
                  <a:lnTo>
                    <a:pt x="5050" y="1980"/>
                  </a:lnTo>
                  <a:lnTo>
                    <a:pt x="5055" y="1980"/>
                  </a:lnTo>
                  <a:lnTo>
                    <a:pt x="5061" y="1981"/>
                  </a:lnTo>
                  <a:lnTo>
                    <a:pt x="5066" y="1981"/>
                  </a:lnTo>
                  <a:lnTo>
                    <a:pt x="5073" y="1982"/>
                  </a:lnTo>
                  <a:lnTo>
                    <a:pt x="5079" y="1982"/>
                  </a:lnTo>
                  <a:lnTo>
                    <a:pt x="5084" y="1983"/>
                  </a:lnTo>
                  <a:lnTo>
                    <a:pt x="5090" y="1983"/>
                  </a:lnTo>
                  <a:lnTo>
                    <a:pt x="5095" y="1984"/>
                  </a:lnTo>
                  <a:lnTo>
                    <a:pt x="5102" y="1984"/>
                  </a:lnTo>
                  <a:lnTo>
                    <a:pt x="5107" y="1985"/>
                  </a:lnTo>
                  <a:lnTo>
                    <a:pt x="5113" y="1985"/>
                  </a:lnTo>
                  <a:lnTo>
                    <a:pt x="5118" y="1986"/>
                  </a:lnTo>
                  <a:lnTo>
                    <a:pt x="5124" y="1987"/>
                  </a:lnTo>
                  <a:lnTo>
                    <a:pt x="5130" y="1987"/>
                  </a:lnTo>
                  <a:lnTo>
                    <a:pt x="5136" y="1988"/>
                  </a:lnTo>
                  <a:lnTo>
                    <a:pt x="5141" y="1988"/>
                  </a:lnTo>
                  <a:lnTo>
                    <a:pt x="5147" y="1989"/>
                  </a:lnTo>
                  <a:lnTo>
                    <a:pt x="5152" y="1989"/>
                  </a:lnTo>
                  <a:lnTo>
                    <a:pt x="5159" y="1991"/>
                  </a:lnTo>
                  <a:lnTo>
                    <a:pt x="5164" y="1991"/>
                  </a:lnTo>
                  <a:lnTo>
                    <a:pt x="5170" y="1992"/>
                  </a:lnTo>
                  <a:lnTo>
                    <a:pt x="5176" y="1992"/>
                  </a:lnTo>
                  <a:lnTo>
                    <a:pt x="5181" y="1992"/>
                  </a:lnTo>
                  <a:lnTo>
                    <a:pt x="5188" y="1993"/>
                  </a:lnTo>
                  <a:lnTo>
                    <a:pt x="5193" y="1993"/>
                  </a:lnTo>
                  <a:lnTo>
                    <a:pt x="5199" y="1994"/>
                  </a:lnTo>
                  <a:lnTo>
                    <a:pt x="5204" y="1994"/>
                  </a:lnTo>
                  <a:lnTo>
                    <a:pt x="5210" y="1995"/>
                  </a:lnTo>
                  <a:lnTo>
                    <a:pt x="5216" y="1995"/>
                  </a:lnTo>
                  <a:lnTo>
                    <a:pt x="5222" y="1996"/>
                  </a:lnTo>
                  <a:lnTo>
                    <a:pt x="5227" y="1996"/>
                  </a:lnTo>
                  <a:lnTo>
                    <a:pt x="5233" y="1997"/>
                  </a:lnTo>
                  <a:lnTo>
                    <a:pt x="5238" y="1997"/>
                  </a:lnTo>
                  <a:lnTo>
                    <a:pt x="5245" y="1998"/>
                  </a:lnTo>
                  <a:lnTo>
                    <a:pt x="5250" y="1998"/>
                  </a:lnTo>
                  <a:lnTo>
                    <a:pt x="5256" y="1999"/>
                  </a:lnTo>
                  <a:lnTo>
                    <a:pt x="5262" y="1999"/>
                  </a:lnTo>
                  <a:lnTo>
                    <a:pt x="5267" y="2000"/>
                  </a:lnTo>
                  <a:lnTo>
                    <a:pt x="5274" y="2000"/>
                  </a:lnTo>
                  <a:lnTo>
                    <a:pt x="5279" y="2000"/>
                  </a:lnTo>
                  <a:lnTo>
                    <a:pt x="5285" y="2001"/>
                  </a:lnTo>
                  <a:lnTo>
                    <a:pt x="5290" y="2001"/>
                  </a:lnTo>
                  <a:lnTo>
                    <a:pt x="5296" y="2002"/>
                  </a:lnTo>
                  <a:lnTo>
                    <a:pt x="5302" y="2002"/>
                  </a:lnTo>
                  <a:lnTo>
                    <a:pt x="5308" y="2003"/>
                  </a:lnTo>
                  <a:lnTo>
                    <a:pt x="5313" y="2003"/>
                  </a:lnTo>
                  <a:lnTo>
                    <a:pt x="5319" y="2004"/>
                  </a:lnTo>
                  <a:lnTo>
                    <a:pt x="5324" y="2004"/>
                  </a:lnTo>
                  <a:lnTo>
                    <a:pt x="5331" y="2004"/>
                  </a:lnTo>
                  <a:lnTo>
                    <a:pt x="5336" y="2005"/>
                  </a:lnTo>
                  <a:lnTo>
                    <a:pt x="5342" y="2005"/>
                  </a:lnTo>
                  <a:lnTo>
                    <a:pt x="5347" y="2006"/>
                  </a:lnTo>
                  <a:lnTo>
                    <a:pt x="5353" y="2006"/>
                  </a:lnTo>
                  <a:lnTo>
                    <a:pt x="5360" y="2007"/>
                  </a:lnTo>
                  <a:lnTo>
                    <a:pt x="5365" y="2007"/>
                  </a:lnTo>
                  <a:lnTo>
                    <a:pt x="5371" y="2007"/>
                  </a:lnTo>
                  <a:lnTo>
                    <a:pt x="5376" y="2008"/>
                  </a:lnTo>
                  <a:lnTo>
                    <a:pt x="5382" y="2008"/>
                  </a:lnTo>
                  <a:lnTo>
                    <a:pt x="5388" y="2009"/>
                  </a:lnTo>
                  <a:lnTo>
                    <a:pt x="5394" y="2009"/>
                  </a:lnTo>
                  <a:lnTo>
                    <a:pt x="5399" y="2010"/>
                  </a:lnTo>
                  <a:lnTo>
                    <a:pt x="5405" y="2010"/>
                  </a:lnTo>
                  <a:lnTo>
                    <a:pt x="5410" y="2010"/>
                  </a:lnTo>
                  <a:lnTo>
                    <a:pt x="5417" y="2011"/>
                  </a:lnTo>
                  <a:lnTo>
                    <a:pt x="5422" y="2011"/>
                  </a:lnTo>
                  <a:lnTo>
                    <a:pt x="5428" y="2012"/>
                  </a:lnTo>
                  <a:lnTo>
                    <a:pt x="5433" y="2012"/>
                  </a:lnTo>
                  <a:lnTo>
                    <a:pt x="5439" y="2012"/>
                  </a:lnTo>
                  <a:lnTo>
                    <a:pt x="5446" y="2013"/>
                  </a:lnTo>
                  <a:lnTo>
                    <a:pt x="5451" y="2013"/>
                  </a:lnTo>
                  <a:lnTo>
                    <a:pt x="5457" y="2014"/>
                  </a:lnTo>
                  <a:lnTo>
                    <a:pt x="5462" y="2014"/>
                  </a:lnTo>
                  <a:lnTo>
                    <a:pt x="5468" y="2014"/>
                  </a:lnTo>
                  <a:lnTo>
                    <a:pt x="5474" y="2015"/>
                  </a:lnTo>
                  <a:lnTo>
                    <a:pt x="5480" y="2015"/>
                  </a:lnTo>
                  <a:lnTo>
                    <a:pt x="5485" y="2016"/>
                  </a:lnTo>
                  <a:lnTo>
                    <a:pt x="5491" y="2016"/>
                  </a:lnTo>
                  <a:lnTo>
                    <a:pt x="5496" y="2016"/>
                  </a:lnTo>
                  <a:lnTo>
                    <a:pt x="5503" y="2017"/>
                  </a:lnTo>
                  <a:lnTo>
                    <a:pt x="5508" y="2017"/>
                  </a:lnTo>
                  <a:lnTo>
                    <a:pt x="5514" y="2018"/>
                  </a:lnTo>
                  <a:lnTo>
                    <a:pt x="5519" y="2018"/>
                  </a:lnTo>
                  <a:lnTo>
                    <a:pt x="5525" y="2018"/>
                  </a:lnTo>
                  <a:lnTo>
                    <a:pt x="5531" y="2020"/>
                  </a:lnTo>
                  <a:lnTo>
                    <a:pt x="5537" y="2020"/>
                  </a:lnTo>
                  <a:lnTo>
                    <a:pt x="5543" y="2020"/>
                  </a:lnTo>
                  <a:lnTo>
                    <a:pt x="5548" y="2021"/>
                  </a:lnTo>
                  <a:lnTo>
                    <a:pt x="5554" y="2021"/>
                  </a:lnTo>
                  <a:lnTo>
                    <a:pt x="5560" y="2021"/>
                  </a:lnTo>
                  <a:lnTo>
                    <a:pt x="5566" y="2022"/>
                  </a:lnTo>
                  <a:lnTo>
                    <a:pt x="5571" y="2022"/>
                  </a:lnTo>
                  <a:lnTo>
                    <a:pt x="5577" y="2023"/>
                  </a:lnTo>
                  <a:lnTo>
                    <a:pt x="5582" y="2023"/>
                  </a:lnTo>
                  <a:lnTo>
                    <a:pt x="5589" y="2023"/>
                  </a:lnTo>
                  <a:lnTo>
                    <a:pt x="5594" y="2024"/>
                  </a:lnTo>
                  <a:lnTo>
                    <a:pt x="5600" y="2024"/>
                  </a:lnTo>
                  <a:lnTo>
                    <a:pt x="5605" y="2024"/>
                  </a:lnTo>
                  <a:lnTo>
                    <a:pt x="5611" y="2025"/>
                  </a:lnTo>
                  <a:lnTo>
                    <a:pt x="5617" y="2025"/>
                  </a:lnTo>
                  <a:lnTo>
                    <a:pt x="5623" y="2025"/>
                  </a:lnTo>
                  <a:lnTo>
                    <a:pt x="5629" y="2026"/>
                  </a:lnTo>
                  <a:lnTo>
                    <a:pt x="5634" y="2026"/>
                  </a:lnTo>
                  <a:lnTo>
                    <a:pt x="5640" y="2026"/>
                  </a:lnTo>
                  <a:lnTo>
                    <a:pt x="5646" y="2027"/>
                  </a:lnTo>
                  <a:lnTo>
                    <a:pt x="5652" y="2027"/>
                  </a:lnTo>
                  <a:lnTo>
                    <a:pt x="5657" y="2027"/>
                  </a:lnTo>
                  <a:lnTo>
                    <a:pt x="5663" y="2028"/>
                  </a:lnTo>
                  <a:lnTo>
                    <a:pt x="5668" y="2028"/>
                  </a:lnTo>
                  <a:lnTo>
                    <a:pt x="5675" y="2029"/>
                  </a:lnTo>
                  <a:lnTo>
                    <a:pt x="5680" y="2029"/>
                  </a:lnTo>
                  <a:lnTo>
                    <a:pt x="5686" y="2029"/>
                  </a:lnTo>
                  <a:lnTo>
                    <a:pt x="5691" y="2030"/>
                  </a:lnTo>
                  <a:lnTo>
                    <a:pt x="5697" y="2030"/>
                  </a:lnTo>
                  <a:lnTo>
                    <a:pt x="5703" y="2030"/>
                  </a:lnTo>
                  <a:lnTo>
                    <a:pt x="5709" y="2030"/>
                  </a:lnTo>
                  <a:lnTo>
                    <a:pt x="5714" y="2031"/>
                  </a:lnTo>
                  <a:lnTo>
                    <a:pt x="5720" y="2031"/>
                  </a:lnTo>
                  <a:lnTo>
                    <a:pt x="5726" y="2031"/>
                  </a:lnTo>
                  <a:lnTo>
                    <a:pt x="5732" y="2032"/>
                  </a:lnTo>
                  <a:lnTo>
                    <a:pt x="5738" y="2032"/>
                  </a:lnTo>
                  <a:lnTo>
                    <a:pt x="5743" y="2032"/>
                  </a:lnTo>
                  <a:lnTo>
                    <a:pt x="5749" y="2033"/>
                  </a:lnTo>
                  <a:lnTo>
                    <a:pt x="5754" y="2033"/>
                  </a:lnTo>
                  <a:lnTo>
                    <a:pt x="5761" y="2033"/>
                  </a:lnTo>
                  <a:lnTo>
                    <a:pt x="5766" y="2034"/>
                  </a:lnTo>
                  <a:lnTo>
                    <a:pt x="5772" y="2034"/>
                  </a:lnTo>
                  <a:lnTo>
                    <a:pt x="5777" y="2034"/>
                  </a:lnTo>
                  <a:lnTo>
                    <a:pt x="5783" y="2035"/>
                  </a:lnTo>
                  <a:lnTo>
                    <a:pt x="5789" y="2035"/>
                  </a:lnTo>
                  <a:lnTo>
                    <a:pt x="5795" y="2035"/>
                  </a:lnTo>
                  <a:lnTo>
                    <a:pt x="5800" y="2036"/>
                  </a:lnTo>
                  <a:lnTo>
                    <a:pt x="5806" y="2036"/>
                  </a:lnTo>
                  <a:lnTo>
                    <a:pt x="5812" y="2036"/>
                  </a:lnTo>
                  <a:lnTo>
                    <a:pt x="5818" y="2036"/>
                  </a:lnTo>
                  <a:lnTo>
                    <a:pt x="5824" y="2037"/>
                  </a:lnTo>
                  <a:lnTo>
                    <a:pt x="5829" y="2037"/>
                  </a:lnTo>
                  <a:lnTo>
                    <a:pt x="5835" y="2037"/>
                  </a:lnTo>
                  <a:lnTo>
                    <a:pt x="5840" y="2038"/>
                  </a:lnTo>
                  <a:lnTo>
                    <a:pt x="5847" y="2038"/>
                  </a:lnTo>
                  <a:lnTo>
                    <a:pt x="5852" y="2038"/>
                  </a:lnTo>
                  <a:lnTo>
                    <a:pt x="5858" y="2039"/>
                  </a:lnTo>
                  <a:lnTo>
                    <a:pt x="5863" y="2039"/>
                  </a:lnTo>
                  <a:lnTo>
                    <a:pt x="5869" y="2039"/>
                  </a:lnTo>
                  <a:lnTo>
                    <a:pt x="5875" y="2039"/>
                  </a:lnTo>
                  <a:lnTo>
                    <a:pt x="5881" y="2040"/>
                  </a:lnTo>
                  <a:lnTo>
                    <a:pt x="5886" y="2040"/>
                  </a:lnTo>
                  <a:lnTo>
                    <a:pt x="5892" y="2040"/>
                  </a:lnTo>
                  <a:lnTo>
                    <a:pt x="5897" y="2041"/>
                  </a:lnTo>
                  <a:lnTo>
                    <a:pt x="5904" y="2041"/>
                  </a:lnTo>
                  <a:lnTo>
                    <a:pt x="5910" y="2041"/>
                  </a:lnTo>
                  <a:lnTo>
                    <a:pt x="5915" y="2041"/>
                  </a:lnTo>
                  <a:lnTo>
                    <a:pt x="5921" y="2042"/>
                  </a:lnTo>
                  <a:lnTo>
                    <a:pt x="5926" y="2042"/>
                  </a:lnTo>
                  <a:lnTo>
                    <a:pt x="5933" y="2042"/>
                  </a:lnTo>
                  <a:lnTo>
                    <a:pt x="5938" y="2042"/>
                  </a:lnTo>
                  <a:lnTo>
                    <a:pt x="5944" y="2043"/>
                  </a:lnTo>
                  <a:lnTo>
                    <a:pt x="5949" y="2043"/>
                  </a:lnTo>
                  <a:lnTo>
                    <a:pt x="5955" y="2043"/>
                  </a:lnTo>
                  <a:lnTo>
                    <a:pt x="5961" y="2044"/>
                  </a:lnTo>
                  <a:lnTo>
                    <a:pt x="5967" y="2044"/>
                  </a:lnTo>
                  <a:lnTo>
                    <a:pt x="5972" y="2044"/>
                  </a:lnTo>
                  <a:lnTo>
                    <a:pt x="5978" y="2044"/>
                  </a:lnTo>
                  <a:lnTo>
                    <a:pt x="5983" y="2045"/>
                  </a:lnTo>
                  <a:lnTo>
                    <a:pt x="5990" y="2045"/>
                  </a:lnTo>
                  <a:lnTo>
                    <a:pt x="5996" y="2045"/>
                  </a:lnTo>
                  <a:lnTo>
                    <a:pt x="6001" y="2045"/>
                  </a:lnTo>
                  <a:lnTo>
                    <a:pt x="6007" y="2046"/>
                  </a:lnTo>
                  <a:lnTo>
                    <a:pt x="6012" y="2046"/>
                  </a:lnTo>
                  <a:lnTo>
                    <a:pt x="6019" y="2046"/>
                  </a:lnTo>
                  <a:lnTo>
                    <a:pt x="6024" y="2046"/>
                  </a:lnTo>
                  <a:lnTo>
                    <a:pt x="6030" y="2047"/>
                  </a:lnTo>
                  <a:lnTo>
                    <a:pt x="6035" y="2047"/>
                  </a:lnTo>
                  <a:lnTo>
                    <a:pt x="6041" y="2047"/>
                  </a:lnTo>
                  <a:lnTo>
                    <a:pt x="6047" y="2047"/>
                  </a:lnTo>
                  <a:lnTo>
                    <a:pt x="6053" y="2049"/>
                  </a:lnTo>
                  <a:lnTo>
                    <a:pt x="6058" y="2049"/>
                  </a:lnTo>
                  <a:lnTo>
                    <a:pt x="6064" y="2049"/>
                  </a:lnTo>
                  <a:lnTo>
                    <a:pt x="6069" y="2049"/>
                  </a:lnTo>
                  <a:lnTo>
                    <a:pt x="6076" y="2050"/>
                  </a:lnTo>
                  <a:lnTo>
                    <a:pt x="6081" y="2050"/>
                  </a:lnTo>
                  <a:lnTo>
                    <a:pt x="6087" y="2050"/>
                  </a:lnTo>
                  <a:lnTo>
                    <a:pt x="6093" y="2050"/>
                  </a:lnTo>
                  <a:lnTo>
                    <a:pt x="6098" y="2051"/>
                  </a:lnTo>
                  <a:lnTo>
                    <a:pt x="6105" y="2051"/>
                  </a:lnTo>
                  <a:lnTo>
                    <a:pt x="6110" y="2051"/>
                  </a:lnTo>
                  <a:lnTo>
                    <a:pt x="6116" y="2051"/>
                  </a:lnTo>
                  <a:lnTo>
                    <a:pt x="6121" y="2052"/>
                  </a:lnTo>
                  <a:lnTo>
                    <a:pt x="6127" y="2052"/>
                  </a:lnTo>
                  <a:lnTo>
                    <a:pt x="6133" y="2052"/>
                  </a:lnTo>
                  <a:lnTo>
                    <a:pt x="6139" y="2052"/>
                  </a:lnTo>
                  <a:lnTo>
                    <a:pt x="6144" y="2053"/>
                  </a:lnTo>
                  <a:lnTo>
                    <a:pt x="6150" y="2053"/>
                  </a:lnTo>
                  <a:lnTo>
                    <a:pt x="6155" y="2053"/>
                  </a:lnTo>
                  <a:lnTo>
                    <a:pt x="6162" y="2053"/>
                  </a:lnTo>
                  <a:lnTo>
                    <a:pt x="6167" y="2054"/>
                  </a:lnTo>
                  <a:lnTo>
                    <a:pt x="6173" y="2054"/>
                  </a:lnTo>
                  <a:lnTo>
                    <a:pt x="6179" y="2054"/>
                  </a:lnTo>
                  <a:lnTo>
                    <a:pt x="6184" y="2054"/>
                  </a:lnTo>
                  <a:lnTo>
                    <a:pt x="6191" y="2054"/>
                  </a:lnTo>
                  <a:lnTo>
                    <a:pt x="6196" y="2055"/>
                  </a:lnTo>
                  <a:lnTo>
                    <a:pt x="6202" y="2055"/>
                  </a:lnTo>
                  <a:lnTo>
                    <a:pt x="6207" y="2055"/>
                  </a:lnTo>
                  <a:lnTo>
                    <a:pt x="6213" y="2055"/>
                  </a:lnTo>
                  <a:lnTo>
                    <a:pt x="6219" y="2056"/>
                  </a:lnTo>
                  <a:lnTo>
                    <a:pt x="6225" y="2056"/>
                  </a:lnTo>
                  <a:lnTo>
                    <a:pt x="6230" y="2056"/>
                  </a:lnTo>
                  <a:lnTo>
                    <a:pt x="6236" y="2056"/>
                  </a:lnTo>
                  <a:lnTo>
                    <a:pt x="6241" y="2056"/>
                  </a:lnTo>
                  <a:lnTo>
                    <a:pt x="6248" y="2057"/>
                  </a:lnTo>
                  <a:lnTo>
                    <a:pt x="6253" y="2057"/>
                  </a:lnTo>
                  <a:lnTo>
                    <a:pt x="6259" y="2057"/>
                  </a:lnTo>
                  <a:lnTo>
                    <a:pt x="6264" y="2057"/>
                  </a:lnTo>
                  <a:lnTo>
                    <a:pt x="6270" y="2058"/>
                  </a:lnTo>
                  <a:lnTo>
                    <a:pt x="6277" y="2058"/>
                  </a:lnTo>
                  <a:lnTo>
                    <a:pt x="6282" y="2058"/>
                  </a:lnTo>
                  <a:lnTo>
                    <a:pt x="6288" y="2058"/>
                  </a:lnTo>
                  <a:lnTo>
                    <a:pt x="6293" y="2058"/>
                  </a:lnTo>
                  <a:lnTo>
                    <a:pt x="6299" y="2059"/>
                  </a:lnTo>
                  <a:lnTo>
                    <a:pt x="6305" y="2059"/>
                  </a:lnTo>
                  <a:lnTo>
                    <a:pt x="6311" y="2059"/>
                  </a:lnTo>
                  <a:lnTo>
                    <a:pt x="6316" y="2059"/>
                  </a:lnTo>
                  <a:lnTo>
                    <a:pt x="6322" y="2059"/>
                  </a:lnTo>
                  <a:lnTo>
                    <a:pt x="6327" y="2060"/>
                  </a:lnTo>
                  <a:lnTo>
                    <a:pt x="6334" y="2060"/>
                  </a:lnTo>
                  <a:lnTo>
                    <a:pt x="6339" y="2060"/>
                  </a:lnTo>
                  <a:lnTo>
                    <a:pt x="6345" y="2060"/>
                  </a:lnTo>
                  <a:lnTo>
                    <a:pt x="6350" y="2060"/>
                  </a:lnTo>
                  <a:lnTo>
                    <a:pt x="6356" y="2061"/>
                  </a:lnTo>
                  <a:lnTo>
                    <a:pt x="6363" y="2061"/>
                  </a:lnTo>
                  <a:lnTo>
                    <a:pt x="6368" y="2061"/>
                  </a:lnTo>
                  <a:lnTo>
                    <a:pt x="6374" y="2061"/>
                  </a:lnTo>
                  <a:lnTo>
                    <a:pt x="6379" y="2061"/>
                  </a:lnTo>
                  <a:lnTo>
                    <a:pt x="6386" y="2062"/>
                  </a:lnTo>
                  <a:lnTo>
                    <a:pt x="6391" y="2062"/>
                  </a:lnTo>
                  <a:lnTo>
                    <a:pt x="6397" y="2062"/>
                  </a:lnTo>
                  <a:lnTo>
                    <a:pt x="6402" y="2062"/>
                  </a:lnTo>
                  <a:lnTo>
                    <a:pt x="6408" y="2062"/>
                  </a:lnTo>
                  <a:lnTo>
                    <a:pt x="6413" y="2063"/>
                  </a:lnTo>
                  <a:lnTo>
                    <a:pt x="6420" y="2063"/>
                  </a:lnTo>
                  <a:lnTo>
                    <a:pt x="6425" y="2063"/>
                  </a:lnTo>
                  <a:lnTo>
                    <a:pt x="6431" y="2063"/>
                  </a:lnTo>
                  <a:lnTo>
                    <a:pt x="6436" y="2063"/>
                  </a:lnTo>
                  <a:lnTo>
                    <a:pt x="6443" y="2063"/>
                  </a:lnTo>
                  <a:lnTo>
                    <a:pt x="6448" y="2064"/>
                  </a:lnTo>
                  <a:lnTo>
                    <a:pt x="6454" y="2064"/>
                  </a:lnTo>
                  <a:lnTo>
                    <a:pt x="6460" y="2064"/>
                  </a:lnTo>
                  <a:lnTo>
                    <a:pt x="6465" y="2064"/>
                  </a:lnTo>
                  <a:lnTo>
                    <a:pt x="6472" y="2064"/>
                  </a:lnTo>
                  <a:lnTo>
                    <a:pt x="6477" y="2065"/>
                  </a:lnTo>
                  <a:lnTo>
                    <a:pt x="6483" y="2065"/>
                  </a:lnTo>
                  <a:lnTo>
                    <a:pt x="6488" y="2065"/>
                  </a:lnTo>
                  <a:lnTo>
                    <a:pt x="6494" y="2065"/>
                  </a:lnTo>
                  <a:lnTo>
                    <a:pt x="6500" y="2065"/>
                  </a:lnTo>
                  <a:lnTo>
                    <a:pt x="6506" y="2065"/>
                  </a:lnTo>
                  <a:lnTo>
                    <a:pt x="6511" y="2066"/>
                  </a:lnTo>
                  <a:lnTo>
                    <a:pt x="6517" y="2066"/>
                  </a:lnTo>
                  <a:lnTo>
                    <a:pt x="6522" y="2066"/>
                  </a:lnTo>
                  <a:lnTo>
                    <a:pt x="6529" y="2066"/>
                  </a:lnTo>
                  <a:lnTo>
                    <a:pt x="6534" y="2066"/>
                  </a:lnTo>
                  <a:lnTo>
                    <a:pt x="6540" y="2066"/>
                  </a:lnTo>
                  <a:lnTo>
                    <a:pt x="6546" y="2067"/>
                  </a:lnTo>
                  <a:lnTo>
                    <a:pt x="6551" y="2067"/>
                  </a:lnTo>
                  <a:lnTo>
                    <a:pt x="6558" y="2067"/>
                  </a:lnTo>
                  <a:lnTo>
                    <a:pt x="6563" y="2067"/>
                  </a:lnTo>
                  <a:lnTo>
                    <a:pt x="6569" y="2067"/>
                  </a:lnTo>
                  <a:lnTo>
                    <a:pt x="6574" y="2068"/>
                  </a:lnTo>
                  <a:lnTo>
                    <a:pt x="6580" y="2068"/>
                  </a:lnTo>
                  <a:lnTo>
                    <a:pt x="6586" y="2068"/>
                  </a:lnTo>
                  <a:lnTo>
                    <a:pt x="6592" y="2068"/>
                  </a:lnTo>
                  <a:lnTo>
                    <a:pt x="6597" y="2068"/>
                  </a:lnTo>
                  <a:lnTo>
                    <a:pt x="6603" y="2068"/>
                  </a:lnTo>
                  <a:lnTo>
                    <a:pt x="6608" y="2069"/>
                  </a:lnTo>
                  <a:lnTo>
                    <a:pt x="6615" y="2069"/>
                  </a:lnTo>
                  <a:lnTo>
                    <a:pt x="6620" y="2069"/>
                  </a:lnTo>
                  <a:lnTo>
                    <a:pt x="6626" y="2069"/>
                  </a:lnTo>
                  <a:lnTo>
                    <a:pt x="6631" y="2069"/>
                  </a:lnTo>
                  <a:lnTo>
                    <a:pt x="6637" y="2069"/>
                  </a:lnTo>
                  <a:lnTo>
                    <a:pt x="6644" y="2069"/>
                  </a:lnTo>
                  <a:lnTo>
                    <a:pt x="6649" y="2070"/>
                  </a:lnTo>
                  <a:lnTo>
                    <a:pt x="6655" y="2070"/>
                  </a:lnTo>
                  <a:lnTo>
                    <a:pt x="6660" y="2070"/>
                  </a:lnTo>
                  <a:lnTo>
                    <a:pt x="6666" y="2070"/>
                  </a:lnTo>
                  <a:lnTo>
                    <a:pt x="6672" y="2070"/>
                  </a:lnTo>
                  <a:lnTo>
                    <a:pt x="6678" y="2070"/>
                  </a:lnTo>
                  <a:lnTo>
                    <a:pt x="6683" y="2071"/>
                  </a:lnTo>
                  <a:lnTo>
                    <a:pt x="6689" y="2071"/>
                  </a:lnTo>
                  <a:lnTo>
                    <a:pt x="6694" y="2071"/>
                  </a:lnTo>
                  <a:lnTo>
                    <a:pt x="6701" y="2071"/>
                  </a:lnTo>
                  <a:lnTo>
                    <a:pt x="6706" y="2071"/>
                  </a:lnTo>
                  <a:lnTo>
                    <a:pt x="6712" y="2071"/>
                  </a:lnTo>
                  <a:lnTo>
                    <a:pt x="6717" y="2071"/>
                  </a:lnTo>
                  <a:lnTo>
                    <a:pt x="6723" y="2072"/>
                  </a:lnTo>
                  <a:lnTo>
                    <a:pt x="6730" y="2072"/>
                  </a:lnTo>
                  <a:lnTo>
                    <a:pt x="6735" y="2072"/>
                  </a:lnTo>
                  <a:lnTo>
                    <a:pt x="6741" y="2072"/>
                  </a:lnTo>
                  <a:lnTo>
                    <a:pt x="6746" y="2072"/>
                  </a:lnTo>
                  <a:lnTo>
                    <a:pt x="6752" y="2072"/>
                  </a:lnTo>
                  <a:lnTo>
                    <a:pt x="6758" y="2072"/>
                  </a:lnTo>
                  <a:lnTo>
                    <a:pt x="6764" y="2073"/>
                  </a:lnTo>
                  <a:lnTo>
                    <a:pt x="6769" y="2073"/>
                  </a:lnTo>
                  <a:lnTo>
                    <a:pt x="6775" y="2073"/>
                  </a:lnTo>
                  <a:lnTo>
                    <a:pt x="6780" y="2073"/>
                  </a:lnTo>
                  <a:lnTo>
                    <a:pt x="6787" y="2073"/>
                  </a:lnTo>
                  <a:lnTo>
                    <a:pt x="6792" y="2073"/>
                  </a:lnTo>
                  <a:lnTo>
                    <a:pt x="6798" y="2073"/>
                  </a:lnTo>
                  <a:lnTo>
                    <a:pt x="6803" y="2074"/>
                  </a:lnTo>
                  <a:lnTo>
                    <a:pt x="6809" y="2074"/>
                  </a:lnTo>
                  <a:lnTo>
                    <a:pt x="6815" y="2074"/>
                  </a:lnTo>
                  <a:lnTo>
                    <a:pt x="6821" y="2074"/>
                  </a:lnTo>
                  <a:lnTo>
                    <a:pt x="6827" y="2074"/>
                  </a:lnTo>
                  <a:lnTo>
                    <a:pt x="6832" y="2074"/>
                  </a:lnTo>
                  <a:lnTo>
                    <a:pt x="6838" y="2074"/>
                  </a:lnTo>
                  <a:lnTo>
                    <a:pt x="6844" y="2075"/>
                  </a:lnTo>
                  <a:lnTo>
                    <a:pt x="6850" y="2075"/>
                  </a:lnTo>
                  <a:lnTo>
                    <a:pt x="6855" y="2075"/>
                  </a:lnTo>
                  <a:lnTo>
                    <a:pt x="6861" y="2075"/>
                  </a:lnTo>
                  <a:lnTo>
                    <a:pt x="6866" y="2075"/>
                  </a:lnTo>
                  <a:lnTo>
                    <a:pt x="6873" y="2075"/>
                  </a:lnTo>
                  <a:lnTo>
                    <a:pt x="6878" y="2075"/>
                  </a:lnTo>
                  <a:lnTo>
                    <a:pt x="6884" y="2077"/>
                  </a:lnTo>
                  <a:lnTo>
                    <a:pt x="6889" y="2077"/>
                  </a:lnTo>
                  <a:lnTo>
                    <a:pt x="6895" y="2077"/>
                  </a:lnTo>
                  <a:lnTo>
                    <a:pt x="6901" y="2077"/>
                  </a:lnTo>
                  <a:lnTo>
                    <a:pt x="6907" y="2077"/>
                  </a:lnTo>
                  <a:lnTo>
                    <a:pt x="6913" y="2077"/>
                  </a:lnTo>
                  <a:lnTo>
                    <a:pt x="6918" y="2077"/>
                  </a:lnTo>
                  <a:lnTo>
                    <a:pt x="6924" y="2077"/>
                  </a:lnTo>
                  <a:lnTo>
                    <a:pt x="6930" y="2078"/>
                  </a:lnTo>
                  <a:lnTo>
                    <a:pt x="6936" y="2078"/>
                  </a:lnTo>
                  <a:lnTo>
                    <a:pt x="6941" y="2078"/>
                  </a:lnTo>
                  <a:lnTo>
                    <a:pt x="6947" y="2078"/>
                  </a:lnTo>
                  <a:lnTo>
                    <a:pt x="6952" y="2078"/>
                  </a:lnTo>
                  <a:lnTo>
                    <a:pt x="6959" y="2078"/>
                  </a:lnTo>
                  <a:lnTo>
                    <a:pt x="6964" y="2078"/>
                  </a:lnTo>
                  <a:lnTo>
                    <a:pt x="6970" y="2078"/>
                  </a:lnTo>
                  <a:lnTo>
                    <a:pt x="6975" y="2079"/>
                  </a:lnTo>
                  <a:lnTo>
                    <a:pt x="6981" y="2079"/>
                  </a:lnTo>
                  <a:lnTo>
                    <a:pt x="6987" y="2079"/>
                  </a:lnTo>
                  <a:lnTo>
                    <a:pt x="6993" y="2079"/>
                  </a:lnTo>
                  <a:lnTo>
                    <a:pt x="6998" y="2079"/>
                  </a:lnTo>
                  <a:lnTo>
                    <a:pt x="7004" y="2079"/>
                  </a:lnTo>
                  <a:lnTo>
                    <a:pt x="7010" y="2079"/>
                  </a:lnTo>
                  <a:lnTo>
                    <a:pt x="7016" y="2079"/>
                  </a:lnTo>
                  <a:lnTo>
                    <a:pt x="7022" y="2080"/>
                  </a:lnTo>
                  <a:lnTo>
                    <a:pt x="7027" y="2080"/>
                  </a:lnTo>
                  <a:lnTo>
                    <a:pt x="7033" y="2080"/>
                  </a:lnTo>
                  <a:lnTo>
                    <a:pt x="7038" y="2080"/>
                  </a:lnTo>
                  <a:lnTo>
                    <a:pt x="7045" y="2080"/>
                  </a:lnTo>
                  <a:lnTo>
                    <a:pt x="7050" y="2080"/>
                  </a:lnTo>
                  <a:lnTo>
                    <a:pt x="7056" y="2080"/>
                  </a:lnTo>
                  <a:lnTo>
                    <a:pt x="7061" y="2080"/>
                  </a:lnTo>
                  <a:lnTo>
                    <a:pt x="7067" y="2080"/>
                  </a:lnTo>
                  <a:lnTo>
                    <a:pt x="7073" y="2081"/>
                  </a:lnTo>
                  <a:lnTo>
                    <a:pt x="7079" y="2081"/>
                  </a:lnTo>
                  <a:lnTo>
                    <a:pt x="7084" y="2081"/>
                  </a:lnTo>
                  <a:lnTo>
                    <a:pt x="7090" y="2081"/>
                  </a:lnTo>
                  <a:lnTo>
                    <a:pt x="7096" y="2081"/>
                  </a:lnTo>
                  <a:lnTo>
                    <a:pt x="7102" y="2081"/>
                  </a:lnTo>
                  <a:lnTo>
                    <a:pt x="7108" y="2081"/>
                  </a:lnTo>
                  <a:lnTo>
                    <a:pt x="7113" y="2081"/>
                  </a:lnTo>
                  <a:lnTo>
                    <a:pt x="7119" y="2081"/>
                  </a:lnTo>
                  <a:lnTo>
                    <a:pt x="7124" y="2082"/>
                  </a:lnTo>
                  <a:lnTo>
                    <a:pt x="7131" y="2082"/>
                  </a:lnTo>
                  <a:lnTo>
                    <a:pt x="7136" y="2082"/>
                  </a:lnTo>
                  <a:lnTo>
                    <a:pt x="7142" y="2082"/>
                  </a:lnTo>
                  <a:lnTo>
                    <a:pt x="7147" y="2082"/>
                  </a:lnTo>
                  <a:lnTo>
                    <a:pt x="7153" y="2082"/>
                  </a:lnTo>
                  <a:lnTo>
                    <a:pt x="7159" y="2082"/>
                  </a:lnTo>
                  <a:lnTo>
                    <a:pt x="7165" y="2082"/>
                  </a:lnTo>
                  <a:lnTo>
                    <a:pt x="7170" y="2082"/>
                  </a:lnTo>
                  <a:lnTo>
                    <a:pt x="7176" y="2083"/>
                  </a:lnTo>
                  <a:lnTo>
                    <a:pt x="7181" y="2083"/>
                  </a:lnTo>
                  <a:lnTo>
                    <a:pt x="7188" y="2083"/>
                  </a:lnTo>
                  <a:lnTo>
                    <a:pt x="7194" y="2083"/>
                  </a:lnTo>
                  <a:lnTo>
                    <a:pt x="7199" y="2083"/>
                  </a:lnTo>
                  <a:lnTo>
                    <a:pt x="7205" y="2083"/>
                  </a:lnTo>
                  <a:lnTo>
                    <a:pt x="7210" y="2083"/>
                  </a:lnTo>
                  <a:lnTo>
                    <a:pt x="7217" y="2083"/>
                  </a:lnTo>
                  <a:lnTo>
                    <a:pt x="7222" y="2083"/>
                  </a:lnTo>
                  <a:lnTo>
                    <a:pt x="7228" y="2083"/>
                  </a:lnTo>
                  <a:lnTo>
                    <a:pt x="7233" y="2084"/>
                  </a:lnTo>
                  <a:lnTo>
                    <a:pt x="7239" y="2084"/>
                  </a:lnTo>
                  <a:lnTo>
                    <a:pt x="7245" y="2084"/>
                  </a:lnTo>
                  <a:lnTo>
                    <a:pt x="7251" y="2084"/>
                  </a:lnTo>
                  <a:lnTo>
                    <a:pt x="7256" y="2084"/>
                  </a:lnTo>
                  <a:lnTo>
                    <a:pt x="7262" y="2084"/>
                  </a:lnTo>
                  <a:lnTo>
                    <a:pt x="7267" y="2084"/>
                  </a:lnTo>
                  <a:lnTo>
                    <a:pt x="7274" y="2084"/>
                  </a:lnTo>
                  <a:lnTo>
                    <a:pt x="7280" y="2084"/>
                  </a:lnTo>
                  <a:lnTo>
                    <a:pt x="7285" y="2084"/>
                  </a:lnTo>
                  <a:lnTo>
                    <a:pt x="7291" y="2085"/>
                  </a:lnTo>
                  <a:lnTo>
                    <a:pt x="7296" y="2085"/>
                  </a:lnTo>
                  <a:lnTo>
                    <a:pt x="7303" y="2085"/>
                  </a:lnTo>
                  <a:lnTo>
                    <a:pt x="7308" y="2085"/>
                  </a:lnTo>
                  <a:lnTo>
                    <a:pt x="7314" y="2085"/>
                  </a:lnTo>
                  <a:lnTo>
                    <a:pt x="7319" y="2085"/>
                  </a:lnTo>
                  <a:lnTo>
                    <a:pt x="7325" y="2085"/>
                  </a:lnTo>
                  <a:lnTo>
                    <a:pt x="7331" y="2085"/>
                  </a:lnTo>
                  <a:lnTo>
                    <a:pt x="7337" y="2085"/>
                  </a:lnTo>
                  <a:lnTo>
                    <a:pt x="7342" y="2085"/>
                  </a:lnTo>
                  <a:lnTo>
                    <a:pt x="7348" y="2085"/>
                  </a:lnTo>
                  <a:lnTo>
                    <a:pt x="7353" y="2086"/>
                  </a:lnTo>
                  <a:lnTo>
                    <a:pt x="7360" y="2086"/>
                  </a:lnTo>
                  <a:lnTo>
                    <a:pt x="7365" y="2086"/>
                  </a:lnTo>
                  <a:lnTo>
                    <a:pt x="7371" y="2086"/>
                  </a:lnTo>
                  <a:lnTo>
                    <a:pt x="7377" y="2086"/>
                  </a:lnTo>
                  <a:lnTo>
                    <a:pt x="7382" y="2086"/>
                  </a:lnTo>
                  <a:lnTo>
                    <a:pt x="7389" y="2086"/>
                  </a:lnTo>
                  <a:lnTo>
                    <a:pt x="7394" y="2086"/>
                  </a:lnTo>
                  <a:lnTo>
                    <a:pt x="7400" y="2086"/>
                  </a:lnTo>
                  <a:lnTo>
                    <a:pt x="7405" y="2086"/>
                  </a:lnTo>
                  <a:lnTo>
                    <a:pt x="7411" y="2086"/>
                  </a:lnTo>
                  <a:lnTo>
                    <a:pt x="7417" y="2086"/>
                  </a:lnTo>
                  <a:lnTo>
                    <a:pt x="7423" y="2087"/>
                  </a:lnTo>
                  <a:lnTo>
                    <a:pt x="7428" y="2087"/>
                  </a:lnTo>
                  <a:lnTo>
                    <a:pt x="7434" y="2087"/>
                  </a:lnTo>
                  <a:lnTo>
                    <a:pt x="7439" y="2087"/>
                  </a:lnTo>
                  <a:lnTo>
                    <a:pt x="7446" y="2087"/>
                  </a:lnTo>
                  <a:lnTo>
                    <a:pt x="7451" y="2087"/>
                  </a:lnTo>
                  <a:lnTo>
                    <a:pt x="7457" y="2087"/>
                  </a:lnTo>
                  <a:lnTo>
                    <a:pt x="7463" y="2087"/>
                  </a:lnTo>
                  <a:lnTo>
                    <a:pt x="7468" y="2087"/>
                  </a:lnTo>
                  <a:lnTo>
                    <a:pt x="7475" y="2087"/>
                  </a:lnTo>
                  <a:lnTo>
                    <a:pt x="7480" y="2087"/>
                  </a:lnTo>
                  <a:lnTo>
                    <a:pt x="7486" y="2088"/>
                  </a:lnTo>
                  <a:lnTo>
                    <a:pt x="7491" y="2088"/>
                  </a:lnTo>
                  <a:lnTo>
                    <a:pt x="7497" y="2088"/>
                  </a:lnTo>
                  <a:lnTo>
                    <a:pt x="7503" y="2088"/>
                  </a:lnTo>
                  <a:lnTo>
                    <a:pt x="7509" y="2088"/>
                  </a:lnTo>
                  <a:lnTo>
                    <a:pt x="7514" y="2088"/>
                  </a:lnTo>
                  <a:lnTo>
                    <a:pt x="7520" y="2088"/>
                  </a:lnTo>
                  <a:lnTo>
                    <a:pt x="7525" y="2088"/>
                  </a:lnTo>
                  <a:lnTo>
                    <a:pt x="7532" y="2088"/>
                  </a:lnTo>
                  <a:lnTo>
                    <a:pt x="7537" y="2088"/>
                  </a:lnTo>
                  <a:lnTo>
                    <a:pt x="7543" y="2088"/>
                  </a:lnTo>
                  <a:lnTo>
                    <a:pt x="7548" y="2088"/>
                  </a:lnTo>
                  <a:lnTo>
                    <a:pt x="7554" y="2088"/>
                  </a:lnTo>
                  <a:lnTo>
                    <a:pt x="7561" y="2089"/>
                  </a:lnTo>
                  <a:lnTo>
                    <a:pt x="7566" y="2089"/>
                  </a:lnTo>
                  <a:lnTo>
                    <a:pt x="7572" y="2089"/>
                  </a:lnTo>
                  <a:lnTo>
                    <a:pt x="7577" y="2089"/>
                  </a:lnTo>
                  <a:lnTo>
                    <a:pt x="7583" y="2089"/>
                  </a:lnTo>
                  <a:lnTo>
                    <a:pt x="7589" y="2089"/>
                  </a:lnTo>
                  <a:lnTo>
                    <a:pt x="7595" y="2089"/>
                  </a:lnTo>
                  <a:lnTo>
                    <a:pt x="7600" y="2089"/>
                  </a:lnTo>
                  <a:lnTo>
                    <a:pt x="7606" y="2089"/>
                  </a:lnTo>
                  <a:lnTo>
                    <a:pt x="7611" y="2089"/>
                  </a:lnTo>
                  <a:lnTo>
                    <a:pt x="7618" y="2089"/>
                  </a:lnTo>
                  <a:lnTo>
                    <a:pt x="7623" y="2089"/>
                  </a:lnTo>
                  <a:lnTo>
                    <a:pt x="7629" y="2089"/>
                  </a:lnTo>
                  <a:lnTo>
                    <a:pt x="7634" y="2090"/>
                  </a:lnTo>
                  <a:lnTo>
                    <a:pt x="7640" y="2090"/>
                  </a:lnTo>
                  <a:lnTo>
                    <a:pt x="7647" y="2090"/>
                  </a:lnTo>
                  <a:lnTo>
                    <a:pt x="7652" y="2090"/>
                  </a:lnTo>
                  <a:lnTo>
                    <a:pt x="7658" y="2090"/>
                  </a:lnTo>
                  <a:lnTo>
                    <a:pt x="7663" y="2090"/>
                  </a:lnTo>
                  <a:lnTo>
                    <a:pt x="7669" y="2090"/>
                  </a:lnTo>
                  <a:lnTo>
                    <a:pt x="7675" y="2090"/>
                  </a:lnTo>
                  <a:lnTo>
                    <a:pt x="7681" y="2090"/>
                  </a:lnTo>
                  <a:lnTo>
                    <a:pt x="7686" y="2090"/>
                  </a:lnTo>
                  <a:lnTo>
                    <a:pt x="7692" y="2090"/>
                  </a:lnTo>
                  <a:lnTo>
                    <a:pt x="7697" y="2090"/>
                  </a:lnTo>
                  <a:lnTo>
                    <a:pt x="7704" y="2090"/>
                  </a:lnTo>
                  <a:lnTo>
                    <a:pt x="7709" y="2090"/>
                  </a:lnTo>
                  <a:lnTo>
                    <a:pt x="7715" y="2090"/>
                  </a:lnTo>
                  <a:lnTo>
                    <a:pt x="7720" y="2091"/>
                  </a:lnTo>
                  <a:lnTo>
                    <a:pt x="7726" y="2091"/>
                  </a:lnTo>
                  <a:lnTo>
                    <a:pt x="7732" y="2091"/>
                  </a:lnTo>
                  <a:lnTo>
                    <a:pt x="7738" y="2091"/>
                  </a:lnTo>
                  <a:lnTo>
                    <a:pt x="7744" y="2091"/>
                  </a:lnTo>
                  <a:lnTo>
                    <a:pt x="7749" y="2091"/>
                  </a:lnTo>
                  <a:lnTo>
                    <a:pt x="7755" y="2091"/>
                  </a:lnTo>
                  <a:lnTo>
                    <a:pt x="7761" y="2091"/>
                  </a:lnTo>
                  <a:lnTo>
                    <a:pt x="7767" y="2091"/>
                  </a:lnTo>
                  <a:lnTo>
                    <a:pt x="7772" y="2091"/>
                  </a:lnTo>
                  <a:lnTo>
                    <a:pt x="7778" y="2091"/>
                  </a:lnTo>
                  <a:lnTo>
                    <a:pt x="7783" y="2091"/>
                  </a:lnTo>
                  <a:lnTo>
                    <a:pt x="7790" y="2091"/>
                  </a:lnTo>
                  <a:lnTo>
                    <a:pt x="7795" y="2091"/>
                  </a:lnTo>
                  <a:lnTo>
                    <a:pt x="7801" y="2091"/>
                  </a:lnTo>
                  <a:lnTo>
                    <a:pt x="7806" y="2092"/>
                  </a:lnTo>
                  <a:lnTo>
                    <a:pt x="7812" y="2092"/>
                  </a:lnTo>
                  <a:lnTo>
                    <a:pt x="7818" y="2092"/>
                  </a:lnTo>
                  <a:lnTo>
                    <a:pt x="7824" y="2092"/>
                  </a:lnTo>
                  <a:lnTo>
                    <a:pt x="7830" y="2092"/>
                  </a:lnTo>
                  <a:lnTo>
                    <a:pt x="7835" y="2092"/>
                  </a:lnTo>
                  <a:lnTo>
                    <a:pt x="7841" y="2092"/>
                  </a:lnTo>
                  <a:lnTo>
                    <a:pt x="7847" y="2092"/>
                  </a:lnTo>
                  <a:lnTo>
                    <a:pt x="7853" y="2092"/>
                  </a:lnTo>
                  <a:lnTo>
                    <a:pt x="7858" y="2092"/>
                  </a:lnTo>
                  <a:lnTo>
                    <a:pt x="7864" y="2092"/>
                  </a:lnTo>
                  <a:lnTo>
                    <a:pt x="7869" y="2092"/>
                  </a:lnTo>
                  <a:lnTo>
                    <a:pt x="7876" y="2092"/>
                  </a:lnTo>
                  <a:lnTo>
                    <a:pt x="7881" y="2092"/>
                  </a:lnTo>
                  <a:lnTo>
                    <a:pt x="7887" y="2092"/>
                  </a:lnTo>
                  <a:lnTo>
                    <a:pt x="7892" y="2092"/>
                  </a:lnTo>
                  <a:lnTo>
                    <a:pt x="7898" y="2093"/>
                  </a:lnTo>
                  <a:lnTo>
                    <a:pt x="7904" y="2093"/>
                  </a:lnTo>
                  <a:lnTo>
                    <a:pt x="7910" y="2093"/>
                  </a:lnTo>
                  <a:lnTo>
                    <a:pt x="7915" y="2093"/>
                  </a:lnTo>
                  <a:lnTo>
                    <a:pt x="7921" y="2093"/>
                  </a:lnTo>
                  <a:lnTo>
                    <a:pt x="7928" y="2093"/>
                  </a:lnTo>
                  <a:lnTo>
                    <a:pt x="7933" y="2093"/>
                  </a:lnTo>
                  <a:lnTo>
                    <a:pt x="7939" y="2093"/>
                  </a:lnTo>
                  <a:lnTo>
                    <a:pt x="7944" y="2093"/>
                  </a:lnTo>
                  <a:lnTo>
                    <a:pt x="7950" y="2093"/>
                  </a:lnTo>
                  <a:lnTo>
                    <a:pt x="7955" y="2093"/>
                  </a:lnTo>
                  <a:lnTo>
                    <a:pt x="7962" y="2093"/>
                  </a:lnTo>
                  <a:lnTo>
                    <a:pt x="7967" y="2093"/>
                  </a:lnTo>
                  <a:lnTo>
                    <a:pt x="7973" y="2093"/>
                  </a:lnTo>
                  <a:lnTo>
                    <a:pt x="7978" y="2093"/>
                  </a:lnTo>
                  <a:lnTo>
                    <a:pt x="7984" y="2093"/>
                  </a:lnTo>
                  <a:lnTo>
                    <a:pt x="7990" y="2093"/>
                  </a:lnTo>
                  <a:lnTo>
                    <a:pt x="7996" y="2093"/>
                  </a:lnTo>
                  <a:lnTo>
                    <a:pt x="8001" y="2094"/>
                  </a:lnTo>
                  <a:lnTo>
                    <a:pt x="8007" y="2094"/>
                  </a:lnTo>
                  <a:lnTo>
                    <a:pt x="8012" y="2094"/>
                  </a:lnTo>
                  <a:lnTo>
                    <a:pt x="8019" y="2094"/>
                  </a:lnTo>
                  <a:lnTo>
                    <a:pt x="8025" y="2094"/>
                  </a:lnTo>
                  <a:lnTo>
                    <a:pt x="8030" y="2094"/>
                  </a:lnTo>
                  <a:lnTo>
                    <a:pt x="8036" y="2094"/>
                  </a:lnTo>
                  <a:lnTo>
                    <a:pt x="8041" y="2094"/>
                  </a:lnTo>
                  <a:lnTo>
                    <a:pt x="8048" y="2094"/>
                  </a:lnTo>
                  <a:lnTo>
                    <a:pt x="8053" y="2094"/>
                  </a:lnTo>
                  <a:lnTo>
                    <a:pt x="8059" y="2094"/>
                  </a:lnTo>
                  <a:lnTo>
                    <a:pt x="8064" y="2094"/>
                  </a:lnTo>
                  <a:lnTo>
                    <a:pt x="8071" y="2094"/>
                  </a:lnTo>
                  <a:lnTo>
                    <a:pt x="8076" y="2094"/>
                  </a:lnTo>
                  <a:lnTo>
                    <a:pt x="8082" y="2094"/>
                  </a:lnTo>
                  <a:lnTo>
                    <a:pt x="8087" y="2094"/>
                  </a:lnTo>
                  <a:lnTo>
                    <a:pt x="8093" y="2094"/>
                  </a:lnTo>
                  <a:lnTo>
                    <a:pt x="8098" y="2094"/>
                  </a:lnTo>
                  <a:lnTo>
                    <a:pt x="8105" y="2094"/>
                  </a:lnTo>
                  <a:lnTo>
                    <a:pt x="8111" y="2095"/>
                  </a:lnTo>
                  <a:lnTo>
                    <a:pt x="8116" y="2095"/>
                  </a:lnTo>
                  <a:lnTo>
                    <a:pt x="8122" y="2095"/>
                  </a:lnTo>
                  <a:lnTo>
                    <a:pt x="8128" y="2095"/>
                  </a:lnTo>
                  <a:lnTo>
                    <a:pt x="8134" y="2095"/>
                  </a:lnTo>
                  <a:lnTo>
                    <a:pt x="8139" y="2095"/>
                  </a:lnTo>
                  <a:lnTo>
                    <a:pt x="8145" y="2095"/>
                  </a:lnTo>
                  <a:lnTo>
                    <a:pt x="8150" y="2095"/>
                  </a:lnTo>
                  <a:lnTo>
                    <a:pt x="8157" y="2095"/>
                  </a:lnTo>
                  <a:lnTo>
                    <a:pt x="8162" y="2095"/>
                  </a:lnTo>
                  <a:lnTo>
                    <a:pt x="8168" y="2095"/>
                  </a:lnTo>
                  <a:lnTo>
                    <a:pt x="8173" y="2095"/>
                  </a:lnTo>
                  <a:lnTo>
                    <a:pt x="8179" y="2095"/>
                  </a:lnTo>
                  <a:lnTo>
                    <a:pt x="8185" y="2095"/>
                  </a:lnTo>
                  <a:lnTo>
                    <a:pt x="8191" y="2095"/>
                  </a:lnTo>
                  <a:lnTo>
                    <a:pt x="8196" y="2095"/>
                  </a:lnTo>
                  <a:lnTo>
                    <a:pt x="8202" y="2095"/>
                  </a:lnTo>
                  <a:lnTo>
                    <a:pt x="8208" y="2095"/>
                  </a:lnTo>
                  <a:lnTo>
                    <a:pt x="8214" y="2095"/>
                  </a:lnTo>
                  <a:lnTo>
                    <a:pt x="8220" y="2095"/>
                  </a:lnTo>
                  <a:lnTo>
                    <a:pt x="8225" y="2095"/>
                  </a:lnTo>
                  <a:lnTo>
                    <a:pt x="8231" y="2095"/>
                  </a:lnTo>
                  <a:lnTo>
                    <a:pt x="8236" y="2096"/>
                  </a:lnTo>
                  <a:lnTo>
                    <a:pt x="8243" y="2096"/>
                  </a:lnTo>
                  <a:lnTo>
                    <a:pt x="8248" y="2096"/>
                  </a:lnTo>
                  <a:lnTo>
                    <a:pt x="8254" y="2096"/>
                  </a:lnTo>
                  <a:lnTo>
                    <a:pt x="8259" y="2096"/>
                  </a:lnTo>
                  <a:lnTo>
                    <a:pt x="8265" y="2096"/>
                  </a:lnTo>
                  <a:lnTo>
                    <a:pt x="8271" y="2096"/>
                  </a:lnTo>
                  <a:lnTo>
                    <a:pt x="8277" y="2096"/>
                  </a:lnTo>
                  <a:lnTo>
                    <a:pt x="8282" y="2096"/>
                  </a:lnTo>
                  <a:lnTo>
                    <a:pt x="8288" y="2096"/>
                  </a:lnTo>
                  <a:lnTo>
                    <a:pt x="8294" y="2096"/>
                  </a:lnTo>
                  <a:lnTo>
                    <a:pt x="8300" y="2096"/>
                  </a:lnTo>
                  <a:lnTo>
                    <a:pt x="8306" y="2096"/>
                  </a:lnTo>
                  <a:lnTo>
                    <a:pt x="8311" y="2096"/>
                  </a:lnTo>
                  <a:lnTo>
                    <a:pt x="8317" y="2096"/>
                  </a:lnTo>
                  <a:lnTo>
                    <a:pt x="8322" y="2096"/>
                  </a:lnTo>
                  <a:lnTo>
                    <a:pt x="8329" y="2096"/>
                  </a:lnTo>
                  <a:lnTo>
                    <a:pt x="8334" y="2096"/>
                  </a:lnTo>
                  <a:lnTo>
                    <a:pt x="8340" y="2096"/>
                  </a:lnTo>
                  <a:lnTo>
                    <a:pt x="8345" y="2096"/>
                  </a:lnTo>
                  <a:lnTo>
                    <a:pt x="8351" y="2096"/>
                  </a:lnTo>
                  <a:lnTo>
                    <a:pt x="8357" y="2096"/>
                  </a:lnTo>
                  <a:lnTo>
                    <a:pt x="8363" y="2096"/>
                  </a:lnTo>
                  <a:lnTo>
                    <a:pt x="8368" y="2097"/>
                  </a:lnTo>
                  <a:lnTo>
                    <a:pt x="8374" y="2097"/>
                  </a:lnTo>
                  <a:lnTo>
                    <a:pt x="8379" y="2097"/>
                  </a:lnTo>
                  <a:lnTo>
                    <a:pt x="8386" y="2097"/>
                  </a:lnTo>
                  <a:lnTo>
                    <a:pt x="8392" y="2097"/>
                  </a:lnTo>
                  <a:lnTo>
                    <a:pt x="8397" y="2097"/>
                  </a:lnTo>
                  <a:lnTo>
                    <a:pt x="8403" y="2097"/>
                  </a:lnTo>
                  <a:lnTo>
                    <a:pt x="8408" y="2097"/>
                  </a:lnTo>
                  <a:lnTo>
                    <a:pt x="8415" y="2097"/>
                  </a:lnTo>
                  <a:lnTo>
                    <a:pt x="8420" y="2097"/>
                  </a:lnTo>
                  <a:lnTo>
                    <a:pt x="8426" y="2097"/>
                  </a:lnTo>
                  <a:lnTo>
                    <a:pt x="8431" y="2097"/>
                  </a:lnTo>
                  <a:lnTo>
                    <a:pt x="8437" y="2097"/>
                  </a:lnTo>
                  <a:lnTo>
                    <a:pt x="8443" y="2097"/>
                  </a:lnTo>
                  <a:lnTo>
                    <a:pt x="8449" y="2097"/>
                  </a:lnTo>
                  <a:lnTo>
                    <a:pt x="8454" y="2097"/>
                  </a:lnTo>
                  <a:lnTo>
                    <a:pt x="8460" y="2097"/>
                  </a:lnTo>
                  <a:lnTo>
                    <a:pt x="8465" y="2097"/>
                  </a:lnTo>
                  <a:lnTo>
                    <a:pt x="8472" y="2097"/>
                  </a:lnTo>
                  <a:lnTo>
                    <a:pt x="8478" y="2097"/>
                  </a:lnTo>
                  <a:lnTo>
                    <a:pt x="8483" y="2097"/>
                  </a:lnTo>
                  <a:lnTo>
                    <a:pt x="8489" y="2097"/>
                  </a:lnTo>
                  <a:lnTo>
                    <a:pt x="8494" y="2097"/>
                  </a:lnTo>
                  <a:lnTo>
                    <a:pt x="8501" y="2097"/>
                  </a:lnTo>
                  <a:lnTo>
                    <a:pt x="8506" y="2097"/>
                  </a:lnTo>
                  <a:lnTo>
                    <a:pt x="8512" y="2097"/>
                  </a:lnTo>
                  <a:lnTo>
                    <a:pt x="8517" y="2098"/>
                  </a:lnTo>
                  <a:lnTo>
                    <a:pt x="8523" y="2098"/>
                  </a:lnTo>
                  <a:lnTo>
                    <a:pt x="8529" y="2098"/>
                  </a:lnTo>
                  <a:lnTo>
                    <a:pt x="8535" y="2098"/>
                  </a:lnTo>
                  <a:lnTo>
                    <a:pt x="8540" y="2098"/>
                  </a:lnTo>
                  <a:lnTo>
                    <a:pt x="8546" y="2098"/>
                  </a:lnTo>
                  <a:lnTo>
                    <a:pt x="8551" y="2098"/>
                  </a:lnTo>
                  <a:lnTo>
                    <a:pt x="8558" y="2098"/>
                  </a:lnTo>
                  <a:lnTo>
                    <a:pt x="8563" y="2098"/>
                  </a:lnTo>
                  <a:lnTo>
                    <a:pt x="8569" y="2098"/>
                  </a:lnTo>
                  <a:lnTo>
                    <a:pt x="8575" y="2098"/>
                  </a:lnTo>
                  <a:lnTo>
                    <a:pt x="8580" y="2098"/>
                  </a:lnTo>
                  <a:lnTo>
                    <a:pt x="8587" y="2098"/>
                  </a:lnTo>
                  <a:lnTo>
                    <a:pt x="8592" y="2098"/>
                  </a:lnTo>
                  <a:lnTo>
                    <a:pt x="8598" y="2098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0">
              <a:solidFill>
                <a:srgbClr val="008000"/>
              </a:solidFill>
              <a:prstDash val="sysDash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62" name="Freeform 74"/>
            <p:cNvSpPr>
              <a:spLocks/>
            </p:cNvSpPr>
            <p:nvPr/>
          </p:nvSpPr>
          <p:spPr bwMode="auto">
            <a:xfrm>
              <a:off x="3605" y="730"/>
              <a:ext cx="955" cy="149"/>
            </a:xfrm>
            <a:custGeom>
              <a:avLst/>
              <a:gdLst/>
              <a:ahLst/>
              <a:cxnLst>
                <a:cxn ang="0">
                  <a:pos x="132" y="1228"/>
                </a:cxn>
                <a:cxn ang="0">
                  <a:pos x="269" y="1047"/>
                </a:cxn>
                <a:cxn ang="0">
                  <a:pos x="407" y="857"/>
                </a:cxn>
                <a:cxn ang="0">
                  <a:pos x="544" y="675"/>
                </a:cxn>
                <a:cxn ang="0">
                  <a:pos x="682" y="514"/>
                </a:cxn>
                <a:cxn ang="0">
                  <a:pos x="820" y="374"/>
                </a:cxn>
                <a:cxn ang="0">
                  <a:pos x="957" y="259"/>
                </a:cxn>
                <a:cxn ang="0">
                  <a:pos x="1094" y="167"/>
                </a:cxn>
                <a:cxn ang="0">
                  <a:pos x="1232" y="97"/>
                </a:cxn>
                <a:cxn ang="0">
                  <a:pos x="1370" y="47"/>
                </a:cxn>
                <a:cxn ang="0">
                  <a:pos x="1508" y="16"/>
                </a:cxn>
                <a:cxn ang="0">
                  <a:pos x="1645" y="2"/>
                </a:cxn>
                <a:cxn ang="0">
                  <a:pos x="1782" y="2"/>
                </a:cxn>
                <a:cxn ang="0">
                  <a:pos x="1920" y="13"/>
                </a:cxn>
                <a:cxn ang="0">
                  <a:pos x="2058" y="34"/>
                </a:cxn>
                <a:cxn ang="0">
                  <a:pos x="2195" y="64"/>
                </a:cxn>
                <a:cxn ang="0">
                  <a:pos x="2333" y="100"/>
                </a:cxn>
                <a:cxn ang="0">
                  <a:pos x="2470" y="142"/>
                </a:cxn>
                <a:cxn ang="0">
                  <a:pos x="2608" y="187"/>
                </a:cxn>
                <a:cxn ang="0">
                  <a:pos x="2745" y="236"/>
                </a:cxn>
                <a:cxn ang="0">
                  <a:pos x="2883" y="287"/>
                </a:cxn>
                <a:cxn ang="0">
                  <a:pos x="3021" y="338"/>
                </a:cxn>
                <a:cxn ang="0">
                  <a:pos x="3159" y="389"/>
                </a:cxn>
                <a:cxn ang="0">
                  <a:pos x="3295" y="442"/>
                </a:cxn>
                <a:cxn ang="0">
                  <a:pos x="3433" y="493"/>
                </a:cxn>
                <a:cxn ang="0">
                  <a:pos x="3571" y="544"/>
                </a:cxn>
                <a:cxn ang="0">
                  <a:pos x="3709" y="592"/>
                </a:cxn>
                <a:cxn ang="0">
                  <a:pos x="3846" y="640"/>
                </a:cxn>
                <a:cxn ang="0">
                  <a:pos x="3983" y="686"/>
                </a:cxn>
                <a:cxn ang="0">
                  <a:pos x="4121" y="729"/>
                </a:cxn>
                <a:cxn ang="0">
                  <a:pos x="4259" y="771"/>
                </a:cxn>
                <a:cxn ang="0">
                  <a:pos x="4396" y="811"/>
                </a:cxn>
                <a:cxn ang="0">
                  <a:pos x="4534" y="848"/>
                </a:cxn>
                <a:cxn ang="0">
                  <a:pos x="4671" y="885"/>
                </a:cxn>
                <a:cxn ang="0">
                  <a:pos x="4809" y="918"/>
                </a:cxn>
                <a:cxn ang="0">
                  <a:pos x="4946" y="950"/>
                </a:cxn>
                <a:cxn ang="0">
                  <a:pos x="5084" y="979"/>
                </a:cxn>
                <a:cxn ang="0">
                  <a:pos x="5222" y="1007"/>
                </a:cxn>
                <a:cxn ang="0">
                  <a:pos x="5360" y="1033"/>
                </a:cxn>
                <a:cxn ang="0">
                  <a:pos x="5496" y="1058"/>
                </a:cxn>
                <a:cxn ang="0">
                  <a:pos x="5634" y="1080"/>
                </a:cxn>
                <a:cxn ang="0">
                  <a:pos x="5772" y="1101"/>
                </a:cxn>
                <a:cxn ang="0">
                  <a:pos x="5910" y="1121"/>
                </a:cxn>
                <a:cxn ang="0">
                  <a:pos x="6047" y="1138"/>
                </a:cxn>
                <a:cxn ang="0">
                  <a:pos x="6184" y="1156"/>
                </a:cxn>
                <a:cxn ang="0">
                  <a:pos x="6322" y="1171"/>
                </a:cxn>
                <a:cxn ang="0">
                  <a:pos x="6460" y="1185"/>
                </a:cxn>
                <a:cxn ang="0">
                  <a:pos x="6597" y="1199"/>
                </a:cxn>
                <a:cxn ang="0">
                  <a:pos x="6735" y="1211"/>
                </a:cxn>
                <a:cxn ang="0">
                  <a:pos x="6873" y="1222"/>
                </a:cxn>
                <a:cxn ang="0">
                  <a:pos x="7010" y="1233"/>
                </a:cxn>
                <a:cxn ang="0">
                  <a:pos x="7147" y="1242"/>
                </a:cxn>
                <a:cxn ang="0">
                  <a:pos x="7285" y="1250"/>
                </a:cxn>
                <a:cxn ang="0">
                  <a:pos x="7423" y="1259"/>
                </a:cxn>
                <a:cxn ang="0">
                  <a:pos x="7561" y="1266"/>
                </a:cxn>
                <a:cxn ang="0">
                  <a:pos x="7697" y="1273"/>
                </a:cxn>
                <a:cxn ang="0">
                  <a:pos x="7835" y="1278"/>
                </a:cxn>
                <a:cxn ang="0">
                  <a:pos x="7973" y="1285"/>
                </a:cxn>
                <a:cxn ang="0">
                  <a:pos x="8111" y="1290"/>
                </a:cxn>
                <a:cxn ang="0">
                  <a:pos x="8248" y="1294"/>
                </a:cxn>
                <a:cxn ang="0">
                  <a:pos x="8386" y="1299"/>
                </a:cxn>
                <a:cxn ang="0">
                  <a:pos x="8523" y="1302"/>
                </a:cxn>
              </a:cxnLst>
              <a:rect l="0" t="0" r="r" b="b"/>
              <a:pathLst>
                <a:path w="8598" h="1342">
                  <a:moveTo>
                    <a:pt x="0" y="1342"/>
                  </a:moveTo>
                  <a:lnTo>
                    <a:pt x="5" y="1340"/>
                  </a:lnTo>
                  <a:lnTo>
                    <a:pt x="11" y="1338"/>
                  </a:lnTo>
                  <a:lnTo>
                    <a:pt x="16" y="1335"/>
                  </a:lnTo>
                  <a:lnTo>
                    <a:pt x="23" y="1332"/>
                  </a:lnTo>
                  <a:lnTo>
                    <a:pt x="29" y="1329"/>
                  </a:lnTo>
                  <a:lnTo>
                    <a:pt x="34" y="1325"/>
                  </a:lnTo>
                  <a:lnTo>
                    <a:pt x="40" y="1321"/>
                  </a:lnTo>
                  <a:lnTo>
                    <a:pt x="46" y="1317"/>
                  </a:lnTo>
                  <a:lnTo>
                    <a:pt x="52" y="1311"/>
                  </a:lnTo>
                  <a:lnTo>
                    <a:pt x="57" y="1307"/>
                  </a:lnTo>
                  <a:lnTo>
                    <a:pt x="63" y="1302"/>
                  </a:lnTo>
                  <a:lnTo>
                    <a:pt x="68" y="1296"/>
                  </a:lnTo>
                  <a:lnTo>
                    <a:pt x="75" y="1291"/>
                  </a:lnTo>
                  <a:lnTo>
                    <a:pt x="80" y="1286"/>
                  </a:lnTo>
                  <a:lnTo>
                    <a:pt x="86" y="1279"/>
                  </a:lnTo>
                  <a:lnTo>
                    <a:pt x="91" y="1273"/>
                  </a:lnTo>
                  <a:lnTo>
                    <a:pt x="97" y="1267"/>
                  </a:lnTo>
                  <a:lnTo>
                    <a:pt x="103" y="1261"/>
                  </a:lnTo>
                  <a:lnTo>
                    <a:pt x="109" y="1254"/>
                  </a:lnTo>
                  <a:lnTo>
                    <a:pt x="114" y="1248"/>
                  </a:lnTo>
                  <a:lnTo>
                    <a:pt x="120" y="1241"/>
                  </a:lnTo>
                  <a:lnTo>
                    <a:pt x="126" y="1235"/>
                  </a:lnTo>
                  <a:lnTo>
                    <a:pt x="132" y="1228"/>
                  </a:lnTo>
                  <a:lnTo>
                    <a:pt x="138" y="1221"/>
                  </a:lnTo>
                  <a:lnTo>
                    <a:pt x="143" y="1214"/>
                  </a:lnTo>
                  <a:lnTo>
                    <a:pt x="149" y="1207"/>
                  </a:lnTo>
                  <a:lnTo>
                    <a:pt x="154" y="1200"/>
                  </a:lnTo>
                  <a:lnTo>
                    <a:pt x="161" y="1192"/>
                  </a:lnTo>
                  <a:lnTo>
                    <a:pt x="166" y="1185"/>
                  </a:lnTo>
                  <a:lnTo>
                    <a:pt x="172" y="1178"/>
                  </a:lnTo>
                  <a:lnTo>
                    <a:pt x="177" y="1171"/>
                  </a:lnTo>
                  <a:lnTo>
                    <a:pt x="183" y="1163"/>
                  </a:lnTo>
                  <a:lnTo>
                    <a:pt x="189" y="1156"/>
                  </a:lnTo>
                  <a:lnTo>
                    <a:pt x="195" y="1148"/>
                  </a:lnTo>
                  <a:lnTo>
                    <a:pt x="200" y="1141"/>
                  </a:lnTo>
                  <a:lnTo>
                    <a:pt x="206" y="1133"/>
                  </a:lnTo>
                  <a:lnTo>
                    <a:pt x="212" y="1125"/>
                  </a:lnTo>
                  <a:lnTo>
                    <a:pt x="218" y="1118"/>
                  </a:lnTo>
                  <a:lnTo>
                    <a:pt x="224" y="1109"/>
                  </a:lnTo>
                  <a:lnTo>
                    <a:pt x="229" y="1102"/>
                  </a:lnTo>
                  <a:lnTo>
                    <a:pt x="235" y="1094"/>
                  </a:lnTo>
                  <a:lnTo>
                    <a:pt x="240" y="1087"/>
                  </a:lnTo>
                  <a:lnTo>
                    <a:pt x="247" y="1078"/>
                  </a:lnTo>
                  <a:lnTo>
                    <a:pt x="252" y="1071"/>
                  </a:lnTo>
                  <a:lnTo>
                    <a:pt x="258" y="1063"/>
                  </a:lnTo>
                  <a:lnTo>
                    <a:pt x="263" y="1055"/>
                  </a:lnTo>
                  <a:lnTo>
                    <a:pt x="269" y="1047"/>
                  </a:lnTo>
                  <a:lnTo>
                    <a:pt x="275" y="1039"/>
                  </a:lnTo>
                  <a:lnTo>
                    <a:pt x="281" y="1031"/>
                  </a:lnTo>
                  <a:lnTo>
                    <a:pt x="286" y="1023"/>
                  </a:lnTo>
                  <a:lnTo>
                    <a:pt x="292" y="1015"/>
                  </a:lnTo>
                  <a:lnTo>
                    <a:pt x="297" y="1007"/>
                  </a:lnTo>
                  <a:lnTo>
                    <a:pt x="304" y="1000"/>
                  </a:lnTo>
                  <a:lnTo>
                    <a:pt x="310" y="991"/>
                  </a:lnTo>
                  <a:lnTo>
                    <a:pt x="315" y="983"/>
                  </a:lnTo>
                  <a:lnTo>
                    <a:pt x="321" y="975"/>
                  </a:lnTo>
                  <a:lnTo>
                    <a:pt x="326" y="967"/>
                  </a:lnTo>
                  <a:lnTo>
                    <a:pt x="333" y="959"/>
                  </a:lnTo>
                  <a:lnTo>
                    <a:pt x="338" y="951"/>
                  </a:lnTo>
                  <a:lnTo>
                    <a:pt x="344" y="944"/>
                  </a:lnTo>
                  <a:lnTo>
                    <a:pt x="349" y="935"/>
                  </a:lnTo>
                  <a:lnTo>
                    <a:pt x="355" y="927"/>
                  </a:lnTo>
                  <a:lnTo>
                    <a:pt x="361" y="920"/>
                  </a:lnTo>
                  <a:lnTo>
                    <a:pt x="367" y="912"/>
                  </a:lnTo>
                  <a:lnTo>
                    <a:pt x="372" y="903"/>
                  </a:lnTo>
                  <a:lnTo>
                    <a:pt x="378" y="896"/>
                  </a:lnTo>
                  <a:lnTo>
                    <a:pt x="383" y="888"/>
                  </a:lnTo>
                  <a:lnTo>
                    <a:pt x="390" y="879"/>
                  </a:lnTo>
                  <a:lnTo>
                    <a:pt x="396" y="872"/>
                  </a:lnTo>
                  <a:lnTo>
                    <a:pt x="401" y="864"/>
                  </a:lnTo>
                  <a:lnTo>
                    <a:pt x="407" y="857"/>
                  </a:lnTo>
                  <a:lnTo>
                    <a:pt x="412" y="848"/>
                  </a:lnTo>
                  <a:lnTo>
                    <a:pt x="419" y="841"/>
                  </a:lnTo>
                  <a:lnTo>
                    <a:pt x="424" y="833"/>
                  </a:lnTo>
                  <a:lnTo>
                    <a:pt x="430" y="826"/>
                  </a:lnTo>
                  <a:lnTo>
                    <a:pt x="435" y="817"/>
                  </a:lnTo>
                  <a:lnTo>
                    <a:pt x="441" y="810"/>
                  </a:lnTo>
                  <a:lnTo>
                    <a:pt x="447" y="802"/>
                  </a:lnTo>
                  <a:lnTo>
                    <a:pt x="453" y="794"/>
                  </a:lnTo>
                  <a:lnTo>
                    <a:pt x="458" y="787"/>
                  </a:lnTo>
                  <a:lnTo>
                    <a:pt x="464" y="779"/>
                  </a:lnTo>
                  <a:lnTo>
                    <a:pt x="469" y="772"/>
                  </a:lnTo>
                  <a:lnTo>
                    <a:pt x="476" y="764"/>
                  </a:lnTo>
                  <a:lnTo>
                    <a:pt x="481" y="756"/>
                  </a:lnTo>
                  <a:lnTo>
                    <a:pt x="487" y="749"/>
                  </a:lnTo>
                  <a:lnTo>
                    <a:pt x="493" y="742"/>
                  </a:lnTo>
                  <a:lnTo>
                    <a:pt x="498" y="734"/>
                  </a:lnTo>
                  <a:lnTo>
                    <a:pt x="505" y="726"/>
                  </a:lnTo>
                  <a:lnTo>
                    <a:pt x="510" y="719"/>
                  </a:lnTo>
                  <a:lnTo>
                    <a:pt x="516" y="712"/>
                  </a:lnTo>
                  <a:lnTo>
                    <a:pt x="521" y="704"/>
                  </a:lnTo>
                  <a:lnTo>
                    <a:pt x="527" y="697"/>
                  </a:lnTo>
                  <a:lnTo>
                    <a:pt x="533" y="690"/>
                  </a:lnTo>
                  <a:lnTo>
                    <a:pt x="539" y="683"/>
                  </a:lnTo>
                  <a:lnTo>
                    <a:pt x="544" y="675"/>
                  </a:lnTo>
                  <a:lnTo>
                    <a:pt x="550" y="668"/>
                  </a:lnTo>
                  <a:lnTo>
                    <a:pt x="555" y="661"/>
                  </a:lnTo>
                  <a:lnTo>
                    <a:pt x="562" y="654"/>
                  </a:lnTo>
                  <a:lnTo>
                    <a:pt x="567" y="647"/>
                  </a:lnTo>
                  <a:lnTo>
                    <a:pt x="573" y="640"/>
                  </a:lnTo>
                  <a:lnTo>
                    <a:pt x="579" y="633"/>
                  </a:lnTo>
                  <a:lnTo>
                    <a:pt x="584" y="626"/>
                  </a:lnTo>
                  <a:lnTo>
                    <a:pt x="591" y="619"/>
                  </a:lnTo>
                  <a:lnTo>
                    <a:pt x="596" y="612"/>
                  </a:lnTo>
                  <a:lnTo>
                    <a:pt x="602" y="605"/>
                  </a:lnTo>
                  <a:lnTo>
                    <a:pt x="607" y="599"/>
                  </a:lnTo>
                  <a:lnTo>
                    <a:pt x="613" y="591"/>
                  </a:lnTo>
                  <a:lnTo>
                    <a:pt x="619" y="585"/>
                  </a:lnTo>
                  <a:lnTo>
                    <a:pt x="625" y="578"/>
                  </a:lnTo>
                  <a:lnTo>
                    <a:pt x="630" y="572"/>
                  </a:lnTo>
                  <a:lnTo>
                    <a:pt x="636" y="564"/>
                  </a:lnTo>
                  <a:lnTo>
                    <a:pt x="641" y="558"/>
                  </a:lnTo>
                  <a:lnTo>
                    <a:pt x="648" y="552"/>
                  </a:lnTo>
                  <a:lnTo>
                    <a:pt x="653" y="546"/>
                  </a:lnTo>
                  <a:lnTo>
                    <a:pt x="659" y="539"/>
                  </a:lnTo>
                  <a:lnTo>
                    <a:pt x="664" y="532"/>
                  </a:lnTo>
                  <a:lnTo>
                    <a:pt x="670" y="526"/>
                  </a:lnTo>
                  <a:lnTo>
                    <a:pt x="677" y="520"/>
                  </a:lnTo>
                  <a:lnTo>
                    <a:pt x="682" y="514"/>
                  </a:lnTo>
                  <a:lnTo>
                    <a:pt x="688" y="507"/>
                  </a:lnTo>
                  <a:lnTo>
                    <a:pt x="693" y="501"/>
                  </a:lnTo>
                  <a:lnTo>
                    <a:pt x="699" y="495"/>
                  </a:lnTo>
                  <a:lnTo>
                    <a:pt x="705" y="489"/>
                  </a:lnTo>
                  <a:lnTo>
                    <a:pt x="711" y="483"/>
                  </a:lnTo>
                  <a:lnTo>
                    <a:pt x="716" y="476"/>
                  </a:lnTo>
                  <a:lnTo>
                    <a:pt x="722" y="470"/>
                  </a:lnTo>
                  <a:lnTo>
                    <a:pt x="727" y="464"/>
                  </a:lnTo>
                  <a:lnTo>
                    <a:pt x="734" y="458"/>
                  </a:lnTo>
                  <a:lnTo>
                    <a:pt x="739" y="453"/>
                  </a:lnTo>
                  <a:lnTo>
                    <a:pt x="745" y="446"/>
                  </a:lnTo>
                  <a:lnTo>
                    <a:pt x="750" y="440"/>
                  </a:lnTo>
                  <a:lnTo>
                    <a:pt x="756" y="435"/>
                  </a:lnTo>
                  <a:lnTo>
                    <a:pt x="762" y="429"/>
                  </a:lnTo>
                  <a:lnTo>
                    <a:pt x="768" y="424"/>
                  </a:lnTo>
                  <a:lnTo>
                    <a:pt x="774" y="417"/>
                  </a:lnTo>
                  <a:lnTo>
                    <a:pt x="779" y="412"/>
                  </a:lnTo>
                  <a:lnTo>
                    <a:pt x="785" y="407"/>
                  </a:lnTo>
                  <a:lnTo>
                    <a:pt x="791" y="401"/>
                  </a:lnTo>
                  <a:lnTo>
                    <a:pt x="797" y="396"/>
                  </a:lnTo>
                  <a:lnTo>
                    <a:pt x="802" y="390"/>
                  </a:lnTo>
                  <a:lnTo>
                    <a:pt x="808" y="384"/>
                  </a:lnTo>
                  <a:lnTo>
                    <a:pt x="813" y="379"/>
                  </a:lnTo>
                  <a:lnTo>
                    <a:pt x="820" y="374"/>
                  </a:lnTo>
                  <a:lnTo>
                    <a:pt x="825" y="369"/>
                  </a:lnTo>
                  <a:lnTo>
                    <a:pt x="831" y="363"/>
                  </a:lnTo>
                  <a:lnTo>
                    <a:pt x="836" y="358"/>
                  </a:lnTo>
                  <a:lnTo>
                    <a:pt x="842" y="353"/>
                  </a:lnTo>
                  <a:lnTo>
                    <a:pt x="848" y="348"/>
                  </a:lnTo>
                  <a:lnTo>
                    <a:pt x="854" y="343"/>
                  </a:lnTo>
                  <a:lnTo>
                    <a:pt x="860" y="338"/>
                  </a:lnTo>
                  <a:lnTo>
                    <a:pt x="865" y="332"/>
                  </a:lnTo>
                  <a:lnTo>
                    <a:pt x="871" y="328"/>
                  </a:lnTo>
                  <a:lnTo>
                    <a:pt x="877" y="323"/>
                  </a:lnTo>
                  <a:lnTo>
                    <a:pt x="883" y="318"/>
                  </a:lnTo>
                  <a:lnTo>
                    <a:pt x="888" y="313"/>
                  </a:lnTo>
                  <a:lnTo>
                    <a:pt x="894" y="308"/>
                  </a:lnTo>
                  <a:lnTo>
                    <a:pt x="899" y="303"/>
                  </a:lnTo>
                  <a:lnTo>
                    <a:pt x="906" y="299"/>
                  </a:lnTo>
                  <a:lnTo>
                    <a:pt x="911" y="294"/>
                  </a:lnTo>
                  <a:lnTo>
                    <a:pt x="917" y="290"/>
                  </a:lnTo>
                  <a:lnTo>
                    <a:pt x="922" y="285"/>
                  </a:lnTo>
                  <a:lnTo>
                    <a:pt x="928" y="281"/>
                  </a:lnTo>
                  <a:lnTo>
                    <a:pt x="934" y="276"/>
                  </a:lnTo>
                  <a:lnTo>
                    <a:pt x="940" y="271"/>
                  </a:lnTo>
                  <a:lnTo>
                    <a:pt x="945" y="267"/>
                  </a:lnTo>
                  <a:lnTo>
                    <a:pt x="951" y="263"/>
                  </a:lnTo>
                  <a:lnTo>
                    <a:pt x="957" y="259"/>
                  </a:lnTo>
                  <a:lnTo>
                    <a:pt x="963" y="254"/>
                  </a:lnTo>
                  <a:lnTo>
                    <a:pt x="969" y="249"/>
                  </a:lnTo>
                  <a:lnTo>
                    <a:pt x="974" y="245"/>
                  </a:lnTo>
                  <a:lnTo>
                    <a:pt x="980" y="241"/>
                  </a:lnTo>
                  <a:lnTo>
                    <a:pt x="985" y="237"/>
                  </a:lnTo>
                  <a:lnTo>
                    <a:pt x="992" y="233"/>
                  </a:lnTo>
                  <a:lnTo>
                    <a:pt x="997" y="229"/>
                  </a:lnTo>
                  <a:lnTo>
                    <a:pt x="1003" y="226"/>
                  </a:lnTo>
                  <a:lnTo>
                    <a:pt x="1008" y="221"/>
                  </a:lnTo>
                  <a:lnTo>
                    <a:pt x="1014" y="217"/>
                  </a:lnTo>
                  <a:lnTo>
                    <a:pt x="1020" y="213"/>
                  </a:lnTo>
                  <a:lnTo>
                    <a:pt x="1026" y="209"/>
                  </a:lnTo>
                  <a:lnTo>
                    <a:pt x="1031" y="206"/>
                  </a:lnTo>
                  <a:lnTo>
                    <a:pt x="1037" y="202"/>
                  </a:lnTo>
                  <a:lnTo>
                    <a:pt x="1043" y="199"/>
                  </a:lnTo>
                  <a:lnTo>
                    <a:pt x="1049" y="195"/>
                  </a:lnTo>
                  <a:lnTo>
                    <a:pt x="1055" y="190"/>
                  </a:lnTo>
                  <a:lnTo>
                    <a:pt x="1060" y="187"/>
                  </a:lnTo>
                  <a:lnTo>
                    <a:pt x="1066" y="184"/>
                  </a:lnTo>
                  <a:lnTo>
                    <a:pt x="1071" y="180"/>
                  </a:lnTo>
                  <a:lnTo>
                    <a:pt x="1078" y="177"/>
                  </a:lnTo>
                  <a:lnTo>
                    <a:pt x="1083" y="173"/>
                  </a:lnTo>
                  <a:lnTo>
                    <a:pt x="1089" y="170"/>
                  </a:lnTo>
                  <a:lnTo>
                    <a:pt x="1094" y="167"/>
                  </a:lnTo>
                  <a:lnTo>
                    <a:pt x="1100" y="163"/>
                  </a:lnTo>
                  <a:lnTo>
                    <a:pt x="1106" y="159"/>
                  </a:lnTo>
                  <a:lnTo>
                    <a:pt x="1112" y="156"/>
                  </a:lnTo>
                  <a:lnTo>
                    <a:pt x="1117" y="153"/>
                  </a:lnTo>
                  <a:lnTo>
                    <a:pt x="1123" y="150"/>
                  </a:lnTo>
                  <a:lnTo>
                    <a:pt x="1128" y="147"/>
                  </a:lnTo>
                  <a:lnTo>
                    <a:pt x="1135" y="144"/>
                  </a:lnTo>
                  <a:lnTo>
                    <a:pt x="1141" y="141"/>
                  </a:lnTo>
                  <a:lnTo>
                    <a:pt x="1146" y="138"/>
                  </a:lnTo>
                  <a:lnTo>
                    <a:pt x="1152" y="134"/>
                  </a:lnTo>
                  <a:lnTo>
                    <a:pt x="1157" y="132"/>
                  </a:lnTo>
                  <a:lnTo>
                    <a:pt x="1164" y="129"/>
                  </a:lnTo>
                  <a:lnTo>
                    <a:pt x="1169" y="126"/>
                  </a:lnTo>
                  <a:lnTo>
                    <a:pt x="1175" y="123"/>
                  </a:lnTo>
                  <a:lnTo>
                    <a:pt x="1180" y="120"/>
                  </a:lnTo>
                  <a:lnTo>
                    <a:pt x="1186" y="118"/>
                  </a:lnTo>
                  <a:lnTo>
                    <a:pt x="1192" y="115"/>
                  </a:lnTo>
                  <a:lnTo>
                    <a:pt x="1198" y="113"/>
                  </a:lnTo>
                  <a:lnTo>
                    <a:pt x="1203" y="110"/>
                  </a:lnTo>
                  <a:lnTo>
                    <a:pt x="1209" y="106"/>
                  </a:lnTo>
                  <a:lnTo>
                    <a:pt x="1214" y="104"/>
                  </a:lnTo>
                  <a:lnTo>
                    <a:pt x="1221" y="102"/>
                  </a:lnTo>
                  <a:lnTo>
                    <a:pt x="1227" y="99"/>
                  </a:lnTo>
                  <a:lnTo>
                    <a:pt x="1232" y="97"/>
                  </a:lnTo>
                  <a:lnTo>
                    <a:pt x="1238" y="94"/>
                  </a:lnTo>
                  <a:lnTo>
                    <a:pt x="1243" y="92"/>
                  </a:lnTo>
                  <a:lnTo>
                    <a:pt x="1250" y="90"/>
                  </a:lnTo>
                  <a:lnTo>
                    <a:pt x="1255" y="87"/>
                  </a:lnTo>
                  <a:lnTo>
                    <a:pt x="1261" y="85"/>
                  </a:lnTo>
                  <a:lnTo>
                    <a:pt x="1266" y="83"/>
                  </a:lnTo>
                  <a:lnTo>
                    <a:pt x="1272" y="81"/>
                  </a:lnTo>
                  <a:lnTo>
                    <a:pt x="1278" y="78"/>
                  </a:lnTo>
                  <a:lnTo>
                    <a:pt x="1284" y="76"/>
                  </a:lnTo>
                  <a:lnTo>
                    <a:pt x="1289" y="74"/>
                  </a:lnTo>
                  <a:lnTo>
                    <a:pt x="1295" y="72"/>
                  </a:lnTo>
                  <a:lnTo>
                    <a:pt x="1300" y="70"/>
                  </a:lnTo>
                  <a:lnTo>
                    <a:pt x="1307" y="68"/>
                  </a:lnTo>
                  <a:lnTo>
                    <a:pt x="1312" y="66"/>
                  </a:lnTo>
                  <a:lnTo>
                    <a:pt x="1318" y="64"/>
                  </a:lnTo>
                  <a:lnTo>
                    <a:pt x="1324" y="62"/>
                  </a:lnTo>
                  <a:lnTo>
                    <a:pt x="1329" y="60"/>
                  </a:lnTo>
                  <a:lnTo>
                    <a:pt x="1336" y="58"/>
                  </a:lnTo>
                  <a:lnTo>
                    <a:pt x="1341" y="57"/>
                  </a:lnTo>
                  <a:lnTo>
                    <a:pt x="1347" y="55"/>
                  </a:lnTo>
                  <a:lnTo>
                    <a:pt x="1352" y="53"/>
                  </a:lnTo>
                  <a:lnTo>
                    <a:pt x="1358" y="51"/>
                  </a:lnTo>
                  <a:lnTo>
                    <a:pt x="1364" y="49"/>
                  </a:lnTo>
                  <a:lnTo>
                    <a:pt x="1370" y="47"/>
                  </a:lnTo>
                  <a:lnTo>
                    <a:pt x="1375" y="46"/>
                  </a:lnTo>
                  <a:lnTo>
                    <a:pt x="1381" y="44"/>
                  </a:lnTo>
                  <a:lnTo>
                    <a:pt x="1386" y="43"/>
                  </a:lnTo>
                  <a:lnTo>
                    <a:pt x="1393" y="41"/>
                  </a:lnTo>
                  <a:lnTo>
                    <a:pt x="1398" y="40"/>
                  </a:lnTo>
                  <a:lnTo>
                    <a:pt x="1404" y="38"/>
                  </a:lnTo>
                  <a:lnTo>
                    <a:pt x="1410" y="37"/>
                  </a:lnTo>
                  <a:lnTo>
                    <a:pt x="1415" y="35"/>
                  </a:lnTo>
                  <a:lnTo>
                    <a:pt x="1422" y="34"/>
                  </a:lnTo>
                  <a:lnTo>
                    <a:pt x="1427" y="33"/>
                  </a:lnTo>
                  <a:lnTo>
                    <a:pt x="1433" y="32"/>
                  </a:lnTo>
                  <a:lnTo>
                    <a:pt x="1438" y="30"/>
                  </a:lnTo>
                  <a:lnTo>
                    <a:pt x="1444" y="29"/>
                  </a:lnTo>
                  <a:lnTo>
                    <a:pt x="1450" y="28"/>
                  </a:lnTo>
                  <a:lnTo>
                    <a:pt x="1456" y="27"/>
                  </a:lnTo>
                  <a:lnTo>
                    <a:pt x="1461" y="26"/>
                  </a:lnTo>
                  <a:lnTo>
                    <a:pt x="1467" y="24"/>
                  </a:lnTo>
                  <a:lnTo>
                    <a:pt x="1472" y="23"/>
                  </a:lnTo>
                  <a:lnTo>
                    <a:pt x="1479" y="21"/>
                  </a:lnTo>
                  <a:lnTo>
                    <a:pt x="1484" y="20"/>
                  </a:lnTo>
                  <a:lnTo>
                    <a:pt x="1490" y="19"/>
                  </a:lnTo>
                  <a:lnTo>
                    <a:pt x="1495" y="18"/>
                  </a:lnTo>
                  <a:lnTo>
                    <a:pt x="1501" y="17"/>
                  </a:lnTo>
                  <a:lnTo>
                    <a:pt x="1508" y="16"/>
                  </a:lnTo>
                  <a:lnTo>
                    <a:pt x="1513" y="16"/>
                  </a:lnTo>
                  <a:lnTo>
                    <a:pt x="1519" y="15"/>
                  </a:lnTo>
                  <a:lnTo>
                    <a:pt x="1524" y="14"/>
                  </a:lnTo>
                  <a:lnTo>
                    <a:pt x="1531" y="13"/>
                  </a:lnTo>
                  <a:lnTo>
                    <a:pt x="1536" y="12"/>
                  </a:lnTo>
                  <a:lnTo>
                    <a:pt x="1542" y="12"/>
                  </a:lnTo>
                  <a:lnTo>
                    <a:pt x="1547" y="11"/>
                  </a:lnTo>
                  <a:lnTo>
                    <a:pt x="1553" y="10"/>
                  </a:lnTo>
                  <a:lnTo>
                    <a:pt x="1558" y="9"/>
                  </a:lnTo>
                  <a:lnTo>
                    <a:pt x="1565" y="9"/>
                  </a:lnTo>
                  <a:lnTo>
                    <a:pt x="1570" y="8"/>
                  </a:lnTo>
                  <a:lnTo>
                    <a:pt x="1576" y="8"/>
                  </a:lnTo>
                  <a:lnTo>
                    <a:pt x="1581" y="7"/>
                  </a:lnTo>
                  <a:lnTo>
                    <a:pt x="1588" y="6"/>
                  </a:lnTo>
                  <a:lnTo>
                    <a:pt x="1594" y="6"/>
                  </a:lnTo>
                  <a:lnTo>
                    <a:pt x="1599" y="5"/>
                  </a:lnTo>
                  <a:lnTo>
                    <a:pt x="1605" y="5"/>
                  </a:lnTo>
                  <a:lnTo>
                    <a:pt x="1610" y="5"/>
                  </a:lnTo>
                  <a:lnTo>
                    <a:pt x="1617" y="4"/>
                  </a:lnTo>
                  <a:lnTo>
                    <a:pt x="1622" y="4"/>
                  </a:lnTo>
                  <a:lnTo>
                    <a:pt x="1628" y="3"/>
                  </a:lnTo>
                  <a:lnTo>
                    <a:pt x="1633" y="3"/>
                  </a:lnTo>
                  <a:lnTo>
                    <a:pt x="1639" y="3"/>
                  </a:lnTo>
                  <a:lnTo>
                    <a:pt x="1645" y="2"/>
                  </a:lnTo>
                  <a:lnTo>
                    <a:pt x="1651" y="2"/>
                  </a:lnTo>
                  <a:lnTo>
                    <a:pt x="1656" y="2"/>
                  </a:lnTo>
                  <a:lnTo>
                    <a:pt x="1662" y="2"/>
                  </a:lnTo>
                  <a:lnTo>
                    <a:pt x="1667" y="1"/>
                  </a:lnTo>
                  <a:lnTo>
                    <a:pt x="1674" y="1"/>
                  </a:lnTo>
                  <a:lnTo>
                    <a:pt x="1679" y="1"/>
                  </a:lnTo>
                  <a:lnTo>
                    <a:pt x="1685" y="1"/>
                  </a:lnTo>
                  <a:lnTo>
                    <a:pt x="1691" y="1"/>
                  </a:lnTo>
                  <a:lnTo>
                    <a:pt x="1696" y="1"/>
                  </a:lnTo>
                  <a:lnTo>
                    <a:pt x="1703" y="1"/>
                  </a:lnTo>
                  <a:lnTo>
                    <a:pt x="1708" y="1"/>
                  </a:lnTo>
                  <a:lnTo>
                    <a:pt x="1714" y="0"/>
                  </a:lnTo>
                  <a:lnTo>
                    <a:pt x="1719" y="0"/>
                  </a:lnTo>
                  <a:lnTo>
                    <a:pt x="1725" y="0"/>
                  </a:lnTo>
                  <a:lnTo>
                    <a:pt x="1731" y="1"/>
                  </a:lnTo>
                  <a:lnTo>
                    <a:pt x="1737" y="1"/>
                  </a:lnTo>
                  <a:lnTo>
                    <a:pt x="1742" y="1"/>
                  </a:lnTo>
                  <a:lnTo>
                    <a:pt x="1748" y="1"/>
                  </a:lnTo>
                  <a:lnTo>
                    <a:pt x="1753" y="1"/>
                  </a:lnTo>
                  <a:lnTo>
                    <a:pt x="1760" y="1"/>
                  </a:lnTo>
                  <a:lnTo>
                    <a:pt x="1765" y="1"/>
                  </a:lnTo>
                  <a:lnTo>
                    <a:pt x="1771" y="1"/>
                  </a:lnTo>
                  <a:lnTo>
                    <a:pt x="1777" y="2"/>
                  </a:lnTo>
                  <a:lnTo>
                    <a:pt x="1782" y="2"/>
                  </a:lnTo>
                  <a:lnTo>
                    <a:pt x="1789" y="2"/>
                  </a:lnTo>
                  <a:lnTo>
                    <a:pt x="1794" y="2"/>
                  </a:lnTo>
                  <a:lnTo>
                    <a:pt x="1800" y="3"/>
                  </a:lnTo>
                  <a:lnTo>
                    <a:pt x="1805" y="3"/>
                  </a:lnTo>
                  <a:lnTo>
                    <a:pt x="1811" y="3"/>
                  </a:lnTo>
                  <a:lnTo>
                    <a:pt x="1817" y="3"/>
                  </a:lnTo>
                  <a:lnTo>
                    <a:pt x="1823" y="4"/>
                  </a:lnTo>
                  <a:lnTo>
                    <a:pt x="1828" y="4"/>
                  </a:lnTo>
                  <a:lnTo>
                    <a:pt x="1834" y="5"/>
                  </a:lnTo>
                  <a:lnTo>
                    <a:pt x="1839" y="5"/>
                  </a:lnTo>
                  <a:lnTo>
                    <a:pt x="1846" y="5"/>
                  </a:lnTo>
                  <a:lnTo>
                    <a:pt x="1851" y="6"/>
                  </a:lnTo>
                  <a:lnTo>
                    <a:pt x="1857" y="6"/>
                  </a:lnTo>
                  <a:lnTo>
                    <a:pt x="1862" y="7"/>
                  </a:lnTo>
                  <a:lnTo>
                    <a:pt x="1868" y="7"/>
                  </a:lnTo>
                  <a:lnTo>
                    <a:pt x="1875" y="8"/>
                  </a:lnTo>
                  <a:lnTo>
                    <a:pt x="1880" y="8"/>
                  </a:lnTo>
                  <a:lnTo>
                    <a:pt x="1886" y="9"/>
                  </a:lnTo>
                  <a:lnTo>
                    <a:pt x="1891" y="10"/>
                  </a:lnTo>
                  <a:lnTo>
                    <a:pt x="1897" y="10"/>
                  </a:lnTo>
                  <a:lnTo>
                    <a:pt x="1903" y="11"/>
                  </a:lnTo>
                  <a:lnTo>
                    <a:pt x="1909" y="11"/>
                  </a:lnTo>
                  <a:lnTo>
                    <a:pt x="1914" y="12"/>
                  </a:lnTo>
                  <a:lnTo>
                    <a:pt x="1920" y="13"/>
                  </a:lnTo>
                  <a:lnTo>
                    <a:pt x="1925" y="13"/>
                  </a:lnTo>
                  <a:lnTo>
                    <a:pt x="1932" y="14"/>
                  </a:lnTo>
                  <a:lnTo>
                    <a:pt x="1937" y="15"/>
                  </a:lnTo>
                  <a:lnTo>
                    <a:pt x="1943" y="16"/>
                  </a:lnTo>
                  <a:lnTo>
                    <a:pt x="1948" y="16"/>
                  </a:lnTo>
                  <a:lnTo>
                    <a:pt x="1954" y="17"/>
                  </a:lnTo>
                  <a:lnTo>
                    <a:pt x="1961" y="18"/>
                  </a:lnTo>
                  <a:lnTo>
                    <a:pt x="1966" y="19"/>
                  </a:lnTo>
                  <a:lnTo>
                    <a:pt x="1972" y="19"/>
                  </a:lnTo>
                  <a:lnTo>
                    <a:pt x="1977" y="20"/>
                  </a:lnTo>
                  <a:lnTo>
                    <a:pt x="1983" y="21"/>
                  </a:lnTo>
                  <a:lnTo>
                    <a:pt x="1989" y="23"/>
                  </a:lnTo>
                  <a:lnTo>
                    <a:pt x="1995" y="24"/>
                  </a:lnTo>
                  <a:lnTo>
                    <a:pt x="2000" y="25"/>
                  </a:lnTo>
                  <a:lnTo>
                    <a:pt x="2006" y="26"/>
                  </a:lnTo>
                  <a:lnTo>
                    <a:pt x="2011" y="26"/>
                  </a:lnTo>
                  <a:lnTo>
                    <a:pt x="2018" y="27"/>
                  </a:lnTo>
                  <a:lnTo>
                    <a:pt x="2023" y="28"/>
                  </a:lnTo>
                  <a:lnTo>
                    <a:pt x="2029" y="29"/>
                  </a:lnTo>
                  <a:lnTo>
                    <a:pt x="2034" y="30"/>
                  </a:lnTo>
                  <a:lnTo>
                    <a:pt x="2040" y="31"/>
                  </a:lnTo>
                  <a:lnTo>
                    <a:pt x="2046" y="32"/>
                  </a:lnTo>
                  <a:lnTo>
                    <a:pt x="2052" y="33"/>
                  </a:lnTo>
                  <a:lnTo>
                    <a:pt x="2058" y="34"/>
                  </a:lnTo>
                  <a:lnTo>
                    <a:pt x="2063" y="35"/>
                  </a:lnTo>
                  <a:lnTo>
                    <a:pt x="2069" y="36"/>
                  </a:lnTo>
                  <a:lnTo>
                    <a:pt x="2075" y="37"/>
                  </a:lnTo>
                  <a:lnTo>
                    <a:pt x="2081" y="39"/>
                  </a:lnTo>
                  <a:lnTo>
                    <a:pt x="2086" y="40"/>
                  </a:lnTo>
                  <a:lnTo>
                    <a:pt x="2092" y="41"/>
                  </a:lnTo>
                  <a:lnTo>
                    <a:pt x="2097" y="42"/>
                  </a:lnTo>
                  <a:lnTo>
                    <a:pt x="2104" y="43"/>
                  </a:lnTo>
                  <a:lnTo>
                    <a:pt x="2109" y="44"/>
                  </a:lnTo>
                  <a:lnTo>
                    <a:pt x="2115" y="45"/>
                  </a:lnTo>
                  <a:lnTo>
                    <a:pt x="2120" y="47"/>
                  </a:lnTo>
                  <a:lnTo>
                    <a:pt x="2126" y="48"/>
                  </a:lnTo>
                  <a:lnTo>
                    <a:pt x="2132" y="49"/>
                  </a:lnTo>
                  <a:lnTo>
                    <a:pt x="2138" y="51"/>
                  </a:lnTo>
                  <a:lnTo>
                    <a:pt x="2144" y="52"/>
                  </a:lnTo>
                  <a:lnTo>
                    <a:pt x="2149" y="54"/>
                  </a:lnTo>
                  <a:lnTo>
                    <a:pt x="2155" y="55"/>
                  </a:lnTo>
                  <a:lnTo>
                    <a:pt x="2161" y="56"/>
                  </a:lnTo>
                  <a:lnTo>
                    <a:pt x="2167" y="57"/>
                  </a:lnTo>
                  <a:lnTo>
                    <a:pt x="2172" y="59"/>
                  </a:lnTo>
                  <a:lnTo>
                    <a:pt x="2178" y="60"/>
                  </a:lnTo>
                  <a:lnTo>
                    <a:pt x="2183" y="61"/>
                  </a:lnTo>
                  <a:lnTo>
                    <a:pt x="2190" y="63"/>
                  </a:lnTo>
                  <a:lnTo>
                    <a:pt x="2195" y="64"/>
                  </a:lnTo>
                  <a:lnTo>
                    <a:pt x="2201" y="65"/>
                  </a:lnTo>
                  <a:lnTo>
                    <a:pt x="2206" y="67"/>
                  </a:lnTo>
                  <a:lnTo>
                    <a:pt x="2212" y="68"/>
                  </a:lnTo>
                  <a:lnTo>
                    <a:pt x="2218" y="69"/>
                  </a:lnTo>
                  <a:lnTo>
                    <a:pt x="2224" y="71"/>
                  </a:lnTo>
                  <a:lnTo>
                    <a:pt x="2229" y="72"/>
                  </a:lnTo>
                  <a:lnTo>
                    <a:pt x="2235" y="74"/>
                  </a:lnTo>
                  <a:lnTo>
                    <a:pt x="2241" y="75"/>
                  </a:lnTo>
                  <a:lnTo>
                    <a:pt x="2247" y="76"/>
                  </a:lnTo>
                  <a:lnTo>
                    <a:pt x="2253" y="78"/>
                  </a:lnTo>
                  <a:lnTo>
                    <a:pt x="2258" y="80"/>
                  </a:lnTo>
                  <a:lnTo>
                    <a:pt x="2264" y="82"/>
                  </a:lnTo>
                  <a:lnTo>
                    <a:pt x="2269" y="83"/>
                  </a:lnTo>
                  <a:lnTo>
                    <a:pt x="2276" y="85"/>
                  </a:lnTo>
                  <a:lnTo>
                    <a:pt x="2281" y="86"/>
                  </a:lnTo>
                  <a:lnTo>
                    <a:pt x="2287" y="88"/>
                  </a:lnTo>
                  <a:lnTo>
                    <a:pt x="2292" y="89"/>
                  </a:lnTo>
                  <a:lnTo>
                    <a:pt x="2298" y="91"/>
                  </a:lnTo>
                  <a:lnTo>
                    <a:pt x="2304" y="92"/>
                  </a:lnTo>
                  <a:lnTo>
                    <a:pt x="2310" y="94"/>
                  </a:lnTo>
                  <a:lnTo>
                    <a:pt x="2315" y="95"/>
                  </a:lnTo>
                  <a:lnTo>
                    <a:pt x="2321" y="97"/>
                  </a:lnTo>
                  <a:lnTo>
                    <a:pt x="2327" y="98"/>
                  </a:lnTo>
                  <a:lnTo>
                    <a:pt x="2333" y="100"/>
                  </a:lnTo>
                  <a:lnTo>
                    <a:pt x="2339" y="102"/>
                  </a:lnTo>
                  <a:lnTo>
                    <a:pt x="2344" y="103"/>
                  </a:lnTo>
                  <a:lnTo>
                    <a:pt x="2350" y="105"/>
                  </a:lnTo>
                  <a:lnTo>
                    <a:pt x="2355" y="106"/>
                  </a:lnTo>
                  <a:lnTo>
                    <a:pt x="2362" y="109"/>
                  </a:lnTo>
                  <a:lnTo>
                    <a:pt x="2367" y="111"/>
                  </a:lnTo>
                  <a:lnTo>
                    <a:pt x="2373" y="112"/>
                  </a:lnTo>
                  <a:lnTo>
                    <a:pt x="2378" y="114"/>
                  </a:lnTo>
                  <a:lnTo>
                    <a:pt x="2384" y="115"/>
                  </a:lnTo>
                  <a:lnTo>
                    <a:pt x="2390" y="117"/>
                  </a:lnTo>
                  <a:lnTo>
                    <a:pt x="2396" y="119"/>
                  </a:lnTo>
                  <a:lnTo>
                    <a:pt x="2401" y="120"/>
                  </a:lnTo>
                  <a:lnTo>
                    <a:pt x="2407" y="122"/>
                  </a:lnTo>
                  <a:lnTo>
                    <a:pt x="2412" y="124"/>
                  </a:lnTo>
                  <a:lnTo>
                    <a:pt x="2419" y="126"/>
                  </a:lnTo>
                  <a:lnTo>
                    <a:pt x="2425" y="127"/>
                  </a:lnTo>
                  <a:lnTo>
                    <a:pt x="2430" y="129"/>
                  </a:lnTo>
                  <a:lnTo>
                    <a:pt x="2436" y="131"/>
                  </a:lnTo>
                  <a:lnTo>
                    <a:pt x="2441" y="132"/>
                  </a:lnTo>
                  <a:lnTo>
                    <a:pt x="2448" y="134"/>
                  </a:lnTo>
                  <a:lnTo>
                    <a:pt x="2453" y="137"/>
                  </a:lnTo>
                  <a:lnTo>
                    <a:pt x="2459" y="139"/>
                  </a:lnTo>
                  <a:lnTo>
                    <a:pt x="2464" y="140"/>
                  </a:lnTo>
                  <a:lnTo>
                    <a:pt x="2470" y="142"/>
                  </a:lnTo>
                  <a:lnTo>
                    <a:pt x="2476" y="144"/>
                  </a:lnTo>
                  <a:lnTo>
                    <a:pt x="2482" y="146"/>
                  </a:lnTo>
                  <a:lnTo>
                    <a:pt x="2487" y="147"/>
                  </a:lnTo>
                  <a:lnTo>
                    <a:pt x="2493" y="149"/>
                  </a:lnTo>
                  <a:lnTo>
                    <a:pt x="2498" y="151"/>
                  </a:lnTo>
                  <a:lnTo>
                    <a:pt x="2505" y="153"/>
                  </a:lnTo>
                  <a:lnTo>
                    <a:pt x="2511" y="155"/>
                  </a:lnTo>
                  <a:lnTo>
                    <a:pt x="2516" y="156"/>
                  </a:lnTo>
                  <a:lnTo>
                    <a:pt x="2522" y="158"/>
                  </a:lnTo>
                  <a:lnTo>
                    <a:pt x="2527" y="160"/>
                  </a:lnTo>
                  <a:lnTo>
                    <a:pt x="2534" y="162"/>
                  </a:lnTo>
                  <a:lnTo>
                    <a:pt x="2539" y="164"/>
                  </a:lnTo>
                  <a:lnTo>
                    <a:pt x="2545" y="167"/>
                  </a:lnTo>
                  <a:lnTo>
                    <a:pt x="2550" y="168"/>
                  </a:lnTo>
                  <a:lnTo>
                    <a:pt x="2556" y="170"/>
                  </a:lnTo>
                  <a:lnTo>
                    <a:pt x="2562" y="172"/>
                  </a:lnTo>
                  <a:lnTo>
                    <a:pt x="2568" y="174"/>
                  </a:lnTo>
                  <a:lnTo>
                    <a:pt x="2573" y="176"/>
                  </a:lnTo>
                  <a:lnTo>
                    <a:pt x="2579" y="178"/>
                  </a:lnTo>
                  <a:lnTo>
                    <a:pt x="2584" y="180"/>
                  </a:lnTo>
                  <a:lnTo>
                    <a:pt x="2591" y="181"/>
                  </a:lnTo>
                  <a:lnTo>
                    <a:pt x="2596" y="183"/>
                  </a:lnTo>
                  <a:lnTo>
                    <a:pt x="2602" y="185"/>
                  </a:lnTo>
                  <a:lnTo>
                    <a:pt x="2608" y="187"/>
                  </a:lnTo>
                  <a:lnTo>
                    <a:pt x="2613" y="189"/>
                  </a:lnTo>
                  <a:lnTo>
                    <a:pt x="2620" y="191"/>
                  </a:lnTo>
                  <a:lnTo>
                    <a:pt x="2625" y="193"/>
                  </a:lnTo>
                  <a:lnTo>
                    <a:pt x="2631" y="196"/>
                  </a:lnTo>
                  <a:lnTo>
                    <a:pt x="2636" y="198"/>
                  </a:lnTo>
                  <a:lnTo>
                    <a:pt x="2642" y="200"/>
                  </a:lnTo>
                  <a:lnTo>
                    <a:pt x="2648" y="201"/>
                  </a:lnTo>
                  <a:lnTo>
                    <a:pt x="2654" y="203"/>
                  </a:lnTo>
                  <a:lnTo>
                    <a:pt x="2659" y="205"/>
                  </a:lnTo>
                  <a:lnTo>
                    <a:pt x="2665" y="207"/>
                  </a:lnTo>
                  <a:lnTo>
                    <a:pt x="2670" y="209"/>
                  </a:lnTo>
                  <a:lnTo>
                    <a:pt x="2677" y="211"/>
                  </a:lnTo>
                  <a:lnTo>
                    <a:pt x="2682" y="213"/>
                  </a:lnTo>
                  <a:lnTo>
                    <a:pt x="2688" y="215"/>
                  </a:lnTo>
                  <a:lnTo>
                    <a:pt x="2694" y="217"/>
                  </a:lnTo>
                  <a:lnTo>
                    <a:pt x="2699" y="219"/>
                  </a:lnTo>
                  <a:lnTo>
                    <a:pt x="2706" y="221"/>
                  </a:lnTo>
                  <a:lnTo>
                    <a:pt x="2711" y="224"/>
                  </a:lnTo>
                  <a:lnTo>
                    <a:pt x="2717" y="226"/>
                  </a:lnTo>
                  <a:lnTo>
                    <a:pt x="2722" y="228"/>
                  </a:lnTo>
                  <a:lnTo>
                    <a:pt x="2728" y="230"/>
                  </a:lnTo>
                  <a:lnTo>
                    <a:pt x="2734" y="232"/>
                  </a:lnTo>
                  <a:lnTo>
                    <a:pt x="2740" y="234"/>
                  </a:lnTo>
                  <a:lnTo>
                    <a:pt x="2745" y="236"/>
                  </a:lnTo>
                  <a:lnTo>
                    <a:pt x="2751" y="238"/>
                  </a:lnTo>
                  <a:lnTo>
                    <a:pt x="2756" y="240"/>
                  </a:lnTo>
                  <a:lnTo>
                    <a:pt x="2763" y="242"/>
                  </a:lnTo>
                  <a:lnTo>
                    <a:pt x="2768" y="244"/>
                  </a:lnTo>
                  <a:lnTo>
                    <a:pt x="2774" y="246"/>
                  </a:lnTo>
                  <a:lnTo>
                    <a:pt x="2779" y="248"/>
                  </a:lnTo>
                  <a:lnTo>
                    <a:pt x="2785" y="250"/>
                  </a:lnTo>
                  <a:lnTo>
                    <a:pt x="2792" y="253"/>
                  </a:lnTo>
                  <a:lnTo>
                    <a:pt x="2797" y="255"/>
                  </a:lnTo>
                  <a:lnTo>
                    <a:pt x="2803" y="257"/>
                  </a:lnTo>
                  <a:lnTo>
                    <a:pt x="2808" y="259"/>
                  </a:lnTo>
                  <a:lnTo>
                    <a:pt x="2814" y="261"/>
                  </a:lnTo>
                  <a:lnTo>
                    <a:pt x="2820" y="263"/>
                  </a:lnTo>
                  <a:lnTo>
                    <a:pt x="2826" y="265"/>
                  </a:lnTo>
                  <a:lnTo>
                    <a:pt x="2831" y="267"/>
                  </a:lnTo>
                  <a:lnTo>
                    <a:pt x="2837" y="269"/>
                  </a:lnTo>
                  <a:lnTo>
                    <a:pt x="2842" y="271"/>
                  </a:lnTo>
                  <a:lnTo>
                    <a:pt x="2849" y="273"/>
                  </a:lnTo>
                  <a:lnTo>
                    <a:pt x="2854" y="275"/>
                  </a:lnTo>
                  <a:lnTo>
                    <a:pt x="2860" y="277"/>
                  </a:lnTo>
                  <a:lnTo>
                    <a:pt x="2865" y="279"/>
                  </a:lnTo>
                  <a:lnTo>
                    <a:pt x="2871" y="282"/>
                  </a:lnTo>
                  <a:lnTo>
                    <a:pt x="2878" y="284"/>
                  </a:lnTo>
                  <a:lnTo>
                    <a:pt x="2883" y="287"/>
                  </a:lnTo>
                  <a:lnTo>
                    <a:pt x="2889" y="289"/>
                  </a:lnTo>
                  <a:lnTo>
                    <a:pt x="2894" y="291"/>
                  </a:lnTo>
                  <a:lnTo>
                    <a:pt x="2900" y="293"/>
                  </a:lnTo>
                  <a:lnTo>
                    <a:pt x="2906" y="295"/>
                  </a:lnTo>
                  <a:lnTo>
                    <a:pt x="2912" y="297"/>
                  </a:lnTo>
                  <a:lnTo>
                    <a:pt x="2917" y="299"/>
                  </a:lnTo>
                  <a:lnTo>
                    <a:pt x="2923" y="301"/>
                  </a:lnTo>
                  <a:lnTo>
                    <a:pt x="2928" y="303"/>
                  </a:lnTo>
                  <a:lnTo>
                    <a:pt x="2935" y="305"/>
                  </a:lnTo>
                  <a:lnTo>
                    <a:pt x="2940" y="307"/>
                  </a:lnTo>
                  <a:lnTo>
                    <a:pt x="2946" y="310"/>
                  </a:lnTo>
                  <a:lnTo>
                    <a:pt x="2951" y="312"/>
                  </a:lnTo>
                  <a:lnTo>
                    <a:pt x="2957" y="314"/>
                  </a:lnTo>
                  <a:lnTo>
                    <a:pt x="2963" y="316"/>
                  </a:lnTo>
                  <a:lnTo>
                    <a:pt x="2969" y="319"/>
                  </a:lnTo>
                  <a:lnTo>
                    <a:pt x="2975" y="321"/>
                  </a:lnTo>
                  <a:lnTo>
                    <a:pt x="2980" y="323"/>
                  </a:lnTo>
                  <a:lnTo>
                    <a:pt x="2986" y="325"/>
                  </a:lnTo>
                  <a:lnTo>
                    <a:pt x="2992" y="327"/>
                  </a:lnTo>
                  <a:lnTo>
                    <a:pt x="2998" y="329"/>
                  </a:lnTo>
                  <a:lnTo>
                    <a:pt x="3003" y="331"/>
                  </a:lnTo>
                  <a:lnTo>
                    <a:pt x="3009" y="333"/>
                  </a:lnTo>
                  <a:lnTo>
                    <a:pt x="3014" y="335"/>
                  </a:lnTo>
                  <a:lnTo>
                    <a:pt x="3021" y="338"/>
                  </a:lnTo>
                  <a:lnTo>
                    <a:pt x="3026" y="340"/>
                  </a:lnTo>
                  <a:lnTo>
                    <a:pt x="3032" y="342"/>
                  </a:lnTo>
                  <a:lnTo>
                    <a:pt x="3037" y="345"/>
                  </a:lnTo>
                  <a:lnTo>
                    <a:pt x="3043" y="347"/>
                  </a:lnTo>
                  <a:lnTo>
                    <a:pt x="3049" y="349"/>
                  </a:lnTo>
                  <a:lnTo>
                    <a:pt x="3055" y="351"/>
                  </a:lnTo>
                  <a:lnTo>
                    <a:pt x="3061" y="353"/>
                  </a:lnTo>
                  <a:lnTo>
                    <a:pt x="3066" y="355"/>
                  </a:lnTo>
                  <a:lnTo>
                    <a:pt x="3073" y="357"/>
                  </a:lnTo>
                  <a:lnTo>
                    <a:pt x="3078" y="359"/>
                  </a:lnTo>
                  <a:lnTo>
                    <a:pt x="3084" y="361"/>
                  </a:lnTo>
                  <a:lnTo>
                    <a:pt x="3089" y="363"/>
                  </a:lnTo>
                  <a:lnTo>
                    <a:pt x="3095" y="365"/>
                  </a:lnTo>
                  <a:lnTo>
                    <a:pt x="3100" y="369"/>
                  </a:lnTo>
                  <a:lnTo>
                    <a:pt x="3107" y="371"/>
                  </a:lnTo>
                  <a:lnTo>
                    <a:pt x="3112" y="373"/>
                  </a:lnTo>
                  <a:lnTo>
                    <a:pt x="3118" y="375"/>
                  </a:lnTo>
                  <a:lnTo>
                    <a:pt x="3123" y="377"/>
                  </a:lnTo>
                  <a:lnTo>
                    <a:pt x="3130" y="379"/>
                  </a:lnTo>
                  <a:lnTo>
                    <a:pt x="3135" y="381"/>
                  </a:lnTo>
                  <a:lnTo>
                    <a:pt x="3141" y="383"/>
                  </a:lnTo>
                  <a:lnTo>
                    <a:pt x="3146" y="385"/>
                  </a:lnTo>
                  <a:lnTo>
                    <a:pt x="3152" y="387"/>
                  </a:lnTo>
                  <a:lnTo>
                    <a:pt x="3159" y="389"/>
                  </a:lnTo>
                  <a:lnTo>
                    <a:pt x="3164" y="392"/>
                  </a:lnTo>
                  <a:lnTo>
                    <a:pt x="3170" y="394"/>
                  </a:lnTo>
                  <a:lnTo>
                    <a:pt x="3175" y="397"/>
                  </a:lnTo>
                  <a:lnTo>
                    <a:pt x="3181" y="399"/>
                  </a:lnTo>
                  <a:lnTo>
                    <a:pt x="3186" y="401"/>
                  </a:lnTo>
                  <a:lnTo>
                    <a:pt x="3193" y="403"/>
                  </a:lnTo>
                  <a:lnTo>
                    <a:pt x="3198" y="405"/>
                  </a:lnTo>
                  <a:lnTo>
                    <a:pt x="3204" y="407"/>
                  </a:lnTo>
                  <a:lnTo>
                    <a:pt x="3209" y="409"/>
                  </a:lnTo>
                  <a:lnTo>
                    <a:pt x="3216" y="411"/>
                  </a:lnTo>
                  <a:lnTo>
                    <a:pt x="3221" y="413"/>
                  </a:lnTo>
                  <a:lnTo>
                    <a:pt x="3227" y="416"/>
                  </a:lnTo>
                  <a:lnTo>
                    <a:pt x="3232" y="418"/>
                  </a:lnTo>
                  <a:lnTo>
                    <a:pt x="3238" y="420"/>
                  </a:lnTo>
                  <a:lnTo>
                    <a:pt x="3245" y="422"/>
                  </a:lnTo>
                  <a:lnTo>
                    <a:pt x="3250" y="425"/>
                  </a:lnTo>
                  <a:lnTo>
                    <a:pt x="3256" y="427"/>
                  </a:lnTo>
                  <a:lnTo>
                    <a:pt x="3261" y="429"/>
                  </a:lnTo>
                  <a:lnTo>
                    <a:pt x="3267" y="431"/>
                  </a:lnTo>
                  <a:lnTo>
                    <a:pt x="3273" y="433"/>
                  </a:lnTo>
                  <a:lnTo>
                    <a:pt x="3279" y="435"/>
                  </a:lnTo>
                  <a:lnTo>
                    <a:pt x="3284" y="437"/>
                  </a:lnTo>
                  <a:lnTo>
                    <a:pt x="3290" y="439"/>
                  </a:lnTo>
                  <a:lnTo>
                    <a:pt x="3295" y="442"/>
                  </a:lnTo>
                  <a:lnTo>
                    <a:pt x="3302" y="444"/>
                  </a:lnTo>
                  <a:lnTo>
                    <a:pt x="3307" y="446"/>
                  </a:lnTo>
                  <a:lnTo>
                    <a:pt x="3313" y="448"/>
                  </a:lnTo>
                  <a:lnTo>
                    <a:pt x="3318" y="450"/>
                  </a:lnTo>
                  <a:lnTo>
                    <a:pt x="3324" y="453"/>
                  </a:lnTo>
                  <a:lnTo>
                    <a:pt x="3330" y="455"/>
                  </a:lnTo>
                  <a:lnTo>
                    <a:pt x="3336" y="457"/>
                  </a:lnTo>
                  <a:lnTo>
                    <a:pt x="3342" y="459"/>
                  </a:lnTo>
                  <a:lnTo>
                    <a:pt x="3347" y="461"/>
                  </a:lnTo>
                  <a:lnTo>
                    <a:pt x="3353" y="463"/>
                  </a:lnTo>
                  <a:lnTo>
                    <a:pt x="3359" y="465"/>
                  </a:lnTo>
                  <a:lnTo>
                    <a:pt x="3365" y="467"/>
                  </a:lnTo>
                  <a:lnTo>
                    <a:pt x="3370" y="469"/>
                  </a:lnTo>
                  <a:lnTo>
                    <a:pt x="3376" y="472"/>
                  </a:lnTo>
                  <a:lnTo>
                    <a:pt x="3381" y="474"/>
                  </a:lnTo>
                  <a:lnTo>
                    <a:pt x="3388" y="476"/>
                  </a:lnTo>
                  <a:lnTo>
                    <a:pt x="3393" y="478"/>
                  </a:lnTo>
                  <a:lnTo>
                    <a:pt x="3399" y="480"/>
                  </a:lnTo>
                  <a:lnTo>
                    <a:pt x="3404" y="483"/>
                  </a:lnTo>
                  <a:lnTo>
                    <a:pt x="3410" y="485"/>
                  </a:lnTo>
                  <a:lnTo>
                    <a:pt x="3416" y="487"/>
                  </a:lnTo>
                  <a:lnTo>
                    <a:pt x="3422" y="489"/>
                  </a:lnTo>
                  <a:lnTo>
                    <a:pt x="3428" y="491"/>
                  </a:lnTo>
                  <a:lnTo>
                    <a:pt x="3433" y="493"/>
                  </a:lnTo>
                  <a:lnTo>
                    <a:pt x="3439" y="495"/>
                  </a:lnTo>
                  <a:lnTo>
                    <a:pt x="3445" y="497"/>
                  </a:lnTo>
                  <a:lnTo>
                    <a:pt x="3451" y="499"/>
                  </a:lnTo>
                  <a:lnTo>
                    <a:pt x="3456" y="501"/>
                  </a:lnTo>
                  <a:lnTo>
                    <a:pt x="3462" y="503"/>
                  </a:lnTo>
                  <a:lnTo>
                    <a:pt x="3467" y="505"/>
                  </a:lnTo>
                  <a:lnTo>
                    <a:pt x="3474" y="507"/>
                  </a:lnTo>
                  <a:lnTo>
                    <a:pt x="3479" y="510"/>
                  </a:lnTo>
                  <a:lnTo>
                    <a:pt x="3485" y="512"/>
                  </a:lnTo>
                  <a:lnTo>
                    <a:pt x="3490" y="514"/>
                  </a:lnTo>
                  <a:lnTo>
                    <a:pt x="3496" y="516"/>
                  </a:lnTo>
                  <a:lnTo>
                    <a:pt x="3502" y="518"/>
                  </a:lnTo>
                  <a:lnTo>
                    <a:pt x="3508" y="520"/>
                  </a:lnTo>
                  <a:lnTo>
                    <a:pt x="3513" y="522"/>
                  </a:lnTo>
                  <a:lnTo>
                    <a:pt x="3519" y="525"/>
                  </a:lnTo>
                  <a:lnTo>
                    <a:pt x="3525" y="527"/>
                  </a:lnTo>
                  <a:lnTo>
                    <a:pt x="3531" y="529"/>
                  </a:lnTo>
                  <a:lnTo>
                    <a:pt x="3537" y="531"/>
                  </a:lnTo>
                  <a:lnTo>
                    <a:pt x="3542" y="533"/>
                  </a:lnTo>
                  <a:lnTo>
                    <a:pt x="3548" y="535"/>
                  </a:lnTo>
                  <a:lnTo>
                    <a:pt x="3553" y="537"/>
                  </a:lnTo>
                  <a:lnTo>
                    <a:pt x="3560" y="540"/>
                  </a:lnTo>
                  <a:lnTo>
                    <a:pt x="3565" y="542"/>
                  </a:lnTo>
                  <a:lnTo>
                    <a:pt x="3571" y="544"/>
                  </a:lnTo>
                  <a:lnTo>
                    <a:pt x="3576" y="546"/>
                  </a:lnTo>
                  <a:lnTo>
                    <a:pt x="3582" y="548"/>
                  </a:lnTo>
                  <a:lnTo>
                    <a:pt x="3588" y="550"/>
                  </a:lnTo>
                  <a:lnTo>
                    <a:pt x="3594" y="552"/>
                  </a:lnTo>
                  <a:lnTo>
                    <a:pt x="3599" y="554"/>
                  </a:lnTo>
                  <a:lnTo>
                    <a:pt x="3605" y="556"/>
                  </a:lnTo>
                  <a:lnTo>
                    <a:pt x="3611" y="557"/>
                  </a:lnTo>
                  <a:lnTo>
                    <a:pt x="3617" y="559"/>
                  </a:lnTo>
                  <a:lnTo>
                    <a:pt x="3623" y="561"/>
                  </a:lnTo>
                  <a:lnTo>
                    <a:pt x="3628" y="563"/>
                  </a:lnTo>
                  <a:lnTo>
                    <a:pt x="3634" y="565"/>
                  </a:lnTo>
                  <a:lnTo>
                    <a:pt x="3639" y="568"/>
                  </a:lnTo>
                  <a:lnTo>
                    <a:pt x="3646" y="570"/>
                  </a:lnTo>
                  <a:lnTo>
                    <a:pt x="3651" y="572"/>
                  </a:lnTo>
                  <a:lnTo>
                    <a:pt x="3657" y="574"/>
                  </a:lnTo>
                  <a:lnTo>
                    <a:pt x="3662" y="576"/>
                  </a:lnTo>
                  <a:lnTo>
                    <a:pt x="3668" y="578"/>
                  </a:lnTo>
                  <a:lnTo>
                    <a:pt x="3674" y="580"/>
                  </a:lnTo>
                  <a:lnTo>
                    <a:pt x="3680" y="582"/>
                  </a:lnTo>
                  <a:lnTo>
                    <a:pt x="3685" y="584"/>
                  </a:lnTo>
                  <a:lnTo>
                    <a:pt x="3691" y="586"/>
                  </a:lnTo>
                  <a:lnTo>
                    <a:pt x="3696" y="588"/>
                  </a:lnTo>
                  <a:lnTo>
                    <a:pt x="3703" y="590"/>
                  </a:lnTo>
                  <a:lnTo>
                    <a:pt x="3709" y="592"/>
                  </a:lnTo>
                  <a:lnTo>
                    <a:pt x="3714" y="594"/>
                  </a:lnTo>
                  <a:lnTo>
                    <a:pt x="3720" y="597"/>
                  </a:lnTo>
                  <a:lnTo>
                    <a:pt x="3725" y="599"/>
                  </a:lnTo>
                  <a:lnTo>
                    <a:pt x="3732" y="601"/>
                  </a:lnTo>
                  <a:lnTo>
                    <a:pt x="3737" y="602"/>
                  </a:lnTo>
                  <a:lnTo>
                    <a:pt x="3743" y="604"/>
                  </a:lnTo>
                  <a:lnTo>
                    <a:pt x="3748" y="606"/>
                  </a:lnTo>
                  <a:lnTo>
                    <a:pt x="3754" y="608"/>
                  </a:lnTo>
                  <a:lnTo>
                    <a:pt x="3760" y="610"/>
                  </a:lnTo>
                  <a:lnTo>
                    <a:pt x="3766" y="612"/>
                  </a:lnTo>
                  <a:lnTo>
                    <a:pt x="3771" y="614"/>
                  </a:lnTo>
                  <a:lnTo>
                    <a:pt x="3777" y="616"/>
                  </a:lnTo>
                  <a:lnTo>
                    <a:pt x="3782" y="618"/>
                  </a:lnTo>
                  <a:lnTo>
                    <a:pt x="3789" y="620"/>
                  </a:lnTo>
                  <a:lnTo>
                    <a:pt x="3795" y="622"/>
                  </a:lnTo>
                  <a:lnTo>
                    <a:pt x="3800" y="625"/>
                  </a:lnTo>
                  <a:lnTo>
                    <a:pt x="3806" y="626"/>
                  </a:lnTo>
                  <a:lnTo>
                    <a:pt x="3811" y="628"/>
                  </a:lnTo>
                  <a:lnTo>
                    <a:pt x="3818" y="630"/>
                  </a:lnTo>
                  <a:lnTo>
                    <a:pt x="3823" y="632"/>
                  </a:lnTo>
                  <a:lnTo>
                    <a:pt x="3829" y="634"/>
                  </a:lnTo>
                  <a:lnTo>
                    <a:pt x="3834" y="636"/>
                  </a:lnTo>
                  <a:lnTo>
                    <a:pt x="3840" y="638"/>
                  </a:lnTo>
                  <a:lnTo>
                    <a:pt x="3846" y="640"/>
                  </a:lnTo>
                  <a:lnTo>
                    <a:pt x="3852" y="641"/>
                  </a:lnTo>
                  <a:lnTo>
                    <a:pt x="3857" y="643"/>
                  </a:lnTo>
                  <a:lnTo>
                    <a:pt x="3863" y="645"/>
                  </a:lnTo>
                  <a:lnTo>
                    <a:pt x="3868" y="647"/>
                  </a:lnTo>
                  <a:lnTo>
                    <a:pt x="3875" y="649"/>
                  </a:lnTo>
                  <a:lnTo>
                    <a:pt x="3880" y="651"/>
                  </a:lnTo>
                  <a:lnTo>
                    <a:pt x="3886" y="654"/>
                  </a:lnTo>
                  <a:lnTo>
                    <a:pt x="3892" y="655"/>
                  </a:lnTo>
                  <a:lnTo>
                    <a:pt x="3897" y="657"/>
                  </a:lnTo>
                  <a:lnTo>
                    <a:pt x="3904" y="659"/>
                  </a:lnTo>
                  <a:lnTo>
                    <a:pt x="3909" y="661"/>
                  </a:lnTo>
                  <a:lnTo>
                    <a:pt x="3915" y="663"/>
                  </a:lnTo>
                  <a:lnTo>
                    <a:pt x="3920" y="665"/>
                  </a:lnTo>
                  <a:lnTo>
                    <a:pt x="3926" y="667"/>
                  </a:lnTo>
                  <a:lnTo>
                    <a:pt x="3932" y="668"/>
                  </a:lnTo>
                  <a:lnTo>
                    <a:pt x="3938" y="670"/>
                  </a:lnTo>
                  <a:lnTo>
                    <a:pt x="3943" y="672"/>
                  </a:lnTo>
                  <a:lnTo>
                    <a:pt x="3949" y="674"/>
                  </a:lnTo>
                  <a:lnTo>
                    <a:pt x="3954" y="676"/>
                  </a:lnTo>
                  <a:lnTo>
                    <a:pt x="3961" y="677"/>
                  </a:lnTo>
                  <a:lnTo>
                    <a:pt x="3966" y="679"/>
                  </a:lnTo>
                  <a:lnTo>
                    <a:pt x="3972" y="682"/>
                  </a:lnTo>
                  <a:lnTo>
                    <a:pt x="3978" y="684"/>
                  </a:lnTo>
                  <a:lnTo>
                    <a:pt x="3983" y="686"/>
                  </a:lnTo>
                  <a:lnTo>
                    <a:pt x="3990" y="687"/>
                  </a:lnTo>
                  <a:lnTo>
                    <a:pt x="3995" y="689"/>
                  </a:lnTo>
                  <a:lnTo>
                    <a:pt x="4001" y="691"/>
                  </a:lnTo>
                  <a:lnTo>
                    <a:pt x="4006" y="693"/>
                  </a:lnTo>
                  <a:lnTo>
                    <a:pt x="4012" y="695"/>
                  </a:lnTo>
                  <a:lnTo>
                    <a:pt x="4018" y="696"/>
                  </a:lnTo>
                  <a:lnTo>
                    <a:pt x="4024" y="698"/>
                  </a:lnTo>
                  <a:lnTo>
                    <a:pt x="4029" y="700"/>
                  </a:lnTo>
                  <a:lnTo>
                    <a:pt x="4035" y="702"/>
                  </a:lnTo>
                  <a:lnTo>
                    <a:pt x="4040" y="704"/>
                  </a:lnTo>
                  <a:lnTo>
                    <a:pt x="4047" y="705"/>
                  </a:lnTo>
                  <a:lnTo>
                    <a:pt x="4052" y="707"/>
                  </a:lnTo>
                  <a:lnTo>
                    <a:pt x="4058" y="709"/>
                  </a:lnTo>
                  <a:lnTo>
                    <a:pt x="4063" y="712"/>
                  </a:lnTo>
                  <a:lnTo>
                    <a:pt x="4069" y="713"/>
                  </a:lnTo>
                  <a:lnTo>
                    <a:pt x="4076" y="715"/>
                  </a:lnTo>
                  <a:lnTo>
                    <a:pt x="4081" y="717"/>
                  </a:lnTo>
                  <a:lnTo>
                    <a:pt x="4087" y="719"/>
                  </a:lnTo>
                  <a:lnTo>
                    <a:pt x="4092" y="720"/>
                  </a:lnTo>
                  <a:lnTo>
                    <a:pt x="4098" y="722"/>
                  </a:lnTo>
                  <a:lnTo>
                    <a:pt x="4104" y="724"/>
                  </a:lnTo>
                  <a:lnTo>
                    <a:pt x="4110" y="726"/>
                  </a:lnTo>
                  <a:lnTo>
                    <a:pt x="4115" y="727"/>
                  </a:lnTo>
                  <a:lnTo>
                    <a:pt x="4121" y="729"/>
                  </a:lnTo>
                  <a:lnTo>
                    <a:pt x="4126" y="731"/>
                  </a:lnTo>
                  <a:lnTo>
                    <a:pt x="4133" y="732"/>
                  </a:lnTo>
                  <a:lnTo>
                    <a:pt x="4138" y="734"/>
                  </a:lnTo>
                  <a:lnTo>
                    <a:pt x="4144" y="736"/>
                  </a:lnTo>
                  <a:lnTo>
                    <a:pt x="4149" y="738"/>
                  </a:lnTo>
                  <a:lnTo>
                    <a:pt x="4155" y="740"/>
                  </a:lnTo>
                  <a:lnTo>
                    <a:pt x="4162" y="742"/>
                  </a:lnTo>
                  <a:lnTo>
                    <a:pt x="4167" y="744"/>
                  </a:lnTo>
                  <a:lnTo>
                    <a:pt x="4173" y="745"/>
                  </a:lnTo>
                  <a:lnTo>
                    <a:pt x="4178" y="747"/>
                  </a:lnTo>
                  <a:lnTo>
                    <a:pt x="4184" y="749"/>
                  </a:lnTo>
                  <a:lnTo>
                    <a:pt x="4190" y="750"/>
                  </a:lnTo>
                  <a:lnTo>
                    <a:pt x="4196" y="752"/>
                  </a:lnTo>
                  <a:lnTo>
                    <a:pt x="4201" y="754"/>
                  </a:lnTo>
                  <a:lnTo>
                    <a:pt x="4207" y="755"/>
                  </a:lnTo>
                  <a:lnTo>
                    <a:pt x="4212" y="757"/>
                  </a:lnTo>
                  <a:lnTo>
                    <a:pt x="4219" y="759"/>
                  </a:lnTo>
                  <a:lnTo>
                    <a:pt x="4224" y="760"/>
                  </a:lnTo>
                  <a:lnTo>
                    <a:pt x="4230" y="762"/>
                  </a:lnTo>
                  <a:lnTo>
                    <a:pt x="4235" y="764"/>
                  </a:lnTo>
                  <a:lnTo>
                    <a:pt x="4241" y="765"/>
                  </a:lnTo>
                  <a:lnTo>
                    <a:pt x="4247" y="768"/>
                  </a:lnTo>
                  <a:lnTo>
                    <a:pt x="4253" y="770"/>
                  </a:lnTo>
                  <a:lnTo>
                    <a:pt x="4259" y="771"/>
                  </a:lnTo>
                  <a:lnTo>
                    <a:pt x="4264" y="773"/>
                  </a:lnTo>
                  <a:lnTo>
                    <a:pt x="4270" y="775"/>
                  </a:lnTo>
                  <a:lnTo>
                    <a:pt x="4276" y="776"/>
                  </a:lnTo>
                  <a:lnTo>
                    <a:pt x="4282" y="778"/>
                  </a:lnTo>
                  <a:lnTo>
                    <a:pt x="4287" y="780"/>
                  </a:lnTo>
                  <a:lnTo>
                    <a:pt x="4293" y="781"/>
                  </a:lnTo>
                  <a:lnTo>
                    <a:pt x="4298" y="783"/>
                  </a:lnTo>
                  <a:lnTo>
                    <a:pt x="4305" y="784"/>
                  </a:lnTo>
                  <a:lnTo>
                    <a:pt x="4310" y="786"/>
                  </a:lnTo>
                  <a:lnTo>
                    <a:pt x="4316" y="788"/>
                  </a:lnTo>
                  <a:lnTo>
                    <a:pt x="4321" y="789"/>
                  </a:lnTo>
                  <a:lnTo>
                    <a:pt x="4327" y="791"/>
                  </a:lnTo>
                  <a:lnTo>
                    <a:pt x="4333" y="792"/>
                  </a:lnTo>
                  <a:lnTo>
                    <a:pt x="4339" y="794"/>
                  </a:lnTo>
                  <a:lnTo>
                    <a:pt x="4345" y="797"/>
                  </a:lnTo>
                  <a:lnTo>
                    <a:pt x="4350" y="798"/>
                  </a:lnTo>
                  <a:lnTo>
                    <a:pt x="4356" y="800"/>
                  </a:lnTo>
                  <a:lnTo>
                    <a:pt x="4362" y="801"/>
                  </a:lnTo>
                  <a:lnTo>
                    <a:pt x="4368" y="803"/>
                  </a:lnTo>
                  <a:lnTo>
                    <a:pt x="4373" y="805"/>
                  </a:lnTo>
                  <a:lnTo>
                    <a:pt x="4379" y="806"/>
                  </a:lnTo>
                  <a:lnTo>
                    <a:pt x="4384" y="808"/>
                  </a:lnTo>
                  <a:lnTo>
                    <a:pt x="4391" y="809"/>
                  </a:lnTo>
                  <a:lnTo>
                    <a:pt x="4396" y="811"/>
                  </a:lnTo>
                  <a:lnTo>
                    <a:pt x="4402" y="812"/>
                  </a:lnTo>
                  <a:lnTo>
                    <a:pt x="4407" y="814"/>
                  </a:lnTo>
                  <a:lnTo>
                    <a:pt x="4413" y="815"/>
                  </a:lnTo>
                  <a:lnTo>
                    <a:pt x="4419" y="817"/>
                  </a:lnTo>
                  <a:lnTo>
                    <a:pt x="4425" y="819"/>
                  </a:lnTo>
                  <a:lnTo>
                    <a:pt x="4430" y="820"/>
                  </a:lnTo>
                  <a:lnTo>
                    <a:pt x="4436" y="822"/>
                  </a:lnTo>
                  <a:lnTo>
                    <a:pt x="4442" y="823"/>
                  </a:lnTo>
                  <a:lnTo>
                    <a:pt x="4448" y="826"/>
                  </a:lnTo>
                  <a:lnTo>
                    <a:pt x="4454" y="827"/>
                  </a:lnTo>
                  <a:lnTo>
                    <a:pt x="4459" y="829"/>
                  </a:lnTo>
                  <a:lnTo>
                    <a:pt x="4465" y="830"/>
                  </a:lnTo>
                  <a:lnTo>
                    <a:pt x="4470" y="832"/>
                  </a:lnTo>
                  <a:lnTo>
                    <a:pt x="4477" y="833"/>
                  </a:lnTo>
                  <a:lnTo>
                    <a:pt x="4482" y="835"/>
                  </a:lnTo>
                  <a:lnTo>
                    <a:pt x="4488" y="836"/>
                  </a:lnTo>
                  <a:lnTo>
                    <a:pt x="4493" y="838"/>
                  </a:lnTo>
                  <a:lnTo>
                    <a:pt x="4499" y="839"/>
                  </a:lnTo>
                  <a:lnTo>
                    <a:pt x="4505" y="841"/>
                  </a:lnTo>
                  <a:lnTo>
                    <a:pt x="4511" y="842"/>
                  </a:lnTo>
                  <a:lnTo>
                    <a:pt x="4516" y="844"/>
                  </a:lnTo>
                  <a:lnTo>
                    <a:pt x="4522" y="845"/>
                  </a:lnTo>
                  <a:lnTo>
                    <a:pt x="4528" y="847"/>
                  </a:lnTo>
                  <a:lnTo>
                    <a:pt x="4534" y="848"/>
                  </a:lnTo>
                  <a:lnTo>
                    <a:pt x="4540" y="850"/>
                  </a:lnTo>
                  <a:lnTo>
                    <a:pt x="4545" y="851"/>
                  </a:lnTo>
                  <a:lnTo>
                    <a:pt x="4551" y="853"/>
                  </a:lnTo>
                  <a:lnTo>
                    <a:pt x="4556" y="855"/>
                  </a:lnTo>
                  <a:lnTo>
                    <a:pt x="4563" y="857"/>
                  </a:lnTo>
                  <a:lnTo>
                    <a:pt x="4568" y="858"/>
                  </a:lnTo>
                  <a:lnTo>
                    <a:pt x="4574" y="859"/>
                  </a:lnTo>
                  <a:lnTo>
                    <a:pt x="4579" y="861"/>
                  </a:lnTo>
                  <a:lnTo>
                    <a:pt x="4585" y="862"/>
                  </a:lnTo>
                  <a:lnTo>
                    <a:pt x="4591" y="864"/>
                  </a:lnTo>
                  <a:lnTo>
                    <a:pt x="4597" y="865"/>
                  </a:lnTo>
                  <a:lnTo>
                    <a:pt x="4602" y="867"/>
                  </a:lnTo>
                  <a:lnTo>
                    <a:pt x="4608" y="868"/>
                  </a:lnTo>
                  <a:lnTo>
                    <a:pt x="4613" y="870"/>
                  </a:lnTo>
                  <a:lnTo>
                    <a:pt x="4620" y="871"/>
                  </a:lnTo>
                  <a:lnTo>
                    <a:pt x="4626" y="872"/>
                  </a:lnTo>
                  <a:lnTo>
                    <a:pt x="4631" y="874"/>
                  </a:lnTo>
                  <a:lnTo>
                    <a:pt x="4637" y="875"/>
                  </a:lnTo>
                  <a:lnTo>
                    <a:pt x="4642" y="877"/>
                  </a:lnTo>
                  <a:lnTo>
                    <a:pt x="4649" y="878"/>
                  </a:lnTo>
                  <a:lnTo>
                    <a:pt x="4654" y="879"/>
                  </a:lnTo>
                  <a:lnTo>
                    <a:pt x="4660" y="881"/>
                  </a:lnTo>
                  <a:lnTo>
                    <a:pt x="4665" y="883"/>
                  </a:lnTo>
                  <a:lnTo>
                    <a:pt x="4671" y="885"/>
                  </a:lnTo>
                  <a:lnTo>
                    <a:pt x="4677" y="886"/>
                  </a:lnTo>
                  <a:lnTo>
                    <a:pt x="4683" y="887"/>
                  </a:lnTo>
                  <a:lnTo>
                    <a:pt x="4688" y="889"/>
                  </a:lnTo>
                  <a:lnTo>
                    <a:pt x="4694" y="890"/>
                  </a:lnTo>
                  <a:lnTo>
                    <a:pt x="4699" y="892"/>
                  </a:lnTo>
                  <a:lnTo>
                    <a:pt x="4706" y="893"/>
                  </a:lnTo>
                  <a:lnTo>
                    <a:pt x="4712" y="894"/>
                  </a:lnTo>
                  <a:lnTo>
                    <a:pt x="4717" y="896"/>
                  </a:lnTo>
                  <a:lnTo>
                    <a:pt x="4723" y="897"/>
                  </a:lnTo>
                  <a:lnTo>
                    <a:pt x="4728" y="898"/>
                  </a:lnTo>
                  <a:lnTo>
                    <a:pt x="4735" y="900"/>
                  </a:lnTo>
                  <a:lnTo>
                    <a:pt x="4740" y="901"/>
                  </a:lnTo>
                  <a:lnTo>
                    <a:pt x="4746" y="903"/>
                  </a:lnTo>
                  <a:lnTo>
                    <a:pt x="4751" y="904"/>
                  </a:lnTo>
                  <a:lnTo>
                    <a:pt x="4758" y="905"/>
                  </a:lnTo>
                  <a:lnTo>
                    <a:pt x="4763" y="907"/>
                  </a:lnTo>
                  <a:lnTo>
                    <a:pt x="4769" y="908"/>
                  </a:lnTo>
                  <a:lnTo>
                    <a:pt x="4774" y="909"/>
                  </a:lnTo>
                  <a:lnTo>
                    <a:pt x="4780" y="912"/>
                  </a:lnTo>
                  <a:lnTo>
                    <a:pt x="4785" y="913"/>
                  </a:lnTo>
                  <a:lnTo>
                    <a:pt x="4792" y="914"/>
                  </a:lnTo>
                  <a:lnTo>
                    <a:pt x="4797" y="916"/>
                  </a:lnTo>
                  <a:lnTo>
                    <a:pt x="4803" y="917"/>
                  </a:lnTo>
                  <a:lnTo>
                    <a:pt x="4809" y="918"/>
                  </a:lnTo>
                  <a:lnTo>
                    <a:pt x="4815" y="919"/>
                  </a:lnTo>
                  <a:lnTo>
                    <a:pt x="4821" y="921"/>
                  </a:lnTo>
                  <a:lnTo>
                    <a:pt x="4826" y="922"/>
                  </a:lnTo>
                  <a:lnTo>
                    <a:pt x="4832" y="923"/>
                  </a:lnTo>
                  <a:lnTo>
                    <a:pt x="4837" y="925"/>
                  </a:lnTo>
                  <a:lnTo>
                    <a:pt x="4844" y="926"/>
                  </a:lnTo>
                  <a:lnTo>
                    <a:pt x="4849" y="927"/>
                  </a:lnTo>
                  <a:lnTo>
                    <a:pt x="4855" y="929"/>
                  </a:lnTo>
                  <a:lnTo>
                    <a:pt x="4860" y="930"/>
                  </a:lnTo>
                  <a:lnTo>
                    <a:pt x="4866" y="931"/>
                  </a:lnTo>
                  <a:lnTo>
                    <a:pt x="4871" y="932"/>
                  </a:lnTo>
                  <a:lnTo>
                    <a:pt x="4878" y="934"/>
                  </a:lnTo>
                  <a:lnTo>
                    <a:pt x="4883" y="935"/>
                  </a:lnTo>
                  <a:lnTo>
                    <a:pt x="4889" y="936"/>
                  </a:lnTo>
                  <a:lnTo>
                    <a:pt x="4895" y="938"/>
                  </a:lnTo>
                  <a:lnTo>
                    <a:pt x="4901" y="939"/>
                  </a:lnTo>
                  <a:lnTo>
                    <a:pt x="4907" y="941"/>
                  </a:lnTo>
                  <a:lnTo>
                    <a:pt x="4912" y="942"/>
                  </a:lnTo>
                  <a:lnTo>
                    <a:pt x="4918" y="944"/>
                  </a:lnTo>
                  <a:lnTo>
                    <a:pt x="4923" y="945"/>
                  </a:lnTo>
                  <a:lnTo>
                    <a:pt x="4930" y="946"/>
                  </a:lnTo>
                  <a:lnTo>
                    <a:pt x="4935" y="947"/>
                  </a:lnTo>
                  <a:lnTo>
                    <a:pt x="4941" y="949"/>
                  </a:lnTo>
                  <a:lnTo>
                    <a:pt x="4946" y="950"/>
                  </a:lnTo>
                  <a:lnTo>
                    <a:pt x="4952" y="951"/>
                  </a:lnTo>
                  <a:lnTo>
                    <a:pt x="4958" y="952"/>
                  </a:lnTo>
                  <a:lnTo>
                    <a:pt x="4964" y="953"/>
                  </a:lnTo>
                  <a:lnTo>
                    <a:pt x="4969" y="955"/>
                  </a:lnTo>
                  <a:lnTo>
                    <a:pt x="4975" y="956"/>
                  </a:lnTo>
                  <a:lnTo>
                    <a:pt x="4980" y="957"/>
                  </a:lnTo>
                  <a:lnTo>
                    <a:pt x="4987" y="958"/>
                  </a:lnTo>
                  <a:lnTo>
                    <a:pt x="4993" y="960"/>
                  </a:lnTo>
                  <a:lnTo>
                    <a:pt x="4998" y="961"/>
                  </a:lnTo>
                  <a:lnTo>
                    <a:pt x="5004" y="962"/>
                  </a:lnTo>
                  <a:lnTo>
                    <a:pt x="5009" y="963"/>
                  </a:lnTo>
                  <a:lnTo>
                    <a:pt x="5016" y="964"/>
                  </a:lnTo>
                  <a:lnTo>
                    <a:pt x="5021" y="966"/>
                  </a:lnTo>
                  <a:lnTo>
                    <a:pt x="5027" y="967"/>
                  </a:lnTo>
                  <a:lnTo>
                    <a:pt x="5032" y="969"/>
                  </a:lnTo>
                  <a:lnTo>
                    <a:pt x="5038" y="970"/>
                  </a:lnTo>
                  <a:lnTo>
                    <a:pt x="5044" y="971"/>
                  </a:lnTo>
                  <a:lnTo>
                    <a:pt x="5050" y="972"/>
                  </a:lnTo>
                  <a:lnTo>
                    <a:pt x="5055" y="974"/>
                  </a:lnTo>
                  <a:lnTo>
                    <a:pt x="5061" y="975"/>
                  </a:lnTo>
                  <a:lnTo>
                    <a:pt x="5066" y="976"/>
                  </a:lnTo>
                  <a:lnTo>
                    <a:pt x="5073" y="977"/>
                  </a:lnTo>
                  <a:lnTo>
                    <a:pt x="5079" y="978"/>
                  </a:lnTo>
                  <a:lnTo>
                    <a:pt x="5084" y="979"/>
                  </a:lnTo>
                  <a:lnTo>
                    <a:pt x="5090" y="981"/>
                  </a:lnTo>
                  <a:lnTo>
                    <a:pt x="5095" y="982"/>
                  </a:lnTo>
                  <a:lnTo>
                    <a:pt x="5102" y="983"/>
                  </a:lnTo>
                  <a:lnTo>
                    <a:pt x="5107" y="984"/>
                  </a:lnTo>
                  <a:lnTo>
                    <a:pt x="5113" y="985"/>
                  </a:lnTo>
                  <a:lnTo>
                    <a:pt x="5118" y="986"/>
                  </a:lnTo>
                  <a:lnTo>
                    <a:pt x="5124" y="987"/>
                  </a:lnTo>
                  <a:lnTo>
                    <a:pt x="5130" y="989"/>
                  </a:lnTo>
                  <a:lnTo>
                    <a:pt x="5136" y="990"/>
                  </a:lnTo>
                  <a:lnTo>
                    <a:pt x="5141" y="991"/>
                  </a:lnTo>
                  <a:lnTo>
                    <a:pt x="5147" y="992"/>
                  </a:lnTo>
                  <a:lnTo>
                    <a:pt x="5152" y="993"/>
                  </a:lnTo>
                  <a:lnTo>
                    <a:pt x="5159" y="994"/>
                  </a:lnTo>
                  <a:lnTo>
                    <a:pt x="5164" y="995"/>
                  </a:lnTo>
                  <a:lnTo>
                    <a:pt x="5170" y="996"/>
                  </a:lnTo>
                  <a:lnTo>
                    <a:pt x="5176" y="999"/>
                  </a:lnTo>
                  <a:lnTo>
                    <a:pt x="5181" y="1000"/>
                  </a:lnTo>
                  <a:lnTo>
                    <a:pt x="5188" y="1001"/>
                  </a:lnTo>
                  <a:lnTo>
                    <a:pt x="5193" y="1002"/>
                  </a:lnTo>
                  <a:lnTo>
                    <a:pt x="5199" y="1003"/>
                  </a:lnTo>
                  <a:lnTo>
                    <a:pt x="5204" y="1004"/>
                  </a:lnTo>
                  <a:lnTo>
                    <a:pt x="5210" y="1005"/>
                  </a:lnTo>
                  <a:lnTo>
                    <a:pt x="5216" y="1006"/>
                  </a:lnTo>
                  <a:lnTo>
                    <a:pt x="5222" y="1007"/>
                  </a:lnTo>
                  <a:lnTo>
                    <a:pt x="5227" y="1008"/>
                  </a:lnTo>
                  <a:lnTo>
                    <a:pt x="5233" y="1009"/>
                  </a:lnTo>
                  <a:lnTo>
                    <a:pt x="5238" y="1011"/>
                  </a:lnTo>
                  <a:lnTo>
                    <a:pt x="5245" y="1012"/>
                  </a:lnTo>
                  <a:lnTo>
                    <a:pt x="5250" y="1013"/>
                  </a:lnTo>
                  <a:lnTo>
                    <a:pt x="5256" y="1014"/>
                  </a:lnTo>
                  <a:lnTo>
                    <a:pt x="5262" y="1015"/>
                  </a:lnTo>
                  <a:lnTo>
                    <a:pt x="5267" y="1016"/>
                  </a:lnTo>
                  <a:lnTo>
                    <a:pt x="5274" y="1017"/>
                  </a:lnTo>
                  <a:lnTo>
                    <a:pt x="5279" y="1018"/>
                  </a:lnTo>
                  <a:lnTo>
                    <a:pt x="5285" y="1019"/>
                  </a:lnTo>
                  <a:lnTo>
                    <a:pt x="5290" y="1020"/>
                  </a:lnTo>
                  <a:lnTo>
                    <a:pt x="5296" y="1021"/>
                  </a:lnTo>
                  <a:lnTo>
                    <a:pt x="5302" y="1022"/>
                  </a:lnTo>
                  <a:lnTo>
                    <a:pt x="5308" y="1023"/>
                  </a:lnTo>
                  <a:lnTo>
                    <a:pt x="5313" y="1024"/>
                  </a:lnTo>
                  <a:lnTo>
                    <a:pt x="5319" y="1025"/>
                  </a:lnTo>
                  <a:lnTo>
                    <a:pt x="5324" y="1027"/>
                  </a:lnTo>
                  <a:lnTo>
                    <a:pt x="5331" y="1028"/>
                  </a:lnTo>
                  <a:lnTo>
                    <a:pt x="5336" y="1029"/>
                  </a:lnTo>
                  <a:lnTo>
                    <a:pt x="5342" y="1030"/>
                  </a:lnTo>
                  <a:lnTo>
                    <a:pt x="5347" y="1031"/>
                  </a:lnTo>
                  <a:lnTo>
                    <a:pt x="5353" y="1032"/>
                  </a:lnTo>
                  <a:lnTo>
                    <a:pt x="5360" y="1033"/>
                  </a:lnTo>
                  <a:lnTo>
                    <a:pt x="5365" y="1034"/>
                  </a:lnTo>
                  <a:lnTo>
                    <a:pt x="5371" y="1035"/>
                  </a:lnTo>
                  <a:lnTo>
                    <a:pt x="5376" y="1036"/>
                  </a:lnTo>
                  <a:lnTo>
                    <a:pt x="5382" y="1037"/>
                  </a:lnTo>
                  <a:lnTo>
                    <a:pt x="5388" y="1038"/>
                  </a:lnTo>
                  <a:lnTo>
                    <a:pt x="5394" y="1039"/>
                  </a:lnTo>
                  <a:lnTo>
                    <a:pt x="5399" y="1040"/>
                  </a:lnTo>
                  <a:lnTo>
                    <a:pt x="5405" y="1041"/>
                  </a:lnTo>
                  <a:lnTo>
                    <a:pt x="5410" y="1042"/>
                  </a:lnTo>
                  <a:lnTo>
                    <a:pt x="5417" y="1043"/>
                  </a:lnTo>
                  <a:lnTo>
                    <a:pt x="5422" y="1044"/>
                  </a:lnTo>
                  <a:lnTo>
                    <a:pt x="5428" y="1045"/>
                  </a:lnTo>
                  <a:lnTo>
                    <a:pt x="5433" y="1046"/>
                  </a:lnTo>
                  <a:lnTo>
                    <a:pt x="5439" y="1047"/>
                  </a:lnTo>
                  <a:lnTo>
                    <a:pt x="5446" y="1048"/>
                  </a:lnTo>
                  <a:lnTo>
                    <a:pt x="5451" y="1049"/>
                  </a:lnTo>
                  <a:lnTo>
                    <a:pt x="5457" y="1050"/>
                  </a:lnTo>
                  <a:lnTo>
                    <a:pt x="5462" y="1051"/>
                  </a:lnTo>
                  <a:lnTo>
                    <a:pt x="5468" y="1052"/>
                  </a:lnTo>
                  <a:lnTo>
                    <a:pt x="5474" y="1053"/>
                  </a:lnTo>
                  <a:lnTo>
                    <a:pt x="5480" y="1055"/>
                  </a:lnTo>
                  <a:lnTo>
                    <a:pt x="5485" y="1056"/>
                  </a:lnTo>
                  <a:lnTo>
                    <a:pt x="5491" y="1057"/>
                  </a:lnTo>
                  <a:lnTo>
                    <a:pt x="5496" y="1058"/>
                  </a:lnTo>
                  <a:lnTo>
                    <a:pt x="5503" y="1059"/>
                  </a:lnTo>
                  <a:lnTo>
                    <a:pt x="5508" y="1060"/>
                  </a:lnTo>
                  <a:lnTo>
                    <a:pt x="5514" y="1061"/>
                  </a:lnTo>
                  <a:lnTo>
                    <a:pt x="5519" y="1062"/>
                  </a:lnTo>
                  <a:lnTo>
                    <a:pt x="5525" y="1063"/>
                  </a:lnTo>
                  <a:lnTo>
                    <a:pt x="5531" y="1063"/>
                  </a:lnTo>
                  <a:lnTo>
                    <a:pt x="5537" y="1064"/>
                  </a:lnTo>
                  <a:lnTo>
                    <a:pt x="5543" y="1065"/>
                  </a:lnTo>
                  <a:lnTo>
                    <a:pt x="5548" y="1066"/>
                  </a:lnTo>
                  <a:lnTo>
                    <a:pt x="5554" y="1067"/>
                  </a:lnTo>
                  <a:lnTo>
                    <a:pt x="5560" y="1068"/>
                  </a:lnTo>
                  <a:lnTo>
                    <a:pt x="5566" y="1069"/>
                  </a:lnTo>
                  <a:lnTo>
                    <a:pt x="5571" y="1070"/>
                  </a:lnTo>
                  <a:lnTo>
                    <a:pt x="5577" y="1071"/>
                  </a:lnTo>
                  <a:lnTo>
                    <a:pt x="5582" y="1072"/>
                  </a:lnTo>
                  <a:lnTo>
                    <a:pt x="5589" y="1073"/>
                  </a:lnTo>
                  <a:lnTo>
                    <a:pt x="5594" y="1073"/>
                  </a:lnTo>
                  <a:lnTo>
                    <a:pt x="5600" y="1074"/>
                  </a:lnTo>
                  <a:lnTo>
                    <a:pt x="5605" y="1075"/>
                  </a:lnTo>
                  <a:lnTo>
                    <a:pt x="5611" y="1076"/>
                  </a:lnTo>
                  <a:lnTo>
                    <a:pt x="5617" y="1077"/>
                  </a:lnTo>
                  <a:lnTo>
                    <a:pt x="5623" y="1078"/>
                  </a:lnTo>
                  <a:lnTo>
                    <a:pt x="5629" y="1079"/>
                  </a:lnTo>
                  <a:lnTo>
                    <a:pt x="5634" y="1080"/>
                  </a:lnTo>
                  <a:lnTo>
                    <a:pt x="5640" y="1081"/>
                  </a:lnTo>
                  <a:lnTo>
                    <a:pt x="5646" y="1081"/>
                  </a:lnTo>
                  <a:lnTo>
                    <a:pt x="5652" y="1082"/>
                  </a:lnTo>
                  <a:lnTo>
                    <a:pt x="5657" y="1084"/>
                  </a:lnTo>
                  <a:lnTo>
                    <a:pt x="5663" y="1085"/>
                  </a:lnTo>
                  <a:lnTo>
                    <a:pt x="5668" y="1086"/>
                  </a:lnTo>
                  <a:lnTo>
                    <a:pt x="5675" y="1087"/>
                  </a:lnTo>
                  <a:lnTo>
                    <a:pt x="5680" y="1088"/>
                  </a:lnTo>
                  <a:lnTo>
                    <a:pt x="5686" y="1088"/>
                  </a:lnTo>
                  <a:lnTo>
                    <a:pt x="5691" y="1089"/>
                  </a:lnTo>
                  <a:lnTo>
                    <a:pt x="5697" y="1090"/>
                  </a:lnTo>
                  <a:lnTo>
                    <a:pt x="5703" y="1091"/>
                  </a:lnTo>
                  <a:lnTo>
                    <a:pt x="5709" y="1092"/>
                  </a:lnTo>
                  <a:lnTo>
                    <a:pt x="5714" y="1093"/>
                  </a:lnTo>
                  <a:lnTo>
                    <a:pt x="5720" y="1094"/>
                  </a:lnTo>
                  <a:lnTo>
                    <a:pt x="5726" y="1094"/>
                  </a:lnTo>
                  <a:lnTo>
                    <a:pt x="5732" y="1095"/>
                  </a:lnTo>
                  <a:lnTo>
                    <a:pt x="5738" y="1096"/>
                  </a:lnTo>
                  <a:lnTo>
                    <a:pt x="5743" y="1097"/>
                  </a:lnTo>
                  <a:lnTo>
                    <a:pt x="5749" y="1098"/>
                  </a:lnTo>
                  <a:lnTo>
                    <a:pt x="5754" y="1099"/>
                  </a:lnTo>
                  <a:lnTo>
                    <a:pt x="5761" y="1099"/>
                  </a:lnTo>
                  <a:lnTo>
                    <a:pt x="5766" y="1100"/>
                  </a:lnTo>
                  <a:lnTo>
                    <a:pt x="5772" y="1101"/>
                  </a:lnTo>
                  <a:lnTo>
                    <a:pt x="5777" y="1102"/>
                  </a:lnTo>
                  <a:lnTo>
                    <a:pt x="5783" y="1103"/>
                  </a:lnTo>
                  <a:lnTo>
                    <a:pt x="5789" y="1103"/>
                  </a:lnTo>
                  <a:lnTo>
                    <a:pt x="5795" y="1104"/>
                  </a:lnTo>
                  <a:lnTo>
                    <a:pt x="5800" y="1105"/>
                  </a:lnTo>
                  <a:lnTo>
                    <a:pt x="5806" y="1106"/>
                  </a:lnTo>
                  <a:lnTo>
                    <a:pt x="5812" y="1107"/>
                  </a:lnTo>
                  <a:lnTo>
                    <a:pt x="5818" y="1107"/>
                  </a:lnTo>
                  <a:lnTo>
                    <a:pt x="5824" y="1108"/>
                  </a:lnTo>
                  <a:lnTo>
                    <a:pt x="5829" y="1109"/>
                  </a:lnTo>
                  <a:lnTo>
                    <a:pt x="5835" y="1110"/>
                  </a:lnTo>
                  <a:lnTo>
                    <a:pt x="5840" y="1111"/>
                  </a:lnTo>
                  <a:lnTo>
                    <a:pt x="5847" y="1111"/>
                  </a:lnTo>
                  <a:lnTo>
                    <a:pt x="5852" y="1113"/>
                  </a:lnTo>
                  <a:lnTo>
                    <a:pt x="5858" y="1114"/>
                  </a:lnTo>
                  <a:lnTo>
                    <a:pt x="5863" y="1115"/>
                  </a:lnTo>
                  <a:lnTo>
                    <a:pt x="5869" y="1115"/>
                  </a:lnTo>
                  <a:lnTo>
                    <a:pt x="5875" y="1116"/>
                  </a:lnTo>
                  <a:lnTo>
                    <a:pt x="5881" y="1117"/>
                  </a:lnTo>
                  <a:lnTo>
                    <a:pt x="5886" y="1118"/>
                  </a:lnTo>
                  <a:lnTo>
                    <a:pt x="5892" y="1119"/>
                  </a:lnTo>
                  <a:lnTo>
                    <a:pt x="5897" y="1119"/>
                  </a:lnTo>
                  <a:lnTo>
                    <a:pt x="5904" y="1120"/>
                  </a:lnTo>
                  <a:lnTo>
                    <a:pt x="5910" y="1121"/>
                  </a:lnTo>
                  <a:lnTo>
                    <a:pt x="5915" y="1122"/>
                  </a:lnTo>
                  <a:lnTo>
                    <a:pt x="5921" y="1122"/>
                  </a:lnTo>
                  <a:lnTo>
                    <a:pt x="5926" y="1123"/>
                  </a:lnTo>
                  <a:lnTo>
                    <a:pt x="5933" y="1124"/>
                  </a:lnTo>
                  <a:lnTo>
                    <a:pt x="5938" y="1125"/>
                  </a:lnTo>
                  <a:lnTo>
                    <a:pt x="5944" y="1125"/>
                  </a:lnTo>
                  <a:lnTo>
                    <a:pt x="5949" y="1126"/>
                  </a:lnTo>
                  <a:lnTo>
                    <a:pt x="5955" y="1127"/>
                  </a:lnTo>
                  <a:lnTo>
                    <a:pt x="5961" y="1128"/>
                  </a:lnTo>
                  <a:lnTo>
                    <a:pt x="5967" y="1128"/>
                  </a:lnTo>
                  <a:lnTo>
                    <a:pt x="5972" y="1129"/>
                  </a:lnTo>
                  <a:lnTo>
                    <a:pt x="5978" y="1130"/>
                  </a:lnTo>
                  <a:lnTo>
                    <a:pt x="5983" y="1130"/>
                  </a:lnTo>
                  <a:lnTo>
                    <a:pt x="5990" y="1131"/>
                  </a:lnTo>
                  <a:lnTo>
                    <a:pt x="5996" y="1132"/>
                  </a:lnTo>
                  <a:lnTo>
                    <a:pt x="6001" y="1133"/>
                  </a:lnTo>
                  <a:lnTo>
                    <a:pt x="6007" y="1133"/>
                  </a:lnTo>
                  <a:lnTo>
                    <a:pt x="6012" y="1134"/>
                  </a:lnTo>
                  <a:lnTo>
                    <a:pt x="6019" y="1135"/>
                  </a:lnTo>
                  <a:lnTo>
                    <a:pt x="6024" y="1136"/>
                  </a:lnTo>
                  <a:lnTo>
                    <a:pt x="6030" y="1136"/>
                  </a:lnTo>
                  <a:lnTo>
                    <a:pt x="6035" y="1137"/>
                  </a:lnTo>
                  <a:lnTo>
                    <a:pt x="6041" y="1138"/>
                  </a:lnTo>
                  <a:lnTo>
                    <a:pt x="6047" y="1138"/>
                  </a:lnTo>
                  <a:lnTo>
                    <a:pt x="6053" y="1139"/>
                  </a:lnTo>
                  <a:lnTo>
                    <a:pt x="6058" y="1141"/>
                  </a:lnTo>
                  <a:lnTo>
                    <a:pt x="6064" y="1141"/>
                  </a:lnTo>
                  <a:lnTo>
                    <a:pt x="6069" y="1142"/>
                  </a:lnTo>
                  <a:lnTo>
                    <a:pt x="6076" y="1143"/>
                  </a:lnTo>
                  <a:lnTo>
                    <a:pt x="6081" y="1143"/>
                  </a:lnTo>
                  <a:lnTo>
                    <a:pt x="6087" y="1144"/>
                  </a:lnTo>
                  <a:lnTo>
                    <a:pt x="6093" y="1145"/>
                  </a:lnTo>
                  <a:lnTo>
                    <a:pt x="6098" y="1146"/>
                  </a:lnTo>
                  <a:lnTo>
                    <a:pt x="6105" y="1146"/>
                  </a:lnTo>
                  <a:lnTo>
                    <a:pt x="6110" y="1147"/>
                  </a:lnTo>
                  <a:lnTo>
                    <a:pt x="6116" y="1148"/>
                  </a:lnTo>
                  <a:lnTo>
                    <a:pt x="6121" y="1148"/>
                  </a:lnTo>
                  <a:lnTo>
                    <a:pt x="6127" y="1149"/>
                  </a:lnTo>
                  <a:lnTo>
                    <a:pt x="6133" y="1150"/>
                  </a:lnTo>
                  <a:lnTo>
                    <a:pt x="6139" y="1150"/>
                  </a:lnTo>
                  <a:lnTo>
                    <a:pt x="6144" y="1151"/>
                  </a:lnTo>
                  <a:lnTo>
                    <a:pt x="6150" y="1152"/>
                  </a:lnTo>
                  <a:lnTo>
                    <a:pt x="6155" y="1152"/>
                  </a:lnTo>
                  <a:lnTo>
                    <a:pt x="6162" y="1153"/>
                  </a:lnTo>
                  <a:lnTo>
                    <a:pt x="6167" y="1154"/>
                  </a:lnTo>
                  <a:lnTo>
                    <a:pt x="6173" y="1154"/>
                  </a:lnTo>
                  <a:lnTo>
                    <a:pt x="6179" y="1155"/>
                  </a:lnTo>
                  <a:lnTo>
                    <a:pt x="6184" y="1156"/>
                  </a:lnTo>
                  <a:lnTo>
                    <a:pt x="6191" y="1156"/>
                  </a:lnTo>
                  <a:lnTo>
                    <a:pt x="6196" y="1157"/>
                  </a:lnTo>
                  <a:lnTo>
                    <a:pt x="6202" y="1157"/>
                  </a:lnTo>
                  <a:lnTo>
                    <a:pt x="6207" y="1158"/>
                  </a:lnTo>
                  <a:lnTo>
                    <a:pt x="6213" y="1159"/>
                  </a:lnTo>
                  <a:lnTo>
                    <a:pt x="6219" y="1159"/>
                  </a:lnTo>
                  <a:lnTo>
                    <a:pt x="6225" y="1160"/>
                  </a:lnTo>
                  <a:lnTo>
                    <a:pt x="6230" y="1161"/>
                  </a:lnTo>
                  <a:lnTo>
                    <a:pt x="6236" y="1161"/>
                  </a:lnTo>
                  <a:lnTo>
                    <a:pt x="6241" y="1162"/>
                  </a:lnTo>
                  <a:lnTo>
                    <a:pt x="6248" y="1163"/>
                  </a:lnTo>
                  <a:lnTo>
                    <a:pt x="6253" y="1163"/>
                  </a:lnTo>
                  <a:lnTo>
                    <a:pt x="6259" y="1164"/>
                  </a:lnTo>
                  <a:lnTo>
                    <a:pt x="6264" y="1164"/>
                  </a:lnTo>
                  <a:lnTo>
                    <a:pt x="6270" y="1165"/>
                  </a:lnTo>
                  <a:lnTo>
                    <a:pt x="6277" y="1166"/>
                  </a:lnTo>
                  <a:lnTo>
                    <a:pt x="6282" y="1166"/>
                  </a:lnTo>
                  <a:lnTo>
                    <a:pt x="6288" y="1167"/>
                  </a:lnTo>
                  <a:lnTo>
                    <a:pt x="6293" y="1167"/>
                  </a:lnTo>
                  <a:lnTo>
                    <a:pt x="6299" y="1168"/>
                  </a:lnTo>
                  <a:lnTo>
                    <a:pt x="6305" y="1170"/>
                  </a:lnTo>
                  <a:lnTo>
                    <a:pt x="6311" y="1170"/>
                  </a:lnTo>
                  <a:lnTo>
                    <a:pt x="6316" y="1171"/>
                  </a:lnTo>
                  <a:lnTo>
                    <a:pt x="6322" y="1171"/>
                  </a:lnTo>
                  <a:lnTo>
                    <a:pt x="6327" y="1172"/>
                  </a:lnTo>
                  <a:lnTo>
                    <a:pt x="6334" y="1173"/>
                  </a:lnTo>
                  <a:lnTo>
                    <a:pt x="6339" y="1173"/>
                  </a:lnTo>
                  <a:lnTo>
                    <a:pt x="6345" y="1174"/>
                  </a:lnTo>
                  <a:lnTo>
                    <a:pt x="6350" y="1174"/>
                  </a:lnTo>
                  <a:lnTo>
                    <a:pt x="6356" y="1175"/>
                  </a:lnTo>
                  <a:lnTo>
                    <a:pt x="6363" y="1176"/>
                  </a:lnTo>
                  <a:lnTo>
                    <a:pt x="6368" y="1176"/>
                  </a:lnTo>
                  <a:lnTo>
                    <a:pt x="6374" y="1177"/>
                  </a:lnTo>
                  <a:lnTo>
                    <a:pt x="6379" y="1177"/>
                  </a:lnTo>
                  <a:lnTo>
                    <a:pt x="6386" y="1178"/>
                  </a:lnTo>
                  <a:lnTo>
                    <a:pt x="6391" y="1179"/>
                  </a:lnTo>
                  <a:lnTo>
                    <a:pt x="6397" y="1179"/>
                  </a:lnTo>
                  <a:lnTo>
                    <a:pt x="6402" y="1180"/>
                  </a:lnTo>
                  <a:lnTo>
                    <a:pt x="6408" y="1180"/>
                  </a:lnTo>
                  <a:lnTo>
                    <a:pt x="6413" y="1181"/>
                  </a:lnTo>
                  <a:lnTo>
                    <a:pt x="6420" y="1181"/>
                  </a:lnTo>
                  <a:lnTo>
                    <a:pt x="6425" y="1182"/>
                  </a:lnTo>
                  <a:lnTo>
                    <a:pt x="6431" y="1183"/>
                  </a:lnTo>
                  <a:lnTo>
                    <a:pt x="6436" y="1183"/>
                  </a:lnTo>
                  <a:lnTo>
                    <a:pt x="6443" y="1184"/>
                  </a:lnTo>
                  <a:lnTo>
                    <a:pt x="6448" y="1184"/>
                  </a:lnTo>
                  <a:lnTo>
                    <a:pt x="6454" y="1185"/>
                  </a:lnTo>
                  <a:lnTo>
                    <a:pt x="6460" y="1185"/>
                  </a:lnTo>
                  <a:lnTo>
                    <a:pt x="6465" y="1186"/>
                  </a:lnTo>
                  <a:lnTo>
                    <a:pt x="6472" y="1186"/>
                  </a:lnTo>
                  <a:lnTo>
                    <a:pt x="6477" y="1187"/>
                  </a:lnTo>
                  <a:lnTo>
                    <a:pt x="6483" y="1188"/>
                  </a:lnTo>
                  <a:lnTo>
                    <a:pt x="6488" y="1188"/>
                  </a:lnTo>
                  <a:lnTo>
                    <a:pt x="6494" y="1189"/>
                  </a:lnTo>
                  <a:lnTo>
                    <a:pt x="6500" y="1189"/>
                  </a:lnTo>
                  <a:lnTo>
                    <a:pt x="6506" y="1190"/>
                  </a:lnTo>
                  <a:lnTo>
                    <a:pt x="6511" y="1190"/>
                  </a:lnTo>
                  <a:lnTo>
                    <a:pt x="6517" y="1191"/>
                  </a:lnTo>
                  <a:lnTo>
                    <a:pt x="6522" y="1191"/>
                  </a:lnTo>
                  <a:lnTo>
                    <a:pt x="6529" y="1192"/>
                  </a:lnTo>
                  <a:lnTo>
                    <a:pt x="6534" y="1192"/>
                  </a:lnTo>
                  <a:lnTo>
                    <a:pt x="6540" y="1193"/>
                  </a:lnTo>
                  <a:lnTo>
                    <a:pt x="6546" y="1193"/>
                  </a:lnTo>
                  <a:lnTo>
                    <a:pt x="6551" y="1194"/>
                  </a:lnTo>
                  <a:lnTo>
                    <a:pt x="6558" y="1194"/>
                  </a:lnTo>
                  <a:lnTo>
                    <a:pt x="6563" y="1195"/>
                  </a:lnTo>
                  <a:lnTo>
                    <a:pt x="6569" y="1195"/>
                  </a:lnTo>
                  <a:lnTo>
                    <a:pt x="6574" y="1196"/>
                  </a:lnTo>
                  <a:lnTo>
                    <a:pt x="6580" y="1197"/>
                  </a:lnTo>
                  <a:lnTo>
                    <a:pt x="6586" y="1197"/>
                  </a:lnTo>
                  <a:lnTo>
                    <a:pt x="6592" y="1199"/>
                  </a:lnTo>
                  <a:lnTo>
                    <a:pt x="6597" y="1199"/>
                  </a:lnTo>
                  <a:lnTo>
                    <a:pt x="6603" y="1200"/>
                  </a:lnTo>
                  <a:lnTo>
                    <a:pt x="6608" y="1200"/>
                  </a:lnTo>
                  <a:lnTo>
                    <a:pt x="6615" y="1201"/>
                  </a:lnTo>
                  <a:lnTo>
                    <a:pt x="6620" y="1201"/>
                  </a:lnTo>
                  <a:lnTo>
                    <a:pt x="6626" y="1202"/>
                  </a:lnTo>
                  <a:lnTo>
                    <a:pt x="6631" y="1202"/>
                  </a:lnTo>
                  <a:lnTo>
                    <a:pt x="6637" y="1203"/>
                  </a:lnTo>
                  <a:lnTo>
                    <a:pt x="6644" y="1203"/>
                  </a:lnTo>
                  <a:lnTo>
                    <a:pt x="6649" y="1204"/>
                  </a:lnTo>
                  <a:lnTo>
                    <a:pt x="6655" y="1204"/>
                  </a:lnTo>
                  <a:lnTo>
                    <a:pt x="6660" y="1205"/>
                  </a:lnTo>
                  <a:lnTo>
                    <a:pt x="6666" y="1205"/>
                  </a:lnTo>
                  <a:lnTo>
                    <a:pt x="6672" y="1206"/>
                  </a:lnTo>
                  <a:lnTo>
                    <a:pt x="6678" y="1206"/>
                  </a:lnTo>
                  <a:lnTo>
                    <a:pt x="6683" y="1207"/>
                  </a:lnTo>
                  <a:lnTo>
                    <a:pt x="6689" y="1207"/>
                  </a:lnTo>
                  <a:lnTo>
                    <a:pt x="6694" y="1208"/>
                  </a:lnTo>
                  <a:lnTo>
                    <a:pt x="6701" y="1208"/>
                  </a:lnTo>
                  <a:lnTo>
                    <a:pt x="6706" y="1208"/>
                  </a:lnTo>
                  <a:lnTo>
                    <a:pt x="6712" y="1209"/>
                  </a:lnTo>
                  <a:lnTo>
                    <a:pt x="6717" y="1209"/>
                  </a:lnTo>
                  <a:lnTo>
                    <a:pt x="6723" y="1210"/>
                  </a:lnTo>
                  <a:lnTo>
                    <a:pt x="6730" y="1210"/>
                  </a:lnTo>
                  <a:lnTo>
                    <a:pt x="6735" y="1211"/>
                  </a:lnTo>
                  <a:lnTo>
                    <a:pt x="6741" y="1211"/>
                  </a:lnTo>
                  <a:lnTo>
                    <a:pt x="6746" y="1212"/>
                  </a:lnTo>
                  <a:lnTo>
                    <a:pt x="6752" y="1212"/>
                  </a:lnTo>
                  <a:lnTo>
                    <a:pt x="6758" y="1213"/>
                  </a:lnTo>
                  <a:lnTo>
                    <a:pt x="6764" y="1213"/>
                  </a:lnTo>
                  <a:lnTo>
                    <a:pt x="6769" y="1214"/>
                  </a:lnTo>
                  <a:lnTo>
                    <a:pt x="6775" y="1214"/>
                  </a:lnTo>
                  <a:lnTo>
                    <a:pt x="6780" y="1215"/>
                  </a:lnTo>
                  <a:lnTo>
                    <a:pt x="6787" y="1215"/>
                  </a:lnTo>
                  <a:lnTo>
                    <a:pt x="6792" y="1215"/>
                  </a:lnTo>
                  <a:lnTo>
                    <a:pt x="6798" y="1216"/>
                  </a:lnTo>
                  <a:lnTo>
                    <a:pt x="6803" y="1216"/>
                  </a:lnTo>
                  <a:lnTo>
                    <a:pt x="6809" y="1217"/>
                  </a:lnTo>
                  <a:lnTo>
                    <a:pt x="6815" y="1217"/>
                  </a:lnTo>
                  <a:lnTo>
                    <a:pt x="6821" y="1218"/>
                  </a:lnTo>
                  <a:lnTo>
                    <a:pt x="6827" y="1218"/>
                  </a:lnTo>
                  <a:lnTo>
                    <a:pt x="6832" y="1219"/>
                  </a:lnTo>
                  <a:lnTo>
                    <a:pt x="6838" y="1219"/>
                  </a:lnTo>
                  <a:lnTo>
                    <a:pt x="6844" y="1219"/>
                  </a:lnTo>
                  <a:lnTo>
                    <a:pt x="6850" y="1220"/>
                  </a:lnTo>
                  <a:lnTo>
                    <a:pt x="6855" y="1220"/>
                  </a:lnTo>
                  <a:lnTo>
                    <a:pt x="6861" y="1221"/>
                  </a:lnTo>
                  <a:lnTo>
                    <a:pt x="6866" y="1221"/>
                  </a:lnTo>
                  <a:lnTo>
                    <a:pt x="6873" y="1222"/>
                  </a:lnTo>
                  <a:lnTo>
                    <a:pt x="6878" y="1222"/>
                  </a:lnTo>
                  <a:lnTo>
                    <a:pt x="6884" y="1223"/>
                  </a:lnTo>
                  <a:lnTo>
                    <a:pt x="6889" y="1223"/>
                  </a:lnTo>
                  <a:lnTo>
                    <a:pt x="6895" y="1223"/>
                  </a:lnTo>
                  <a:lnTo>
                    <a:pt x="6901" y="1224"/>
                  </a:lnTo>
                  <a:lnTo>
                    <a:pt x="6907" y="1224"/>
                  </a:lnTo>
                  <a:lnTo>
                    <a:pt x="6913" y="1225"/>
                  </a:lnTo>
                  <a:lnTo>
                    <a:pt x="6918" y="1225"/>
                  </a:lnTo>
                  <a:lnTo>
                    <a:pt x="6924" y="1227"/>
                  </a:lnTo>
                  <a:lnTo>
                    <a:pt x="6930" y="1227"/>
                  </a:lnTo>
                  <a:lnTo>
                    <a:pt x="6936" y="1227"/>
                  </a:lnTo>
                  <a:lnTo>
                    <a:pt x="6941" y="1228"/>
                  </a:lnTo>
                  <a:lnTo>
                    <a:pt x="6947" y="1228"/>
                  </a:lnTo>
                  <a:lnTo>
                    <a:pt x="6952" y="1229"/>
                  </a:lnTo>
                  <a:lnTo>
                    <a:pt x="6959" y="1229"/>
                  </a:lnTo>
                  <a:lnTo>
                    <a:pt x="6964" y="1229"/>
                  </a:lnTo>
                  <a:lnTo>
                    <a:pt x="6970" y="1230"/>
                  </a:lnTo>
                  <a:lnTo>
                    <a:pt x="6975" y="1230"/>
                  </a:lnTo>
                  <a:lnTo>
                    <a:pt x="6981" y="1231"/>
                  </a:lnTo>
                  <a:lnTo>
                    <a:pt x="6987" y="1231"/>
                  </a:lnTo>
                  <a:lnTo>
                    <a:pt x="6993" y="1231"/>
                  </a:lnTo>
                  <a:lnTo>
                    <a:pt x="6998" y="1232"/>
                  </a:lnTo>
                  <a:lnTo>
                    <a:pt x="7004" y="1232"/>
                  </a:lnTo>
                  <a:lnTo>
                    <a:pt x="7010" y="1233"/>
                  </a:lnTo>
                  <a:lnTo>
                    <a:pt x="7016" y="1233"/>
                  </a:lnTo>
                  <a:lnTo>
                    <a:pt x="7022" y="1233"/>
                  </a:lnTo>
                  <a:lnTo>
                    <a:pt x="7027" y="1234"/>
                  </a:lnTo>
                  <a:lnTo>
                    <a:pt x="7033" y="1234"/>
                  </a:lnTo>
                  <a:lnTo>
                    <a:pt x="7038" y="1235"/>
                  </a:lnTo>
                  <a:lnTo>
                    <a:pt x="7045" y="1235"/>
                  </a:lnTo>
                  <a:lnTo>
                    <a:pt x="7050" y="1235"/>
                  </a:lnTo>
                  <a:lnTo>
                    <a:pt x="7056" y="1236"/>
                  </a:lnTo>
                  <a:lnTo>
                    <a:pt x="7061" y="1236"/>
                  </a:lnTo>
                  <a:lnTo>
                    <a:pt x="7067" y="1237"/>
                  </a:lnTo>
                  <a:lnTo>
                    <a:pt x="7073" y="1237"/>
                  </a:lnTo>
                  <a:lnTo>
                    <a:pt x="7079" y="1237"/>
                  </a:lnTo>
                  <a:lnTo>
                    <a:pt x="7084" y="1238"/>
                  </a:lnTo>
                  <a:lnTo>
                    <a:pt x="7090" y="1238"/>
                  </a:lnTo>
                  <a:lnTo>
                    <a:pt x="7096" y="1238"/>
                  </a:lnTo>
                  <a:lnTo>
                    <a:pt x="7102" y="1239"/>
                  </a:lnTo>
                  <a:lnTo>
                    <a:pt x="7108" y="1239"/>
                  </a:lnTo>
                  <a:lnTo>
                    <a:pt x="7113" y="1240"/>
                  </a:lnTo>
                  <a:lnTo>
                    <a:pt x="7119" y="1240"/>
                  </a:lnTo>
                  <a:lnTo>
                    <a:pt x="7124" y="1240"/>
                  </a:lnTo>
                  <a:lnTo>
                    <a:pt x="7131" y="1241"/>
                  </a:lnTo>
                  <a:lnTo>
                    <a:pt x="7136" y="1241"/>
                  </a:lnTo>
                  <a:lnTo>
                    <a:pt x="7142" y="1241"/>
                  </a:lnTo>
                  <a:lnTo>
                    <a:pt x="7147" y="1242"/>
                  </a:lnTo>
                  <a:lnTo>
                    <a:pt x="7153" y="1242"/>
                  </a:lnTo>
                  <a:lnTo>
                    <a:pt x="7159" y="1243"/>
                  </a:lnTo>
                  <a:lnTo>
                    <a:pt x="7165" y="1243"/>
                  </a:lnTo>
                  <a:lnTo>
                    <a:pt x="7170" y="1243"/>
                  </a:lnTo>
                  <a:lnTo>
                    <a:pt x="7176" y="1244"/>
                  </a:lnTo>
                  <a:lnTo>
                    <a:pt x="7181" y="1244"/>
                  </a:lnTo>
                  <a:lnTo>
                    <a:pt x="7188" y="1244"/>
                  </a:lnTo>
                  <a:lnTo>
                    <a:pt x="7194" y="1245"/>
                  </a:lnTo>
                  <a:lnTo>
                    <a:pt x="7199" y="1245"/>
                  </a:lnTo>
                  <a:lnTo>
                    <a:pt x="7205" y="1245"/>
                  </a:lnTo>
                  <a:lnTo>
                    <a:pt x="7210" y="1246"/>
                  </a:lnTo>
                  <a:lnTo>
                    <a:pt x="7217" y="1246"/>
                  </a:lnTo>
                  <a:lnTo>
                    <a:pt x="7222" y="1246"/>
                  </a:lnTo>
                  <a:lnTo>
                    <a:pt x="7228" y="1247"/>
                  </a:lnTo>
                  <a:lnTo>
                    <a:pt x="7233" y="1247"/>
                  </a:lnTo>
                  <a:lnTo>
                    <a:pt x="7239" y="1247"/>
                  </a:lnTo>
                  <a:lnTo>
                    <a:pt x="7245" y="1248"/>
                  </a:lnTo>
                  <a:lnTo>
                    <a:pt x="7251" y="1248"/>
                  </a:lnTo>
                  <a:lnTo>
                    <a:pt x="7256" y="1249"/>
                  </a:lnTo>
                  <a:lnTo>
                    <a:pt x="7262" y="1249"/>
                  </a:lnTo>
                  <a:lnTo>
                    <a:pt x="7267" y="1249"/>
                  </a:lnTo>
                  <a:lnTo>
                    <a:pt x="7274" y="1250"/>
                  </a:lnTo>
                  <a:lnTo>
                    <a:pt x="7280" y="1250"/>
                  </a:lnTo>
                  <a:lnTo>
                    <a:pt x="7285" y="1250"/>
                  </a:lnTo>
                  <a:lnTo>
                    <a:pt x="7291" y="1251"/>
                  </a:lnTo>
                  <a:lnTo>
                    <a:pt x="7296" y="1251"/>
                  </a:lnTo>
                  <a:lnTo>
                    <a:pt x="7303" y="1251"/>
                  </a:lnTo>
                  <a:lnTo>
                    <a:pt x="7308" y="1252"/>
                  </a:lnTo>
                  <a:lnTo>
                    <a:pt x="7314" y="1252"/>
                  </a:lnTo>
                  <a:lnTo>
                    <a:pt x="7319" y="1252"/>
                  </a:lnTo>
                  <a:lnTo>
                    <a:pt x="7325" y="1253"/>
                  </a:lnTo>
                  <a:lnTo>
                    <a:pt x="7331" y="1253"/>
                  </a:lnTo>
                  <a:lnTo>
                    <a:pt x="7337" y="1253"/>
                  </a:lnTo>
                  <a:lnTo>
                    <a:pt x="7342" y="1254"/>
                  </a:lnTo>
                  <a:lnTo>
                    <a:pt x="7348" y="1254"/>
                  </a:lnTo>
                  <a:lnTo>
                    <a:pt x="7353" y="1254"/>
                  </a:lnTo>
                  <a:lnTo>
                    <a:pt x="7360" y="1254"/>
                  </a:lnTo>
                  <a:lnTo>
                    <a:pt x="7365" y="1256"/>
                  </a:lnTo>
                  <a:lnTo>
                    <a:pt x="7371" y="1256"/>
                  </a:lnTo>
                  <a:lnTo>
                    <a:pt x="7377" y="1256"/>
                  </a:lnTo>
                  <a:lnTo>
                    <a:pt x="7382" y="1257"/>
                  </a:lnTo>
                  <a:lnTo>
                    <a:pt x="7389" y="1257"/>
                  </a:lnTo>
                  <a:lnTo>
                    <a:pt x="7394" y="1257"/>
                  </a:lnTo>
                  <a:lnTo>
                    <a:pt x="7400" y="1258"/>
                  </a:lnTo>
                  <a:lnTo>
                    <a:pt x="7405" y="1258"/>
                  </a:lnTo>
                  <a:lnTo>
                    <a:pt x="7411" y="1258"/>
                  </a:lnTo>
                  <a:lnTo>
                    <a:pt x="7417" y="1259"/>
                  </a:lnTo>
                  <a:lnTo>
                    <a:pt x="7423" y="1259"/>
                  </a:lnTo>
                  <a:lnTo>
                    <a:pt x="7428" y="1259"/>
                  </a:lnTo>
                  <a:lnTo>
                    <a:pt x="7434" y="1260"/>
                  </a:lnTo>
                  <a:lnTo>
                    <a:pt x="7439" y="1260"/>
                  </a:lnTo>
                  <a:lnTo>
                    <a:pt x="7446" y="1260"/>
                  </a:lnTo>
                  <a:lnTo>
                    <a:pt x="7451" y="1260"/>
                  </a:lnTo>
                  <a:lnTo>
                    <a:pt x="7457" y="1261"/>
                  </a:lnTo>
                  <a:lnTo>
                    <a:pt x="7463" y="1261"/>
                  </a:lnTo>
                  <a:lnTo>
                    <a:pt x="7468" y="1261"/>
                  </a:lnTo>
                  <a:lnTo>
                    <a:pt x="7475" y="1262"/>
                  </a:lnTo>
                  <a:lnTo>
                    <a:pt x="7480" y="1262"/>
                  </a:lnTo>
                  <a:lnTo>
                    <a:pt x="7486" y="1262"/>
                  </a:lnTo>
                  <a:lnTo>
                    <a:pt x="7491" y="1263"/>
                  </a:lnTo>
                  <a:lnTo>
                    <a:pt x="7497" y="1263"/>
                  </a:lnTo>
                  <a:lnTo>
                    <a:pt x="7503" y="1263"/>
                  </a:lnTo>
                  <a:lnTo>
                    <a:pt x="7509" y="1263"/>
                  </a:lnTo>
                  <a:lnTo>
                    <a:pt x="7514" y="1264"/>
                  </a:lnTo>
                  <a:lnTo>
                    <a:pt x="7520" y="1264"/>
                  </a:lnTo>
                  <a:lnTo>
                    <a:pt x="7525" y="1264"/>
                  </a:lnTo>
                  <a:lnTo>
                    <a:pt x="7532" y="1265"/>
                  </a:lnTo>
                  <a:lnTo>
                    <a:pt x="7537" y="1265"/>
                  </a:lnTo>
                  <a:lnTo>
                    <a:pt x="7543" y="1265"/>
                  </a:lnTo>
                  <a:lnTo>
                    <a:pt x="7548" y="1265"/>
                  </a:lnTo>
                  <a:lnTo>
                    <a:pt x="7554" y="1266"/>
                  </a:lnTo>
                  <a:lnTo>
                    <a:pt x="7561" y="1266"/>
                  </a:lnTo>
                  <a:lnTo>
                    <a:pt x="7566" y="1266"/>
                  </a:lnTo>
                  <a:lnTo>
                    <a:pt x="7572" y="1267"/>
                  </a:lnTo>
                  <a:lnTo>
                    <a:pt x="7577" y="1267"/>
                  </a:lnTo>
                  <a:lnTo>
                    <a:pt x="7583" y="1267"/>
                  </a:lnTo>
                  <a:lnTo>
                    <a:pt x="7589" y="1267"/>
                  </a:lnTo>
                  <a:lnTo>
                    <a:pt x="7595" y="1268"/>
                  </a:lnTo>
                  <a:lnTo>
                    <a:pt x="7600" y="1268"/>
                  </a:lnTo>
                  <a:lnTo>
                    <a:pt x="7606" y="1268"/>
                  </a:lnTo>
                  <a:lnTo>
                    <a:pt x="7611" y="1269"/>
                  </a:lnTo>
                  <a:lnTo>
                    <a:pt x="7618" y="1269"/>
                  </a:lnTo>
                  <a:lnTo>
                    <a:pt x="7623" y="1269"/>
                  </a:lnTo>
                  <a:lnTo>
                    <a:pt x="7629" y="1269"/>
                  </a:lnTo>
                  <a:lnTo>
                    <a:pt x="7634" y="1270"/>
                  </a:lnTo>
                  <a:lnTo>
                    <a:pt x="7640" y="1270"/>
                  </a:lnTo>
                  <a:lnTo>
                    <a:pt x="7647" y="1270"/>
                  </a:lnTo>
                  <a:lnTo>
                    <a:pt x="7652" y="1270"/>
                  </a:lnTo>
                  <a:lnTo>
                    <a:pt x="7658" y="1271"/>
                  </a:lnTo>
                  <a:lnTo>
                    <a:pt x="7663" y="1271"/>
                  </a:lnTo>
                  <a:lnTo>
                    <a:pt x="7669" y="1271"/>
                  </a:lnTo>
                  <a:lnTo>
                    <a:pt x="7675" y="1271"/>
                  </a:lnTo>
                  <a:lnTo>
                    <a:pt x="7681" y="1272"/>
                  </a:lnTo>
                  <a:lnTo>
                    <a:pt x="7686" y="1272"/>
                  </a:lnTo>
                  <a:lnTo>
                    <a:pt x="7692" y="1272"/>
                  </a:lnTo>
                  <a:lnTo>
                    <a:pt x="7697" y="1273"/>
                  </a:lnTo>
                  <a:lnTo>
                    <a:pt x="7704" y="1273"/>
                  </a:lnTo>
                  <a:lnTo>
                    <a:pt x="7709" y="1273"/>
                  </a:lnTo>
                  <a:lnTo>
                    <a:pt x="7715" y="1273"/>
                  </a:lnTo>
                  <a:lnTo>
                    <a:pt x="7720" y="1274"/>
                  </a:lnTo>
                  <a:lnTo>
                    <a:pt x="7726" y="1274"/>
                  </a:lnTo>
                  <a:lnTo>
                    <a:pt x="7732" y="1274"/>
                  </a:lnTo>
                  <a:lnTo>
                    <a:pt x="7738" y="1274"/>
                  </a:lnTo>
                  <a:lnTo>
                    <a:pt x="7744" y="1275"/>
                  </a:lnTo>
                  <a:lnTo>
                    <a:pt x="7749" y="1275"/>
                  </a:lnTo>
                  <a:lnTo>
                    <a:pt x="7755" y="1275"/>
                  </a:lnTo>
                  <a:lnTo>
                    <a:pt x="7761" y="1275"/>
                  </a:lnTo>
                  <a:lnTo>
                    <a:pt x="7767" y="1276"/>
                  </a:lnTo>
                  <a:lnTo>
                    <a:pt x="7772" y="1276"/>
                  </a:lnTo>
                  <a:lnTo>
                    <a:pt x="7778" y="1276"/>
                  </a:lnTo>
                  <a:lnTo>
                    <a:pt x="7783" y="1276"/>
                  </a:lnTo>
                  <a:lnTo>
                    <a:pt x="7790" y="1277"/>
                  </a:lnTo>
                  <a:lnTo>
                    <a:pt x="7795" y="1277"/>
                  </a:lnTo>
                  <a:lnTo>
                    <a:pt x="7801" y="1277"/>
                  </a:lnTo>
                  <a:lnTo>
                    <a:pt x="7806" y="1277"/>
                  </a:lnTo>
                  <a:lnTo>
                    <a:pt x="7812" y="1278"/>
                  </a:lnTo>
                  <a:lnTo>
                    <a:pt x="7818" y="1278"/>
                  </a:lnTo>
                  <a:lnTo>
                    <a:pt x="7824" y="1278"/>
                  </a:lnTo>
                  <a:lnTo>
                    <a:pt x="7830" y="1278"/>
                  </a:lnTo>
                  <a:lnTo>
                    <a:pt x="7835" y="1278"/>
                  </a:lnTo>
                  <a:lnTo>
                    <a:pt x="7841" y="1279"/>
                  </a:lnTo>
                  <a:lnTo>
                    <a:pt x="7847" y="1279"/>
                  </a:lnTo>
                  <a:lnTo>
                    <a:pt x="7853" y="1279"/>
                  </a:lnTo>
                  <a:lnTo>
                    <a:pt x="7858" y="1279"/>
                  </a:lnTo>
                  <a:lnTo>
                    <a:pt x="7864" y="1280"/>
                  </a:lnTo>
                  <a:lnTo>
                    <a:pt x="7869" y="1280"/>
                  </a:lnTo>
                  <a:lnTo>
                    <a:pt x="7876" y="1280"/>
                  </a:lnTo>
                  <a:lnTo>
                    <a:pt x="7881" y="1280"/>
                  </a:lnTo>
                  <a:lnTo>
                    <a:pt x="7887" y="1281"/>
                  </a:lnTo>
                  <a:lnTo>
                    <a:pt x="7892" y="1281"/>
                  </a:lnTo>
                  <a:lnTo>
                    <a:pt x="7898" y="1281"/>
                  </a:lnTo>
                  <a:lnTo>
                    <a:pt x="7904" y="1281"/>
                  </a:lnTo>
                  <a:lnTo>
                    <a:pt x="7910" y="1281"/>
                  </a:lnTo>
                  <a:lnTo>
                    <a:pt x="7915" y="1282"/>
                  </a:lnTo>
                  <a:lnTo>
                    <a:pt x="7921" y="1282"/>
                  </a:lnTo>
                  <a:lnTo>
                    <a:pt x="7928" y="1282"/>
                  </a:lnTo>
                  <a:lnTo>
                    <a:pt x="7933" y="1282"/>
                  </a:lnTo>
                  <a:lnTo>
                    <a:pt x="7939" y="1283"/>
                  </a:lnTo>
                  <a:lnTo>
                    <a:pt x="7944" y="1283"/>
                  </a:lnTo>
                  <a:lnTo>
                    <a:pt x="7950" y="1283"/>
                  </a:lnTo>
                  <a:lnTo>
                    <a:pt x="7955" y="1283"/>
                  </a:lnTo>
                  <a:lnTo>
                    <a:pt x="7962" y="1283"/>
                  </a:lnTo>
                  <a:lnTo>
                    <a:pt x="7967" y="1285"/>
                  </a:lnTo>
                  <a:lnTo>
                    <a:pt x="7973" y="1285"/>
                  </a:lnTo>
                  <a:lnTo>
                    <a:pt x="7978" y="1285"/>
                  </a:lnTo>
                  <a:lnTo>
                    <a:pt x="7984" y="1285"/>
                  </a:lnTo>
                  <a:lnTo>
                    <a:pt x="7990" y="1286"/>
                  </a:lnTo>
                  <a:lnTo>
                    <a:pt x="7996" y="1286"/>
                  </a:lnTo>
                  <a:lnTo>
                    <a:pt x="8001" y="1286"/>
                  </a:lnTo>
                  <a:lnTo>
                    <a:pt x="8007" y="1286"/>
                  </a:lnTo>
                  <a:lnTo>
                    <a:pt x="8012" y="1286"/>
                  </a:lnTo>
                  <a:lnTo>
                    <a:pt x="8019" y="1287"/>
                  </a:lnTo>
                  <a:lnTo>
                    <a:pt x="8025" y="1287"/>
                  </a:lnTo>
                  <a:lnTo>
                    <a:pt x="8030" y="1287"/>
                  </a:lnTo>
                  <a:lnTo>
                    <a:pt x="8036" y="1287"/>
                  </a:lnTo>
                  <a:lnTo>
                    <a:pt x="8041" y="1287"/>
                  </a:lnTo>
                  <a:lnTo>
                    <a:pt x="8048" y="1288"/>
                  </a:lnTo>
                  <a:lnTo>
                    <a:pt x="8053" y="1288"/>
                  </a:lnTo>
                  <a:lnTo>
                    <a:pt x="8059" y="1288"/>
                  </a:lnTo>
                  <a:lnTo>
                    <a:pt x="8064" y="1288"/>
                  </a:lnTo>
                  <a:lnTo>
                    <a:pt x="8071" y="1288"/>
                  </a:lnTo>
                  <a:lnTo>
                    <a:pt x="8076" y="1289"/>
                  </a:lnTo>
                  <a:lnTo>
                    <a:pt x="8082" y="1289"/>
                  </a:lnTo>
                  <a:lnTo>
                    <a:pt x="8087" y="1289"/>
                  </a:lnTo>
                  <a:lnTo>
                    <a:pt x="8093" y="1289"/>
                  </a:lnTo>
                  <a:lnTo>
                    <a:pt x="8098" y="1289"/>
                  </a:lnTo>
                  <a:lnTo>
                    <a:pt x="8105" y="1290"/>
                  </a:lnTo>
                  <a:lnTo>
                    <a:pt x="8111" y="1290"/>
                  </a:lnTo>
                  <a:lnTo>
                    <a:pt x="8116" y="1290"/>
                  </a:lnTo>
                  <a:lnTo>
                    <a:pt x="8122" y="1290"/>
                  </a:lnTo>
                  <a:lnTo>
                    <a:pt x="8128" y="1290"/>
                  </a:lnTo>
                  <a:lnTo>
                    <a:pt x="8134" y="1291"/>
                  </a:lnTo>
                  <a:lnTo>
                    <a:pt x="8139" y="1291"/>
                  </a:lnTo>
                  <a:lnTo>
                    <a:pt x="8145" y="1291"/>
                  </a:lnTo>
                  <a:lnTo>
                    <a:pt x="8150" y="1291"/>
                  </a:lnTo>
                  <a:lnTo>
                    <a:pt x="8157" y="1291"/>
                  </a:lnTo>
                  <a:lnTo>
                    <a:pt x="8162" y="1292"/>
                  </a:lnTo>
                  <a:lnTo>
                    <a:pt x="8168" y="1292"/>
                  </a:lnTo>
                  <a:lnTo>
                    <a:pt x="8173" y="1292"/>
                  </a:lnTo>
                  <a:lnTo>
                    <a:pt x="8179" y="1292"/>
                  </a:lnTo>
                  <a:lnTo>
                    <a:pt x="8185" y="1292"/>
                  </a:lnTo>
                  <a:lnTo>
                    <a:pt x="8191" y="1293"/>
                  </a:lnTo>
                  <a:lnTo>
                    <a:pt x="8196" y="1293"/>
                  </a:lnTo>
                  <a:lnTo>
                    <a:pt x="8202" y="1293"/>
                  </a:lnTo>
                  <a:lnTo>
                    <a:pt x="8208" y="1293"/>
                  </a:lnTo>
                  <a:lnTo>
                    <a:pt x="8214" y="1293"/>
                  </a:lnTo>
                  <a:lnTo>
                    <a:pt x="8220" y="1294"/>
                  </a:lnTo>
                  <a:lnTo>
                    <a:pt x="8225" y="1294"/>
                  </a:lnTo>
                  <a:lnTo>
                    <a:pt x="8231" y="1294"/>
                  </a:lnTo>
                  <a:lnTo>
                    <a:pt x="8236" y="1294"/>
                  </a:lnTo>
                  <a:lnTo>
                    <a:pt x="8243" y="1294"/>
                  </a:lnTo>
                  <a:lnTo>
                    <a:pt x="8248" y="1294"/>
                  </a:lnTo>
                  <a:lnTo>
                    <a:pt x="8254" y="1295"/>
                  </a:lnTo>
                  <a:lnTo>
                    <a:pt x="8259" y="1295"/>
                  </a:lnTo>
                  <a:lnTo>
                    <a:pt x="8265" y="1295"/>
                  </a:lnTo>
                  <a:lnTo>
                    <a:pt x="8271" y="1295"/>
                  </a:lnTo>
                  <a:lnTo>
                    <a:pt x="8277" y="1295"/>
                  </a:lnTo>
                  <a:lnTo>
                    <a:pt x="8282" y="1296"/>
                  </a:lnTo>
                  <a:lnTo>
                    <a:pt x="8288" y="1296"/>
                  </a:lnTo>
                  <a:lnTo>
                    <a:pt x="8294" y="1296"/>
                  </a:lnTo>
                  <a:lnTo>
                    <a:pt x="8300" y="1296"/>
                  </a:lnTo>
                  <a:lnTo>
                    <a:pt x="8306" y="1296"/>
                  </a:lnTo>
                  <a:lnTo>
                    <a:pt x="8311" y="1296"/>
                  </a:lnTo>
                  <a:lnTo>
                    <a:pt x="8317" y="1297"/>
                  </a:lnTo>
                  <a:lnTo>
                    <a:pt x="8322" y="1297"/>
                  </a:lnTo>
                  <a:lnTo>
                    <a:pt x="8329" y="1297"/>
                  </a:lnTo>
                  <a:lnTo>
                    <a:pt x="8334" y="1297"/>
                  </a:lnTo>
                  <a:lnTo>
                    <a:pt x="8340" y="1297"/>
                  </a:lnTo>
                  <a:lnTo>
                    <a:pt x="8345" y="1297"/>
                  </a:lnTo>
                  <a:lnTo>
                    <a:pt x="8351" y="1298"/>
                  </a:lnTo>
                  <a:lnTo>
                    <a:pt x="8357" y="1298"/>
                  </a:lnTo>
                  <a:lnTo>
                    <a:pt x="8363" y="1298"/>
                  </a:lnTo>
                  <a:lnTo>
                    <a:pt x="8368" y="1298"/>
                  </a:lnTo>
                  <a:lnTo>
                    <a:pt x="8374" y="1298"/>
                  </a:lnTo>
                  <a:lnTo>
                    <a:pt x="8379" y="1298"/>
                  </a:lnTo>
                  <a:lnTo>
                    <a:pt x="8386" y="1299"/>
                  </a:lnTo>
                  <a:lnTo>
                    <a:pt x="8392" y="1299"/>
                  </a:lnTo>
                  <a:lnTo>
                    <a:pt x="8397" y="1299"/>
                  </a:lnTo>
                  <a:lnTo>
                    <a:pt x="8403" y="1299"/>
                  </a:lnTo>
                  <a:lnTo>
                    <a:pt x="8408" y="1299"/>
                  </a:lnTo>
                  <a:lnTo>
                    <a:pt x="8415" y="1299"/>
                  </a:lnTo>
                  <a:lnTo>
                    <a:pt x="8420" y="1300"/>
                  </a:lnTo>
                  <a:lnTo>
                    <a:pt x="8426" y="1300"/>
                  </a:lnTo>
                  <a:lnTo>
                    <a:pt x="8431" y="1300"/>
                  </a:lnTo>
                  <a:lnTo>
                    <a:pt x="8437" y="1300"/>
                  </a:lnTo>
                  <a:lnTo>
                    <a:pt x="8443" y="1300"/>
                  </a:lnTo>
                  <a:lnTo>
                    <a:pt x="8449" y="1300"/>
                  </a:lnTo>
                  <a:lnTo>
                    <a:pt x="8454" y="1301"/>
                  </a:lnTo>
                  <a:lnTo>
                    <a:pt x="8460" y="1301"/>
                  </a:lnTo>
                  <a:lnTo>
                    <a:pt x="8465" y="1301"/>
                  </a:lnTo>
                  <a:lnTo>
                    <a:pt x="8472" y="1301"/>
                  </a:lnTo>
                  <a:lnTo>
                    <a:pt x="8478" y="1301"/>
                  </a:lnTo>
                  <a:lnTo>
                    <a:pt x="8483" y="1301"/>
                  </a:lnTo>
                  <a:lnTo>
                    <a:pt x="8489" y="1301"/>
                  </a:lnTo>
                  <a:lnTo>
                    <a:pt x="8494" y="1302"/>
                  </a:lnTo>
                  <a:lnTo>
                    <a:pt x="8501" y="1302"/>
                  </a:lnTo>
                  <a:lnTo>
                    <a:pt x="8506" y="1302"/>
                  </a:lnTo>
                  <a:lnTo>
                    <a:pt x="8512" y="1302"/>
                  </a:lnTo>
                  <a:lnTo>
                    <a:pt x="8517" y="1302"/>
                  </a:lnTo>
                  <a:lnTo>
                    <a:pt x="8523" y="1302"/>
                  </a:lnTo>
                  <a:lnTo>
                    <a:pt x="8529" y="1303"/>
                  </a:lnTo>
                  <a:lnTo>
                    <a:pt x="8535" y="1303"/>
                  </a:lnTo>
                  <a:lnTo>
                    <a:pt x="8540" y="1303"/>
                  </a:lnTo>
                  <a:lnTo>
                    <a:pt x="8546" y="1303"/>
                  </a:lnTo>
                  <a:lnTo>
                    <a:pt x="8551" y="1303"/>
                  </a:lnTo>
                  <a:lnTo>
                    <a:pt x="8558" y="1303"/>
                  </a:lnTo>
                  <a:lnTo>
                    <a:pt x="8563" y="1303"/>
                  </a:lnTo>
                  <a:lnTo>
                    <a:pt x="8569" y="1304"/>
                  </a:lnTo>
                  <a:lnTo>
                    <a:pt x="8575" y="1304"/>
                  </a:lnTo>
                  <a:lnTo>
                    <a:pt x="8580" y="1304"/>
                  </a:lnTo>
                  <a:lnTo>
                    <a:pt x="8587" y="1304"/>
                  </a:lnTo>
                  <a:lnTo>
                    <a:pt x="8592" y="1304"/>
                  </a:lnTo>
                  <a:lnTo>
                    <a:pt x="8598" y="1304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0">
              <a:solidFill>
                <a:srgbClr val="008000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63" name="Freeform 75"/>
            <p:cNvSpPr>
              <a:spLocks/>
            </p:cNvSpPr>
            <p:nvPr/>
          </p:nvSpPr>
          <p:spPr bwMode="auto">
            <a:xfrm>
              <a:off x="3605" y="770"/>
              <a:ext cx="955" cy="109"/>
            </a:xfrm>
            <a:custGeom>
              <a:avLst/>
              <a:gdLst/>
              <a:ahLst/>
              <a:cxnLst>
                <a:cxn ang="0">
                  <a:pos x="132" y="972"/>
                </a:cxn>
                <a:cxn ang="0">
                  <a:pos x="269" y="966"/>
                </a:cxn>
                <a:cxn ang="0">
                  <a:pos x="407" y="951"/>
                </a:cxn>
                <a:cxn ang="0">
                  <a:pos x="544" y="926"/>
                </a:cxn>
                <a:cxn ang="0">
                  <a:pos x="682" y="890"/>
                </a:cxn>
                <a:cxn ang="0">
                  <a:pos x="820" y="844"/>
                </a:cxn>
                <a:cxn ang="0">
                  <a:pos x="957" y="790"/>
                </a:cxn>
                <a:cxn ang="0">
                  <a:pos x="1094" y="731"/>
                </a:cxn>
                <a:cxn ang="0">
                  <a:pos x="1232" y="666"/>
                </a:cxn>
                <a:cxn ang="0">
                  <a:pos x="1370" y="599"/>
                </a:cxn>
                <a:cxn ang="0">
                  <a:pos x="1508" y="531"/>
                </a:cxn>
                <a:cxn ang="0">
                  <a:pos x="1645" y="464"/>
                </a:cxn>
                <a:cxn ang="0">
                  <a:pos x="1782" y="397"/>
                </a:cxn>
                <a:cxn ang="0">
                  <a:pos x="1920" y="335"/>
                </a:cxn>
                <a:cxn ang="0">
                  <a:pos x="2058" y="277"/>
                </a:cxn>
                <a:cxn ang="0">
                  <a:pos x="2195" y="223"/>
                </a:cxn>
                <a:cxn ang="0">
                  <a:pos x="2333" y="176"/>
                </a:cxn>
                <a:cxn ang="0">
                  <a:pos x="2470" y="132"/>
                </a:cxn>
                <a:cxn ang="0">
                  <a:pos x="2608" y="96"/>
                </a:cxn>
                <a:cxn ang="0">
                  <a:pos x="2745" y="66"/>
                </a:cxn>
                <a:cxn ang="0">
                  <a:pos x="2883" y="41"/>
                </a:cxn>
                <a:cxn ang="0">
                  <a:pos x="3021" y="22"/>
                </a:cxn>
                <a:cxn ang="0">
                  <a:pos x="3159" y="9"/>
                </a:cxn>
                <a:cxn ang="0">
                  <a:pos x="3295" y="2"/>
                </a:cxn>
                <a:cxn ang="0">
                  <a:pos x="3433" y="0"/>
                </a:cxn>
                <a:cxn ang="0">
                  <a:pos x="3571" y="2"/>
                </a:cxn>
                <a:cxn ang="0">
                  <a:pos x="3709" y="8"/>
                </a:cxn>
                <a:cxn ang="0">
                  <a:pos x="3846" y="18"/>
                </a:cxn>
                <a:cxn ang="0">
                  <a:pos x="3983" y="32"/>
                </a:cxn>
                <a:cxn ang="0">
                  <a:pos x="4121" y="48"/>
                </a:cxn>
                <a:cxn ang="0">
                  <a:pos x="4259" y="68"/>
                </a:cxn>
                <a:cxn ang="0">
                  <a:pos x="4396" y="91"/>
                </a:cxn>
                <a:cxn ang="0">
                  <a:pos x="4534" y="115"/>
                </a:cxn>
                <a:cxn ang="0">
                  <a:pos x="4671" y="140"/>
                </a:cxn>
                <a:cxn ang="0">
                  <a:pos x="4809" y="167"/>
                </a:cxn>
                <a:cxn ang="0">
                  <a:pos x="4946" y="195"/>
                </a:cxn>
                <a:cxn ang="0">
                  <a:pos x="5084" y="223"/>
                </a:cxn>
                <a:cxn ang="0">
                  <a:pos x="5222" y="253"/>
                </a:cxn>
                <a:cxn ang="0">
                  <a:pos x="5360" y="282"/>
                </a:cxn>
                <a:cxn ang="0">
                  <a:pos x="5496" y="312"/>
                </a:cxn>
                <a:cxn ang="0">
                  <a:pos x="5634" y="343"/>
                </a:cxn>
                <a:cxn ang="0">
                  <a:pos x="5772" y="372"/>
                </a:cxn>
                <a:cxn ang="0">
                  <a:pos x="5910" y="401"/>
                </a:cxn>
                <a:cxn ang="0">
                  <a:pos x="6047" y="429"/>
                </a:cxn>
                <a:cxn ang="0">
                  <a:pos x="6184" y="456"/>
                </a:cxn>
                <a:cxn ang="0">
                  <a:pos x="6322" y="484"/>
                </a:cxn>
                <a:cxn ang="0">
                  <a:pos x="6460" y="510"/>
                </a:cxn>
                <a:cxn ang="0">
                  <a:pos x="6597" y="536"/>
                </a:cxn>
                <a:cxn ang="0">
                  <a:pos x="6735" y="561"/>
                </a:cxn>
                <a:cxn ang="0">
                  <a:pos x="6873" y="585"/>
                </a:cxn>
                <a:cxn ang="0">
                  <a:pos x="7010" y="608"/>
                </a:cxn>
                <a:cxn ang="0">
                  <a:pos x="7147" y="630"/>
                </a:cxn>
                <a:cxn ang="0">
                  <a:pos x="7285" y="650"/>
                </a:cxn>
                <a:cxn ang="0">
                  <a:pos x="7423" y="670"/>
                </a:cxn>
                <a:cxn ang="0">
                  <a:pos x="7561" y="690"/>
                </a:cxn>
                <a:cxn ang="0">
                  <a:pos x="7697" y="707"/>
                </a:cxn>
                <a:cxn ang="0">
                  <a:pos x="7835" y="725"/>
                </a:cxn>
                <a:cxn ang="0">
                  <a:pos x="7973" y="741"/>
                </a:cxn>
                <a:cxn ang="0">
                  <a:pos x="8111" y="757"/>
                </a:cxn>
                <a:cxn ang="0">
                  <a:pos x="8248" y="771"/>
                </a:cxn>
                <a:cxn ang="0">
                  <a:pos x="8386" y="785"/>
                </a:cxn>
                <a:cxn ang="0">
                  <a:pos x="8523" y="797"/>
                </a:cxn>
              </a:cxnLst>
              <a:rect l="0" t="0" r="r" b="b"/>
              <a:pathLst>
                <a:path w="8598" h="974">
                  <a:moveTo>
                    <a:pt x="0" y="974"/>
                  </a:moveTo>
                  <a:lnTo>
                    <a:pt x="5" y="974"/>
                  </a:lnTo>
                  <a:lnTo>
                    <a:pt x="11" y="974"/>
                  </a:lnTo>
                  <a:lnTo>
                    <a:pt x="16" y="974"/>
                  </a:lnTo>
                  <a:lnTo>
                    <a:pt x="23" y="974"/>
                  </a:lnTo>
                  <a:lnTo>
                    <a:pt x="29" y="974"/>
                  </a:lnTo>
                  <a:lnTo>
                    <a:pt x="34" y="974"/>
                  </a:lnTo>
                  <a:lnTo>
                    <a:pt x="40" y="974"/>
                  </a:lnTo>
                  <a:lnTo>
                    <a:pt x="46" y="974"/>
                  </a:lnTo>
                  <a:lnTo>
                    <a:pt x="52" y="974"/>
                  </a:lnTo>
                  <a:lnTo>
                    <a:pt x="57" y="974"/>
                  </a:lnTo>
                  <a:lnTo>
                    <a:pt x="63" y="974"/>
                  </a:lnTo>
                  <a:lnTo>
                    <a:pt x="68" y="974"/>
                  </a:lnTo>
                  <a:lnTo>
                    <a:pt x="75" y="974"/>
                  </a:lnTo>
                  <a:lnTo>
                    <a:pt x="80" y="974"/>
                  </a:lnTo>
                  <a:lnTo>
                    <a:pt x="86" y="974"/>
                  </a:lnTo>
                  <a:lnTo>
                    <a:pt x="91" y="974"/>
                  </a:lnTo>
                  <a:lnTo>
                    <a:pt x="97" y="974"/>
                  </a:lnTo>
                  <a:lnTo>
                    <a:pt x="103" y="974"/>
                  </a:lnTo>
                  <a:lnTo>
                    <a:pt x="109" y="974"/>
                  </a:lnTo>
                  <a:lnTo>
                    <a:pt x="114" y="974"/>
                  </a:lnTo>
                  <a:lnTo>
                    <a:pt x="120" y="972"/>
                  </a:lnTo>
                  <a:lnTo>
                    <a:pt x="126" y="972"/>
                  </a:lnTo>
                  <a:lnTo>
                    <a:pt x="132" y="972"/>
                  </a:lnTo>
                  <a:lnTo>
                    <a:pt x="138" y="972"/>
                  </a:lnTo>
                  <a:lnTo>
                    <a:pt x="143" y="972"/>
                  </a:lnTo>
                  <a:lnTo>
                    <a:pt x="149" y="972"/>
                  </a:lnTo>
                  <a:lnTo>
                    <a:pt x="154" y="972"/>
                  </a:lnTo>
                  <a:lnTo>
                    <a:pt x="161" y="971"/>
                  </a:lnTo>
                  <a:lnTo>
                    <a:pt x="166" y="971"/>
                  </a:lnTo>
                  <a:lnTo>
                    <a:pt x="172" y="971"/>
                  </a:lnTo>
                  <a:lnTo>
                    <a:pt x="177" y="971"/>
                  </a:lnTo>
                  <a:lnTo>
                    <a:pt x="183" y="971"/>
                  </a:lnTo>
                  <a:lnTo>
                    <a:pt x="189" y="971"/>
                  </a:lnTo>
                  <a:lnTo>
                    <a:pt x="195" y="970"/>
                  </a:lnTo>
                  <a:lnTo>
                    <a:pt x="200" y="970"/>
                  </a:lnTo>
                  <a:lnTo>
                    <a:pt x="206" y="970"/>
                  </a:lnTo>
                  <a:lnTo>
                    <a:pt x="212" y="969"/>
                  </a:lnTo>
                  <a:lnTo>
                    <a:pt x="218" y="969"/>
                  </a:lnTo>
                  <a:lnTo>
                    <a:pt x="224" y="969"/>
                  </a:lnTo>
                  <a:lnTo>
                    <a:pt x="229" y="969"/>
                  </a:lnTo>
                  <a:lnTo>
                    <a:pt x="235" y="968"/>
                  </a:lnTo>
                  <a:lnTo>
                    <a:pt x="240" y="968"/>
                  </a:lnTo>
                  <a:lnTo>
                    <a:pt x="247" y="968"/>
                  </a:lnTo>
                  <a:lnTo>
                    <a:pt x="252" y="967"/>
                  </a:lnTo>
                  <a:lnTo>
                    <a:pt x="258" y="967"/>
                  </a:lnTo>
                  <a:lnTo>
                    <a:pt x="263" y="966"/>
                  </a:lnTo>
                  <a:lnTo>
                    <a:pt x="269" y="966"/>
                  </a:lnTo>
                  <a:lnTo>
                    <a:pt x="275" y="966"/>
                  </a:lnTo>
                  <a:lnTo>
                    <a:pt x="281" y="965"/>
                  </a:lnTo>
                  <a:lnTo>
                    <a:pt x="286" y="965"/>
                  </a:lnTo>
                  <a:lnTo>
                    <a:pt x="292" y="964"/>
                  </a:lnTo>
                  <a:lnTo>
                    <a:pt x="297" y="964"/>
                  </a:lnTo>
                  <a:lnTo>
                    <a:pt x="304" y="963"/>
                  </a:lnTo>
                  <a:lnTo>
                    <a:pt x="310" y="963"/>
                  </a:lnTo>
                  <a:lnTo>
                    <a:pt x="315" y="962"/>
                  </a:lnTo>
                  <a:lnTo>
                    <a:pt x="321" y="962"/>
                  </a:lnTo>
                  <a:lnTo>
                    <a:pt x="326" y="961"/>
                  </a:lnTo>
                  <a:lnTo>
                    <a:pt x="333" y="960"/>
                  </a:lnTo>
                  <a:lnTo>
                    <a:pt x="338" y="960"/>
                  </a:lnTo>
                  <a:lnTo>
                    <a:pt x="344" y="959"/>
                  </a:lnTo>
                  <a:lnTo>
                    <a:pt x="349" y="959"/>
                  </a:lnTo>
                  <a:lnTo>
                    <a:pt x="355" y="958"/>
                  </a:lnTo>
                  <a:lnTo>
                    <a:pt x="361" y="957"/>
                  </a:lnTo>
                  <a:lnTo>
                    <a:pt x="367" y="957"/>
                  </a:lnTo>
                  <a:lnTo>
                    <a:pt x="372" y="956"/>
                  </a:lnTo>
                  <a:lnTo>
                    <a:pt x="378" y="955"/>
                  </a:lnTo>
                  <a:lnTo>
                    <a:pt x="383" y="954"/>
                  </a:lnTo>
                  <a:lnTo>
                    <a:pt x="390" y="954"/>
                  </a:lnTo>
                  <a:lnTo>
                    <a:pt x="396" y="953"/>
                  </a:lnTo>
                  <a:lnTo>
                    <a:pt x="401" y="952"/>
                  </a:lnTo>
                  <a:lnTo>
                    <a:pt x="407" y="951"/>
                  </a:lnTo>
                  <a:lnTo>
                    <a:pt x="412" y="950"/>
                  </a:lnTo>
                  <a:lnTo>
                    <a:pt x="419" y="950"/>
                  </a:lnTo>
                  <a:lnTo>
                    <a:pt x="424" y="949"/>
                  </a:lnTo>
                  <a:lnTo>
                    <a:pt x="430" y="948"/>
                  </a:lnTo>
                  <a:lnTo>
                    <a:pt x="435" y="947"/>
                  </a:lnTo>
                  <a:lnTo>
                    <a:pt x="441" y="946"/>
                  </a:lnTo>
                  <a:lnTo>
                    <a:pt x="447" y="945"/>
                  </a:lnTo>
                  <a:lnTo>
                    <a:pt x="453" y="943"/>
                  </a:lnTo>
                  <a:lnTo>
                    <a:pt x="458" y="942"/>
                  </a:lnTo>
                  <a:lnTo>
                    <a:pt x="464" y="941"/>
                  </a:lnTo>
                  <a:lnTo>
                    <a:pt x="469" y="940"/>
                  </a:lnTo>
                  <a:lnTo>
                    <a:pt x="476" y="939"/>
                  </a:lnTo>
                  <a:lnTo>
                    <a:pt x="481" y="938"/>
                  </a:lnTo>
                  <a:lnTo>
                    <a:pt x="487" y="937"/>
                  </a:lnTo>
                  <a:lnTo>
                    <a:pt x="493" y="936"/>
                  </a:lnTo>
                  <a:lnTo>
                    <a:pt x="498" y="935"/>
                  </a:lnTo>
                  <a:lnTo>
                    <a:pt x="505" y="934"/>
                  </a:lnTo>
                  <a:lnTo>
                    <a:pt x="510" y="933"/>
                  </a:lnTo>
                  <a:lnTo>
                    <a:pt x="516" y="932"/>
                  </a:lnTo>
                  <a:lnTo>
                    <a:pt x="521" y="930"/>
                  </a:lnTo>
                  <a:lnTo>
                    <a:pt x="527" y="929"/>
                  </a:lnTo>
                  <a:lnTo>
                    <a:pt x="533" y="928"/>
                  </a:lnTo>
                  <a:lnTo>
                    <a:pt x="539" y="927"/>
                  </a:lnTo>
                  <a:lnTo>
                    <a:pt x="544" y="926"/>
                  </a:lnTo>
                  <a:lnTo>
                    <a:pt x="550" y="924"/>
                  </a:lnTo>
                  <a:lnTo>
                    <a:pt x="555" y="923"/>
                  </a:lnTo>
                  <a:lnTo>
                    <a:pt x="562" y="922"/>
                  </a:lnTo>
                  <a:lnTo>
                    <a:pt x="567" y="920"/>
                  </a:lnTo>
                  <a:lnTo>
                    <a:pt x="573" y="919"/>
                  </a:lnTo>
                  <a:lnTo>
                    <a:pt x="579" y="918"/>
                  </a:lnTo>
                  <a:lnTo>
                    <a:pt x="584" y="915"/>
                  </a:lnTo>
                  <a:lnTo>
                    <a:pt x="591" y="914"/>
                  </a:lnTo>
                  <a:lnTo>
                    <a:pt x="596" y="913"/>
                  </a:lnTo>
                  <a:lnTo>
                    <a:pt x="602" y="911"/>
                  </a:lnTo>
                  <a:lnTo>
                    <a:pt x="607" y="910"/>
                  </a:lnTo>
                  <a:lnTo>
                    <a:pt x="613" y="908"/>
                  </a:lnTo>
                  <a:lnTo>
                    <a:pt x="619" y="907"/>
                  </a:lnTo>
                  <a:lnTo>
                    <a:pt x="625" y="905"/>
                  </a:lnTo>
                  <a:lnTo>
                    <a:pt x="630" y="904"/>
                  </a:lnTo>
                  <a:lnTo>
                    <a:pt x="636" y="902"/>
                  </a:lnTo>
                  <a:lnTo>
                    <a:pt x="641" y="901"/>
                  </a:lnTo>
                  <a:lnTo>
                    <a:pt x="648" y="899"/>
                  </a:lnTo>
                  <a:lnTo>
                    <a:pt x="653" y="898"/>
                  </a:lnTo>
                  <a:lnTo>
                    <a:pt x="659" y="896"/>
                  </a:lnTo>
                  <a:lnTo>
                    <a:pt x="664" y="895"/>
                  </a:lnTo>
                  <a:lnTo>
                    <a:pt x="670" y="893"/>
                  </a:lnTo>
                  <a:lnTo>
                    <a:pt x="677" y="892"/>
                  </a:lnTo>
                  <a:lnTo>
                    <a:pt x="682" y="890"/>
                  </a:lnTo>
                  <a:lnTo>
                    <a:pt x="688" y="888"/>
                  </a:lnTo>
                  <a:lnTo>
                    <a:pt x="693" y="886"/>
                  </a:lnTo>
                  <a:lnTo>
                    <a:pt x="699" y="884"/>
                  </a:lnTo>
                  <a:lnTo>
                    <a:pt x="705" y="882"/>
                  </a:lnTo>
                  <a:lnTo>
                    <a:pt x="711" y="880"/>
                  </a:lnTo>
                  <a:lnTo>
                    <a:pt x="716" y="879"/>
                  </a:lnTo>
                  <a:lnTo>
                    <a:pt x="722" y="877"/>
                  </a:lnTo>
                  <a:lnTo>
                    <a:pt x="727" y="875"/>
                  </a:lnTo>
                  <a:lnTo>
                    <a:pt x="734" y="873"/>
                  </a:lnTo>
                  <a:lnTo>
                    <a:pt x="739" y="872"/>
                  </a:lnTo>
                  <a:lnTo>
                    <a:pt x="745" y="870"/>
                  </a:lnTo>
                  <a:lnTo>
                    <a:pt x="750" y="868"/>
                  </a:lnTo>
                  <a:lnTo>
                    <a:pt x="756" y="866"/>
                  </a:lnTo>
                  <a:lnTo>
                    <a:pt x="762" y="864"/>
                  </a:lnTo>
                  <a:lnTo>
                    <a:pt x="768" y="862"/>
                  </a:lnTo>
                  <a:lnTo>
                    <a:pt x="774" y="861"/>
                  </a:lnTo>
                  <a:lnTo>
                    <a:pt x="779" y="859"/>
                  </a:lnTo>
                  <a:lnTo>
                    <a:pt x="785" y="856"/>
                  </a:lnTo>
                  <a:lnTo>
                    <a:pt x="791" y="854"/>
                  </a:lnTo>
                  <a:lnTo>
                    <a:pt x="797" y="852"/>
                  </a:lnTo>
                  <a:lnTo>
                    <a:pt x="802" y="850"/>
                  </a:lnTo>
                  <a:lnTo>
                    <a:pt x="808" y="848"/>
                  </a:lnTo>
                  <a:lnTo>
                    <a:pt x="813" y="846"/>
                  </a:lnTo>
                  <a:lnTo>
                    <a:pt x="820" y="844"/>
                  </a:lnTo>
                  <a:lnTo>
                    <a:pt x="825" y="842"/>
                  </a:lnTo>
                  <a:lnTo>
                    <a:pt x="831" y="840"/>
                  </a:lnTo>
                  <a:lnTo>
                    <a:pt x="836" y="838"/>
                  </a:lnTo>
                  <a:lnTo>
                    <a:pt x="842" y="836"/>
                  </a:lnTo>
                  <a:lnTo>
                    <a:pt x="848" y="834"/>
                  </a:lnTo>
                  <a:lnTo>
                    <a:pt x="854" y="832"/>
                  </a:lnTo>
                  <a:lnTo>
                    <a:pt x="860" y="829"/>
                  </a:lnTo>
                  <a:lnTo>
                    <a:pt x="865" y="827"/>
                  </a:lnTo>
                  <a:lnTo>
                    <a:pt x="871" y="825"/>
                  </a:lnTo>
                  <a:lnTo>
                    <a:pt x="877" y="822"/>
                  </a:lnTo>
                  <a:lnTo>
                    <a:pt x="883" y="820"/>
                  </a:lnTo>
                  <a:lnTo>
                    <a:pt x="888" y="818"/>
                  </a:lnTo>
                  <a:lnTo>
                    <a:pt x="894" y="816"/>
                  </a:lnTo>
                  <a:lnTo>
                    <a:pt x="899" y="814"/>
                  </a:lnTo>
                  <a:lnTo>
                    <a:pt x="906" y="812"/>
                  </a:lnTo>
                  <a:lnTo>
                    <a:pt x="911" y="809"/>
                  </a:lnTo>
                  <a:lnTo>
                    <a:pt x="917" y="807"/>
                  </a:lnTo>
                  <a:lnTo>
                    <a:pt x="922" y="805"/>
                  </a:lnTo>
                  <a:lnTo>
                    <a:pt x="928" y="803"/>
                  </a:lnTo>
                  <a:lnTo>
                    <a:pt x="934" y="799"/>
                  </a:lnTo>
                  <a:lnTo>
                    <a:pt x="940" y="797"/>
                  </a:lnTo>
                  <a:lnTo>
                    <a:pt x="945" y="795"/>
                  </a:lnTo>
                  <a:lnTo>
                    <a:pt x="951" y="793"/>
                  </a:lnTo>
                  <a:lnTo>
                    <a:pt x="957" y="790"/>
                  </a:lnTo>
                  <a:lnTo>
                    <a:pt x="963" y="788"/>
                  </a:lnTo>
                  <a:lnTo>
                    <a:pt x="969" y="786"/>
                  </a:lnTo>
                  <a:lnTo>
                    <a:pt x="974" y="783"/>
                  </a:lnTo>
                  <a:lnTo>
                    <a:pt x="980" y="781"/>
                  </a:lnTo>
                  <a:lnTo>
                    <a:pt x="985" y="779"/>
                  </a:lnTo>
                  <a:lnTo>
                    <a:pt x="992" y="776"/>
                  </a:lnTo>
                  <a:lnTo>
                    <a:pt x="997" y="774"/>
                  </a:lnTo>
                  <a:lnTo>
                    <a:pt x="1003" y="771"/>
                  </a:lnTo>
                  <a:lnTo>
                    <a:pt x="1008" y="768"/>
                  </a:lnTo>
                  <a:lnTo>
                    <a:pt x="1014" y="766"/>
                  </a:lnTo>
                  <a:lnTo>
                    <a:pt x="1020" y="764"/>
                  </a:lnTo>
                  <a:lnTo>
                    <a:pt x="1026" y="761"/>
                  </a:lnTo>
                  <a:lnTo>
                    <a:pt x="1031" y="759"/>
                  </a:lnTo>
                  <a:lnTo>
                    <a:pt x="1037" y="756"/>
                  </a:lnTo>
                  <a:lnTo>
                    <a:pt x="1043" y="754"/>
                  </a:lnTo>
                  <a:lnTo>
                    <a:pt x="1049" y="751"/>
                  </a:lnTo>
                  <a:lnTo>
                    <a:pt x="1055" y="749"/>
                  </a:lnTo>
                  <a:lnTo>
                    <a:pt x="1060" y="747"/>
                  </a:lnTo>
                  <a:lnTo>
                    <a:pt x="1066" y="743"/>
                  </a:lnTo>
                  <a:lnTo>
                    <a:pt x="1071" y="741"/>
                  </a:lnTo>
                  <a:lnTo>
                    <a:pt x="1078" y="738"/>
                  </a:lnTo>
                  <a:lnTo>
                    <a:pt x="1083" y="736"/>
                  </a:lnTo>
                  <a:lnTo>
                    <a:pt x="1089" y="733"/>
                  </a:lnTo>
                  <a:lnTo>
                    <a:pt x="1094" y="731"/>
                  </a:lnTo>
                  <a:lnTo>
                    <a:pt x="1100" y="728"/>
                  </a:lnTo>
                  <a:lnTo>
                    <a:pt x="1106" y="726"/>
                  </a:lnTo>
                  <a:lnTo>
                    <a:pt x="1112" y="723"/>
                  </a:lnTo>
                  <a:lnTo>
                    <a:pt x="1117" y="721"/>
                  </a:lnTo>
                  <a:lnTo>
                    <a:pt x="1123" y="718"/>
                  </a:lnTo>
                  <a:lnTo>
                    <a:pt x="1128" y="714"/>
                  </a:lnTo>
                  <a:lnTo>
                    <a:pt x="1135" y="712"/>
                  </a:lnTo>
                  <a:lnTo>
                    <a:pt x="1141" y="709"/>
                  </a:lnTo>
                  <a:lnTo>
                    <a:pt x="1146" y="707"/>
                  </a:lnTo>
                  <a:lnTo>
                    <a:pt x="1152" y="704"/>
                  </a:lnTo>
                  <a:lnTo>
                    <a:pt x="1157" y="702"/>
                  </a:lnTo>
                  <a:lnTo>
                    <a:pt x="1164" y="699"/>
                  </a:lnTo>
                  <a:lnTo>
                    <a:pt x="1169" y="696"/>
                  </a:lnTo>
                  <a:lnTo>
                    <a:pt x="1175" y="694"/>
                  </a:lnTo>
                  <a:lnTo>
                    <a:pt x="1180" y="691"/>
                  </a:lnTo>
                  <a:lnTo>
                    <a:pt x="1186" y="689"/>
                  </a:lnTo>
                  <a:lnTo>
                    <a:pt x="1192" y="685"/>
                  </a:lnTo>
                  <a:lnTo>
                    <a:pt x="1198" y="682"/>
                  </a:lnTo>
                  <a:lnTo>
                    <a:pt x="1203" y="680"/>
                  </a:lnTo>
                  <a:lnTo>
                    <a:pt x="1209" y="677"/>
                  </a:lnTo>
                  <a:lnTo>
                    <a:pt x="1214" y="674"/>
                  </a:lnTo>
                  <a:lnTo>
                    <a:pt x="1221" y="672"/>
                  </a:lnTo>
                  <a:lnTo>
                    <a:pt x="1227" y="669"/>
                  </a:lnTo>
                  <a:lnTo>
                    <a:pt x="1232" y="666"/>
                  </a:lnTo>
                  <a:lnTo>
                    <a:pt x="1238" y="664"/>
                  </a:lnTo>
                  <a:lnTo>
                    <a:pt x="1243" y="661"/>
                  </a:lnTo>
                  <a:lnTo>
                    <a:pt x="1250" y="657"/>
                  </a:lnTo>
                  <a:lnTo>
                    <a:pt x="1255" y="655"/>
                  </a:lnTo>
                  <a:lnTo>
                    <a:pt x="1261" y="652"/>
                  </a:lnTo>
                  <a:lnTo>
                    <a:pt x="1266" y="649"/>
                  </a:lnTo>
                  <a:lnTo>
                    <a:pt x="1272" y="647"/>
                  </a:lnTo>
                  <a:lnTo>
                    <a:pt x="1278" y="644"/>
                  </a:lnTo>
                  <a:lnTo>
                    <a:pt x="1284" y="641"/>
                  </a:lnTo>
                  <a:lnTo>
                    <a:pt x="1289" y="639"/>
                  </a:lnTo>
                  <a:lnTo>
                    <a:pt x="1295" y="636"/>
                  </a:lnTo>
                  <a:lnTo>
                    <a:pt x="1300" y="633"/>
                  </a:lnTo>
                  <a:lnTo>
                    <a:pt x="1307" y="631"/>
                  </a:lnTo>
                  <a:lnTo>
                    <a:pt x="1312" y="627"/>
                  </a:lnTo>
                  <a:lnTo>
                    <a:pt x="1318" y="624"/>
                  </a:lnTo>
                  <a:lnTo>
                    <a:pt x="1324" y="621"/>
                  </a:lnTo>
                  <a:lnTo>
                    <a:pt x="1329" y="619"/>
                  </a:lnTo>
                  <a:lnTo>
                    <a:pt x="1336" y="616"/>
                  </a:lnTo>
                  <a:lnTo>
                    <a:pt x="1341" y="613"/>
                  </a:lnTo>
                  <a:lnTo>
                    <a:pt x="1347" y="611"/>
                  </a:lnTo>
                  <a:lnTo>
                    <a:pt x="1352" y="608"/>
                  </a:lnTo>
                  <a:lnTo>
                    <a:pt x="1358" y="605"/>
                  </a:lnTo>
                  <a:lnTo>
                    <a:pt x="1364" y="602"/>
                  </a:lnTo>
                  <a:lnTo>
                    <a:pt x="1370" y="599"/>
                  </a:lnTo>
                  <a:lnTo>
                    <a:pt x="1375" y="596"/>
                  </a:lnTo>
                  <a:lnTo>
                    <a:pt x="1381" y="593"/>
                  </a:lnTo>
                  <a:lnTo>
                    <a:pt x="1386" y="590"/>
                  </a:lnTo>
                  <a:lnTo>
                    <a:pt x="1393" y="588"/>
                  </a:lnTo>
                  <a:lnTo>
                    <a:pt x="1398" y="585"/>
                  </a:lnTo>
                  <a:lnTo>
                    <a:pt x="1404" y="582"/>
                  </a:lnTo>
                  <a:lnTo>
                    <a:pt x="1410" y="580"/>
                  </a:lnTo>
                  <a:lnTo>
                    <a:pt x="1415" y="577"/>
                  </a:lnTo>
                  <a:lnTo>
                    <a:pt x="1422" y="574"/>
                  </a:lnTo>
                  <a:lnTo>
                    <a:pt x="1427" y="570"/>
                  </a:lnTo>
                  <a:lnTo>
                    <a:pt x="1433" y="568"/>
                  </a:lnTo>
                  <a:lnTo>
                    <a:pt x="1438" y="565"/>
                  </a:lnTo>
                  <a:lnTo>
                    <a:pt x="1444" y="562"/>
                  </a:lnTo>
                  <a:lnTo>
                    <a:pt x="1450" y="559"/>
                  </a:lnTo>
                  <a:lnTo>
                    <a:pt x="1456" y="557"/>
                  </a:lnTo>
                  <a:lnTo>
                    <a:pt x="1461" y="554"/>
                  </a:lnTo>
                  <a:lnTo>
                    <a:pt x="1467" y="551"/>
                  </a:lnTo>
                  <a:lnTo>
                    <a:pt x="1472" y="548"/>
                  </a:lnTo>
                  <a:lnTo>
                    <a:pt x="1479" y="546"/>
                  </a:lnTo>
                  <a:lnTo>
                    <a:pt x="1484" y="542"/>
                  </a:lnTo>
                  <a:lnTo>
                    <a:pt x="1490" y="539"/>
                  </a:lnTo>
                  <a:lnTo>
                    <a:pt x="1495" y="536"/>
                  </a:lnTo>
                  <a:lnTo>
                    <a:pt x="1501" y="534"/>
                  </a:lnTo>
                  <a:lnTo>
                    <a:pt x="1508" y="531"/>
                  </a:lnTo>
                  <a:lnTo>
                    <a:pt x="1513" y="528"/>
                  </a:lnTo>
                  <a:lnTo>
                    <a:pt x="1519" y="525"/>
                  </a:lnTo>
                  <a:lnTo>
                    <a:pt x="1524" y="523"/>
                  </a:lnTo>
                  <a:lnTo>
                    <a:pt x="1531" y="520"/>
                  </a:lnTo>
                  <a:lnTo>
                    <a:pt x="1536" y="517"/>
                  </a:lnTo>
                  <a:lnTo>
                    <a:pt x="1542" y="515"/>
                  </a:lnTo>
                  <a:lnTo>
                    <a:pt x="1547" y="511"/>
                  </a:lnTo>
                  <a:lnTo>
                    <a:pt x="1553" y="508"/>
                  </a:lnTo>
                  <a:lnTo>
                    <a:pt x="1558" y="505"/>
                  </a:lnTo>
                  <a:lnTo>
                    <a:pt x="1565" y="503"/>
                  </a:lnTo>
                  <a:lnTo>
                    <a:pt x="1570" y="500"/>
                  </a:lnTo>
                  <a:lnTo>
                    <a:pt x="1576" y="497"/>
                  </a:lnTo>
                  <a:lnTo>
                    <a:pt x="1581" y="495"/>
                  </a:lnTo>
                  <a:lnTo>
                    <a:pt x="1588" y="492"/>
                  </a:lnTo>
                  <a:lnTo>
                    <a:pt x="1594" y="489"/>
                  </a:lnTo>
                  <a:lnTo>
                    <a:pt x="1599" y="485"/>
                  </a:lnTo>
                  <a:lnTo>
                    <a:pt x="1605" y="483"/>
                  </a:lnTo>
                  <a:lnTo>
                    <a:pt x="1610" y="480"/>
                  </a:lnTo>
                  <a:lnTo>
                    <a:pt x="1617" y="477"/>
                  </a:lnTo>
                  <a:lnTo>
                    <a:pt x="1622" y="475"/>
                  </a:lnTo>
                  <a:lnTo>
                    <a:pt x="1628" y="472"/>
                  </a:lnTo>
                  <a:lnTo>
                    <a:pt x="1633" y="469"/>
                  </a:lnTo>
                  <a:lnTo>
                    <a:pt x="1639" y="466"/>
                  </a:lnTo>
                  <a:lnTo>
                    <a:pt x="1645" y="464"/>
                  </a:lnTo>
                  <a:lnTo>
                    <a:pt x="1651" y="461"/>
                  </a:lnTo>
                  <a:lnTo>
                    <a:pt x="1656" y="458"/>
                  </a:lnTo>
                  <a:lnTo>
                    <a:pt x="1662" y="455"/>
                  </a:lnTo>
                  <a:lnTo>
                    <a:pt x="1667" y="452"/>
                  </a:lnTo>
                  <a:lnTo>
                    <a:pt x="1674" y="449"/>
                  </a:lnTo>
                  <a:lnTo>
                    <a:pt x="1679" y="447"/>
                  </a:lnTo>
                  <a:lnTo>
                    <a:pt x="1685" y="444"/>
                  </a:lnTo>
                  <a:lnTo>
                    <a:pt x="1691" y="441"/>
                  </a:lnTo>
                  <a:lnTo>
                    <a:pt x="1696" y="439"/>
                  </a:lnTo>
                  <a:lnTo>
                    <a:pt x="1703" y="436"/>
                  </a:lnTo>
                  <a:lnTo>
                    <a:pt x="1708" y="433"/>
                  </a:lnTo>
                  <a:lnTo>
                    <a:pt x="1714" y="431"/>
                  </a:lnTo>
                  <a:lnTo>
                    <a:pt x="1719" y="427"/>
                  </a:lnTo>
                  <a:lnTo>
                    <a:pt x="1725" y="425"/>
                  </a:lnTo>
                  <a:lnTo>
                    <a:pt x="1731" y="422"/>
                  </a:lnTo>
                  <a:lnTo>
                    <a:pt x="1737" y="419"/>
                  </a:lnTo>
                  <a:lnTo>
                    <a:pt x="1742" y="417"/>
                  </a:lnTo>
                  <a:lnTo>
                    <a:pt x="1748" y="414"/>
                  </a:lnTo>
                  <a:lnTo>
                    <a:pt x="1753" y="411"/>
                  </a:lnTo>
                  <a:lnTo>
                    <a:pt x="1760" y="409"/>
                  </a:lnTo>
                  <a:lnTo>
                    <a:pt x="1765" y="406"/>
                  </a:lnTo>
                  <a:lnTo>
                    <a:pt x="1771" y="404"/>
                  </a:lnTo>
                  <a:lnTo>
                    <a:pt x="1777" y="401"/>
                  </a:lnTo>
                  <a:lnTo>
                    <a:pt x="1782" y="397"/>
                  </a:lnTo>
                  <a:lnTo>
                    <a:pt x="1789" y="395"/>
                  </a:lnTo>
                  <a:lnTo>
                    <a:pt x="1794" y="392"/>
                  </a:lnTo>
                  <a:lnTo>
                    <a:pt x="1800" y="390"/>
                  </a:lnTo>
                  <a:lnTo>
                    <a:pt x="1805" y="387"/>
                  </a:lnTo>
                  <a:lnTo>
                    <a:pt x="1811" y="385"/>
                  </a:lnTo>
                  <a:lnTo>
                    <a:pt x="1817" y="382"/>
                  </a:lnTo>
                  <a:lnTo>
                    <a:pt x="1823" y="380"/>
                  </a:lnTo>
                  <a:lnTo>
                    <a:pt x="1828" y="377"/>
                  </a:lnTo>
                  <a:lnTo>
                    <a:pt x="1834" y="374"/>
                  </a:lnTo>
                  <a:lnTo>
                    <a:pt x="1839" y="372"/>
                  </a:lnTo>
                  <a:lnTo>
                    <a:pt x="1846" y="368"/>
                  </a:lnTo>
                  <a:lnTo>
                    <a:pt x="1851" y="366"/>
                  </a:lnTo>
                  <a:lnTo>
                    <a:pt x="1857" y="363"/>
                  </a:lnTo>
                  <a:lnTo>
                    <a:pt x="1862" y="361"/>
                  </a:lnTo>
                  <a:lnTo>
                    <a:pt x="1868" y="358"/>
                  </a:lnTo>
                  <a:lnTo>
                    <a:pt x="1875" y="356"/>
                  </a:lnTo>
                  <a:lnTo>
                    <a:pt x="1880" y="353"/>
                  </a:lnTo>
                  <a:lnTo>
                    <a:pt x="1886" y="351"/>
                  </a:lnTo>
                  <a:lnTo>
                    <a:pt x="1891" y="348"/>
                  </a:lnTo>
                  <a:lnTo>
                    <a:pt x="1897" y="346"/>
                  </a:lnTo>
                  <a:lnTo>
                    <a:pt x="1903" y="344"/>
                  </a:lnTo>
                  <a:lnTo>
                    <a:pt x="1909" y="340"/>
                  </a:lnTo>
                  <a:lnTo>
                    <a:pt x="1914" y="338"/>
                  </a:lnTo>
                  <a:lnTo>
                    <a:pt x="1920" y="335"/>
                  </a:lnTo>
                  <a:lnTo>
                    <a:pt x="1925" y="333"/>
                  </a:lnTo>
                  <a:lnTo>
                    <a:pt x="1932" y="330"/>
                  </a:lnTo>
                  <a:lnTo>
                    <a:pt x="1937" y="328"/>
                  </a:lnTo>
                  <a:lnTo>
                    <a:pt x="1943" y="326"/>
                  </a:lnTo>
                  <a:lnTo>
                    <a:pt x="1948" y="323"/>
                  </a:lnTo>
                  <a:lnTo>
                    <a:pt x="1954" y="321"/>
                  </a:lnTo>
                  <a:lnTo>
                    <a:pt x="1961" y="318"/>
                  </a:lnTo>
                  <a:lnTo>
                    <a:pt x="1966" y="316"/>
                  </a:lnTo>
                  <a:lnTo>
                    <a:pt x="1972" y="314"/>
                  </a:lnTo>
                  <a:lnTo>
                    <a:pt x="1977" y="310"/>
                  </a:lnTo>
                  <a:lnTo>
                    <a:pt x="1983" y="308"/>
                  </a:lnTo>
                  <a:lnTo>
                    <a:pt x="1989" y="305"/>
                  </a:lnTo>
                  <a:lnTo>
                    <a:pt x="1995" y="303"/>
                  </a:lnTo>
                  <a:lnTo>
                    <a:pt x="2000" y="301"/>
                  </a:lnTo>
                  <a:lnTo>
                    <a:pt x="2006" y="298"/>
                  </a:lnTo>
                  <a:lnTo>
                    <a:pt x="2011" y="296"/>
                  </a:lnTo>
                  <a:lnTo>
                    <a:pt x="2018" y="294"/>
                  </a:lnTo>
                  <a:lnTo>
                    <a:pt x="2023" y="292"/>
                  </a:lnTo>
                  <a:lnTo>
                    <a:pt x="2029" y="289"/>
                  </a:lnTo>
                  <a:lnTo>
                    <a:pt x="2034" y="287"/>
                  </a:lnTo>
                  <a:lnTo>
                    <a:pt x="2040" y="284"/>
                  </a:lnTo>
                  <a:lnTo>
                    <a:pt x="2046" y="281"/>
                  </a:lnTo>
                  <a:lnTo>
                    <a:pt x="2052" y="279"/>
                  </a:lnTo>
                  <a:lnTo>
                    <a:pt x="2058" y="277"/>
                  </a:lnTo>
                  <a:lnTo>
                    <a:pt x="2063" y="275"/>
                  </a:lnTo>
                  <a:lnTo>
                    <a:pt x="2069" y="272"/>
                  </a:lnTo>
                  <a:lnTo>
                    <a:pt x="2075" y="270"/>
                  </a:lnTo>
                  <a:lnTo>
                    <a:pt x="2081" y="268"/>
                  </a:lnTo>
                  <a:lnTo>
                    <a:pt x="2086" y="266"/>
                  </a:lnTo>
                  <a:lnTo>
                    <a:pt x="2092" y="263"/>
                  </a:lnTo>
                  <a:lnTo>
                    <a:pt x="2097" y="261"/>
                  </a:lnTo>
                  <a:lnTo>
                    <a:pt x="2104" y="259"/>
                  </a:lnTo>
                  <a:lnTo>
                    <a:pt x="2109" y="257"/>
                  </a:lnTo>
                  <a:lnTo>
                    <a:pt x="2115" y="254"/>
                  </a:lnTo>
                  <a:lnTo>
                    <a:pt x="2120" y="252"/>
                  </a:lnTo>
                  <a:lnTo>
                    <a:pt x="2126" y="249"/>
                  </a:lnTo>
                  <a:lnTo>
                    <a:pt x="2132" y="247"/>
                  </a:lnTo>
                  <a:lnTo>
                    <a:pt x="2138" y="245"/>
                  </a:lnTo>
                  <a:lnTo>
                    <a:pt x="2144" y="243"/>
                  </a:lnTo>
                  <a:lnTo>
                    <a:pt x="2149" y="241"/>
                  </a:lnTo>
                  <a:lnTo>
                    <a:pt x="2155" y="239"/>
                  </a:lnTo>
                  <a:lnTo>
                    <a:pt x="2161" y="237"/>
                  </a:lnTo>
                  <a:lnTo>
                    <a:pt x="2167" y="234"/>
                  </a:lnTo>
                  <a:lnTo>
                    <a:pt x="2172" y="232"/>
                  </a:lnTo>
                  <a:lnTo>
                    <a:pt x="2178" y="230"/>
                  </a:lnTo>
                  <a:lnTo>
                    <a:pt x="2183" y="228"/>
                  </a:lnTo>
                  <a:lnTo>
                    <a:pt x="2190" y="225"/>
                  </a:lnTo>
                  <a:lnTo>
                    <a:pt x="2195" y="223"/>
                  </a:lnTo>
                  <a:lnTo>
                    <a:pt x="2201" y="221"/>
                  </a:lnTo>
                  <a:lnTo>
                    <a:pt x="2206" y="219"/>
                  </a:lnTo>
                  <a:lnTo>
                    <a:pt x="2212" y="217"/>
                  </a:lnTo>
                  <a:lnTo>
                    <a:pt x="2218" y="215"/>
                  </a:lnTo>
                  <a:lnTo>
                    <a:pt x="2224" y="213"/>
                  </a:lnTo>
                  <a:lnTo>
                    <a:pt x="2229" y="211"/>
                  </a:lnTo>
                  <a:lnTo>
                    <a:pt x="2235" y="209"/>
                  </a:lnTo>
                  <a:lnTo>
                    <a:pt x="2241" y="207"/>
                  </a:lnTo>
                  <a:lnTo>
                    <a:pt x="2247" y="205"/>
                  </a:lnTo>
                  <a:lnTo>
                    <a:pt x="2253" y="203"/>
                  </a:lnTo>
                  <a:lnTo>
                    <a:pt x="2258" y="201"/>
                  </a:lnTo>
                  <a:lnTo>
                    <a:pt x="2264" y="198"/>
                  </a:lnTo>
                  <a:lnTo>
                    <a:pt x="2269" y="196"/>
                  </a:lnTo>
                  <a:lnTo>
                    <a:pt x="2276" y="194"/>
                  </a:lnTo>
                  <a:lnTo>
                    <a:pt x="2281" y="192"/>
                  </a:lnTo>
                  <a:lnTo>
                    <a:pt x="2287" y="190"/>
                  </a:lnTo>
                  <a:lnTo>
                    <a:pt x="2292" y="189"/>
                  </a:lnTo>
                  <a:lnTo>
                    <a:pt x="2298" y="187"/>
                  </a:lnTo>
                  <a:lnTo>
                    <a:pt x="2304" y="185"/>
                  </a:lnTo>
                  <a:lnTo>
                    <a:pt x="2310" y="183"/>
                  </a:lnTo>
                  <a:lnTo>
                    <a:pt x="2315" y="181"/>
                  </a:lnTo>
                  <a:lnTo>
                    <a:pt x="2321" y="179"/>
                  </a:lnTo>
                  <a:lnTo>
                    <a:pt x="2327" y="177"/>
                  </a:lnTo>
                  <a:lnTo>
                    <a:pt x="2333" y="176"/>
                  </a:lnTo>
                  <a:lnTo>
                    <a:pt x="2339" y="174"/>
                  </a:lnTo>
                  <a:lnTo>
                    <a:pt x="2344" y="172"/>
                  </a:lnTo>
                  <a:lnTo>
                    <a:pt x="2350" y="169"/>
                  </a:lnTo>
                  <a:lnTo>
                    <a:pt x="2355" y="167"/>
                  </a:lnTo>
                  <a:lnTo>
                    <a:pt x="2362" y="165"/>
                  </a:lnTo>
                  <a:lnTo>
                    <a:pt x="2367" y="164"/>
                  </a:lnTo>
                  <a:lnTo>
                    <a:pt x="2373" y="162"/>
                  </a:lnTo>
                  <a:lnTo>
                    <a:pt x="2378" y="160"/>
                  </a:lnTo>
                  <a:lnTo>
                    <a:pt x="2384" y="158"/>
                  </a:lnTo>
                  <a:lnTo>
                    <a:pt x="2390" y="157"/>
                  </a:lnTo>
                  <a:lnTo>
                    <a:pt x="2396" y="155"/>
                  </a:lnTo>
                  <a:lnTo>
                    <a:pt x="2401" y="153"/>
                  </a:lnTo>
                  <a:lnTo>
                    <a:pt x="2407" y="152"/>
                  </a:lnTo>
                  <a:lnTo>
                    <a:pt x="2412" y="150"/>
                  </a:lnTo>
                  <a:lnTo>
                    <a:pt x="2419" y="148"/>
                  </a:lnTo>
                  <a:lnTo>
                    <a:pt x="2425" y="147"/>
                  </a:lnTo>
                  <a:lnTo>
                    <a:pt x="2430" y="145"/>
                  </a:lnTo>
                  <a:lnTo>
                    <a:pt x="2436" y="143"/>
                  </a:lnTo>
                  <a:lnTo>
                    <a:pt x="2441" y="142"/>
                  </a:lnTo>
                  <a:lnTo>
                    <a:pt x="2448" y="139"/>
                  </a:lnTo>
                  <a:lnTo>
                    <a:pt x="2453" y="137"/>
                  </a:lnTo>
                  <a:lnTo>
                    <a:pt x="2459" y="136"/>
                  </a:lnTo>
                  <a:lnTo>
                    <a:pt x="2464" y="134"/>
                  </a:lnTo>
                  <a:lnTo>
                    <a:pt x="2470" y="132"/>
                  </a:lnTo>
                  <a:lnTo>
                    <a:pt x="2476" y="131"/>
                  </a:lnTo>
                  <a:lnTo>
                    <a:pt x="2482" y="129"/>
                  </a:lnTo>
                  <a:lnTo>
                    <a:pt x="2487" y="128"/>
                  </a:lnTo>
                  <a:lnTo>
                    <a:pt x="2493" y="126"/>
                  </a:lnTo>
                  <a:lnTo>
                    <a:pt x="2498" y="125"/>
                  </a:lnTo>
                  <a:lnTo>
                    <a:pt x="2505" y="123"/>
                  </a:lnTo>
                  <a:lnTo>
                    <a:pt x="2511" y="122"/>
                  </a:lnTo>
                  <a:lnTo>
                    <a:pt x="2516" y="120"/>
                  </a:lnTo>
                  <a:lnTo>
                    <a:pt x="2522" y="119"/>
                  </a:lnTo>
                  <a:lnTo>
                    <a:pt x="2527" y="117"/>
                  </a:lnTo>
                  <a:lnTo>
                    <a:pt x="2534" y="116"/>
                  </a:lnTo>
                  <a:lnTo>
                    <a:pt x="2539" y="114"/>
                  </a:lnTo>
                  <a:lnTo>
                    <a:pt x="2545" y="112"/>
                  </a:lnTo>
                  <a:lnTo>
                    <a:pt x="2550" y="110"/>
                  </a:lnTo>
                  <a:lnTo>
                    <a:pt x="2556" y="109"/>
                  </a:lnTo>
                  <a:lnTo>
                    <a:pt x="2562" y="107"/>
                  </a:lnTo>
                  <a:lnTo>
                    <a:pt x="2568" y="106"/>
                  </a:lnTo>
                  <a:lnTo>
                    <a:pt x="2573" y="104"/>
                  </a:lnTo>
                  <a:lnTo>
                    <a:pt x="2579" y="103"/>
                  </a:lnTo>
                  <a:lnTo>
                    <a:pt x="2584" y="102"/>
                  </a:lnTo>
                  <a:lnTo>
                    <a:pt x="2591" y="100"/>
                  </a:lnTo>
                  <a:lnTo>
                    <a:pt x="2596" y="99"/>
                  </a:lnTo>
                  <a:lnTo>
                    <a:pt x="2602" y="98"/>
                  </a:lnTo>
                  <a:lnTo>
                    <a:pt x="2608" y="96"/>
                  </a:lnTo>
                  <a:lnTo>
                    <a:pt x="2613" y="95"/>
                  </a:lnTo>
                  <a:lnTo>
                    <a:pt x="2620" y="93"/>
                  </a:lnTo>
                  <a:lnTo>
                    <a:pt x="2625" y="92"/>
                  </a:lnTo>
                  <a:lnTo>
                    <a:pt x="2631" y="91"/>
                  </a:lnTo>
                  <a:lnTo>
                    <a:pt x="2636" y="90"/>
                  </a:lnTo>
                  <a:lnTo>
                    <a:pt x="2642" y="88"/>
                  </a:lnTo>
                  <a:lnTo>
                    <a:pt x="2648" y="87"/>
                  </a:lnTo>
                  <a:lnTo>
                    <a:pt x="2654" y="86"/>
                  </a:lnTo>
                  <a:lnTo>
                    <a:pt x="2659" y="83"/>
                  </a:lnTo>
                  <a:lnTo>
                    <a:pt x="2665" y="82"/>
                  </a:lnTo>
                  <a:lnTo>
                    <a:pt x="2670" y="81"/>
                  </a:lnTo>
                  <a:lnTo>
                    <a:pt x="2677" y="80"/>
                  </a:lnTo>
                  <a:lnTo>
                    <a:pt x="2682" y="78"/>
                  </a:lnTo>
                  <a:lnTo>
                    <a:pt x="2688" y="77"/>
                  </a:lnTo>
                  <a:lnTo>
                    <a:pt x="2694" y="76"/>
                  </a:lnTo>
                  <a:lnTo>
                    <a:pt x="2699" y="75"/>
                  </a:lnTo>
                  <a:lnTo>
                    <a:pt x="2706" y="74"/>
                  </a:lnTo>
                  <a:lnTo>
                    <a:pt x="2711" y="73"/>
                  </a:lnTo>
                  <a:lnTo>
                    <a:pt x="2717" y="71"/>
                  </a:lnTo>
                  <a:lnTo>
                    <a:pt x="2722" y="70"/>
                  </a:lnTo>
                  <a:lnTo>
                    <a:pt x="2728" y="69"/>
                  </a:lnTo>
                  <a:lnTo>
                    <a:pt x="2734" y="68"/>
                  </a:lnTo>
                  <a:lnTo>
                    <a:pt x="2740" y="67"/>
                  </a:lnTo>
                  <a:lnTo>
                    <a:pt x="2745" y="66"/>
                  </a:lnTo>
                  <a:lnTo>
                    <a:pt x="2751" y="65"/>
                  </a:lnTo>
                  <a:lnTo>
                    <a:pt x="2756" y="64"/>
                  </a:lnTo>
                  <a:lnTo>
                    <a:pt x="2763" y="62"/>
                  </a:lnTo>
                  <a:lnTo>
                    <a:pt x="2768" y="61"/>
                  </a:lnTo>
                  <a:lnTo>
                    <a:pt x="2774" y="60"/>
                  </a:lnTo>
                  <a:lnTo>
                    <a:pt x="2779" y="59"/>
                  </a:lnTo>
                  <a:lnTo>
                    <a:pt x="2785" y="58"/>
                  </a:lnTo>
                  <a:lnTo>
                    <a:pt x="2792" y="57"/>
                  </a:lnTo>
                  <a:lnTo>
                    <a:pt x="2797" y="56"/>
                  </a:lnTo>
                  <a:lnTo>
                    <a:pt x="2803" y="54"/>
                  </a:lnTo>
                  <a:lnTo>
                    <a:pt x="2808" y="53"/>
                  </a:lnTo>
                  <a:lnTo>
                    <a:pt x="2814" y="52"/>
                  </a:lnTo>
                  <a:lnTo>
                    <a:pt x="2820" y="51"/>
                  </a:lnTo>
                  <a:lnTo>
                    <a:pt x="2826" y="50"/>
                  </a:lnTo>
                  <a:lnTo>
                    <a:pt x="2831" y="49"/>
                  </a:lnTo>
                  <a:lnTo>
                    <a:pt x="2837" y="48"/>
                  </a:lnTo>
                  <a:lnTo>
                    <a:pt x="2842" y="47"/>
                  </a:lnTo>
                  <a:lnTo>
                    <a:pt x="2849" y="46"/>
                  </a:lnTo>
                  <a:lnTo>
                    <a:pt x="2854" y="45"/>
                  </a:lnTo>
                  <a:lnTo>
                    <a:pt x="2860" y="45"/>
                  </a:lnTo>
                  <a:lnTo>
                    <a:pt x="2865" y="44"/>
                  </a:lnTo>
                  <a:lnTo>
                    <a:pt x="2871" y="43"/>
                  </a:lnTo>
                  <a:lnTo>
                    <a:pt x="2878" y="42"/>
                  </a:lnTo>
                  <a:lnTo>
                    <a:pt x="2883" y="41"/>
                  </a:lnTo>
                  <a:lnTo>
                    <a:pt x="2889" y="40"/>
                  </a:lnTo>
                  <a:lnTo>
                    <a:pt x="2894" y="39"/>
                  </a:lnTo>
                  <a:lnTo>
                    <a:pt x="2900" y="38"/>
                  </a:lnTo>
                  <a:lnTo>
                    <a:pt x="2906" y="38"/>
                  </a:lnTo>
                  <a:lnTo>
                    <a:pt x="2912" y="37"/>
                  </a:lnTo>
                  <a:lnTo>
                    <a:pt x="2917" y="36"/>
                  </a:lnTo>
                  <a:lnTo>
                    <a:pt x="2923" y="35"/>
                  </a:lnTo>
                  <a:lnTo>
                    <a:pt x="2928" y="34"/>
                  </a:lnTo>
                  <a:lnTo>
                    <a:pt x="2935" y="34"/>
                  </a:lnTo>
                  <a:lnTo>
                    <a:pt x="2940" y="33"/>
                  </a:lnTo>
                  <a:lnTo>
                    <a:pt x="2946" y="32"/>
                  </a:lnTo>
                  <a:lnTo>
                    <a:pt x="2951" y="31"/>
                  </a:lnTo>
                  <a:lnTo>
                    <a:pt x="2957" y="31"/>
                  </a:lnTo>
                  <a:lnTo>
                    <a:pt x="2963" y="30"/>
                  </a:lnTo>
                  <a:lnTo>
                    <a:pt x="2969" y="29"/>
                  </a:lnTo>
                  <a:lnTo>
                    <a:pt x="2975" y="28"/>
                  </a:lnTo>
                  <a:lnTo>
                    <a:pt x="2980" y="28"/>
                  </a:lnTo>
                  <a:lnTo>
                    <a:pt x="2986" y="26"/>
                  </a:lnTo>
                  <a:lnTo>
                    <a:pt x="2992" y="25"/>
                  </a:lnTo>
                  <a:lnTo>
                    <a:pt x="2998" y="25"/>
                  </a:lnTo>
                  <a:lnTo>
                    <a:pt x="3003" y="24"/>
                  </a:lnTo>
                  <a:lnTo>
                    <a:pt x="3009" y="23"/>
                  </a:lnTo>
                  <a:lnTo>
                    <a:pt x="3014" y="23"/>
                  </a:lnTo>
                  <a:lnTo>
                    <a:pt x="3021" y="22"/>
                  </a:lnTo>
                  <a:lnTo>
                    <a:pt x="3026" y="21"/>
                  </a:lnTo>
                  <a:lnTo>
                    <a:pt x="3032" y="21"/>
                  </a:lnTo>
                  <a:lnTo>
                    <a:pt x="3037" y="20"/>
                  </a:lnTo>
                  <a:lnTo>
                    <a:pt x="3043" y="20"/>
                  </a:lnTo>
                  <a:lnTo>
                    <a:pt x="3049" y="19"/>
                  </a:lnTo>
                  <a:lnTo>
                    <a:pt x="3055" y="18"/>
                  </a:lnTo>
                  <a:lnTo>
                    <a:pt x="3061" y="18"/>
                  </a:lnTo>
                  <a:lnTo>
                    <a:pt x="3066" y="17"/>
                  </a:lnTo>
                  <a:lnTo>
                    <a:pt x="3073" y="17"/>
                  </a:lnTo>
                  <a:lnTo>
                    <a:pt x="3078" y="16"/>
                  </a:lnTo>
                  <a:lnTo>
                    <a:pt x="3084" y="16"/>
                  </a:lnTo>
                  <a:lnTo>
                    <a:pt x="3089" y="15"/>
                  </a:lnTo>
                  <a:lnTo>
                    <a:pt x="3095" y="15"/>
                  </a:lnTo>
                  <a:lnTo>
                    <a:pt x="3100" y="14"/>
                  </a:lnTo>
                  <a:lnTo>
                    <a:pt x="3107" y="13"/>
                  </a:lnTo>
                  <a:lnTo>
                    <a:pt x="3112" y="13"/>
                  </a:lnTo>
                  <a:lnTo>
                    <a:pt x="3118" y="13"/>
                  </a:lnTo>
                  <a:lnTo>
                    <a:pt x="3123" y="12"/>
                  </a:lnTo>
                  <a:lnTo>
                    <a:pt x="3130" y="12"/>
                  </a:lnTo>
                  <a:lnTo>
                    <a:pt x="3135" y="11"/>
                  </a:lnTo>
                  <a:lnTo>
                    <a:pt x="3141" y="11"/>
                  </a:lnTo>
                  <a:lnTo>
                    <a:pt x="3146" y="10"/>
                  </a:lnTo>
                  <a:lnTo>
                    <a:pt x="3152" y="10"/>
                  </a:lnTo>
                  <a:lnTo>
                    <a:pt x="3159" y="9"/>
                  </a:lnTo>
                  <a:lnTo>
                    <a:pt x="3164" y="9"/>
                  </a:lnTo>
                  <a:lnTo>
                    <a:pt x="3170" y="9"/>
                  </a:lnTo>
                  <a:lnTo>
                    <a:pt x="3175" y="8"/>
                  </a:lnTo>
                  <a:lnTo>
                    <a:pt x="3181" y="8"/>
                  </a:lnTo>
                  <a:lnTo>
                    <a:pt x="3186" y="7"/>
                  </a:lnTo>
                  <a:lnTo>
                    <a:pt x="3193" y="7"/>
                  </a:lnTo>
                  <a:lnTo>
                    <a:pt x="3198" y="7"/>
                  </a:lnTo>
                  <a:lnTo>
                    <a:pt x="3204" y="6"/>
                  </a:lnTo>
                  <a:lnTo>
                    <a:pt x="3209" y="6"/>
                  </a:lnTo>
                  <a:lnTo>
                    <a:pt x="3216" y="6"/>
                  </a:lnTo>
                  <a:lnTo>
                    <a:pt x="3221" y="5"/>
                  </a:lnTo>
                  <a:lnTo>
                    <a:pt x="3227" y="5"/>
                  </a:lnTo>
                  <a:lnTo>
                    <a:pt x="3232" y="5"/>
                  </a:lnTo>
                  <a:lnTo>
                    <a:pt x="3238" y="4"/>
                  </a:lnTo>
                  <a:lnTo>
                    <a:pt x="3245" y="4"/>
                  </a:lnTo>
                  <a:lnTo>
                    <a:pt x="3250" y="4"/>
                  </a:lnTo>
                  <a:lnTo>
                    <a:pt x="3256" y="4"/>
                  </a:lnTo>
                  <a:lnTo>
                    <a:pt x="3261" y="3"/>
                  </a:lnTo>
                  <a:lnTo>
                    <a:pt x="3267" y="3"/>
                  </a:lnTo>
                  <a:lnTo>
                    <a:pt x="3273" y="3"/>
                  </a:lnTo>
                  <a:lnTo>
                    <a:pt x="3279" y="3"/>
                  </a:lnTo>
                  <a:lnTo>
                    <a:pt x="3284" y="2"/>
                  </a:lnTo>
                  <a:lnTo>
                    <a:pt x="3290" y="2"/>
                  </a:lnTo>
                  <a:lnTo>
                    <a:pt x="3295" y="2"/>
                  </a:lnTo>
                  <a:lnTo>
                    <a:pt x="3302" y="2"/>
                  </a:lnTo>
                  <a:lnTo>
                    <a:pt x="3307" y="2"/>
                  </a:lnTo>
                  <a:lnTo>
                    <a:pt x="3313" y="1"/>
                  </a:lnTo>
                  <a:lnTo>
                    <a:pt x="3318" y="1"/>
                  </a:lnTo>
                  <a:lnTo>
                    <a:pt x="3324" y="1"/>
                  </a:lnTo>
                  <a:lnTo>
                    <a:pt x="3330" y="1"/>
                  </a:lnTo>
                  <a:lnTo>
                    <a:pt x="3336" y="1"/>
                  </a:lnTo>
                  <a:lnTo>
                    <a:pt x="3342" y="1"/>
                  </a:lnTo>
                  <a:lnTo>
                    <a:pt x="3347" y="1"/>
                  </a:lnTo>
                  <a:lnTo>
                    <a:pt x="3353" y="0"/>
                  </a:lnTo>
                  <a:lnTo>
                    <a:pt x="3359" y="0"/>
                  </a:lnTo>
                  <a:lnTo>
                    <a:pt x="3365" y="0"/>
                  </a:lnTo>
                  <a:lnTo>
                    <a:pt x="3370" y="0"/>
                  </a:lnTo>
                  <a:lnTo>
                    <a:pt x="3376" y="0"/>
                  </a:lnTo>
                  <a:lnTo>
                    <a:pt x="3381" y="0"/>
                  </a:lnTo>
                  <a:lnTo>
                    <a:pt x="3388" y="0"/>
                  </a:lnTo>
                  <a:lnTo>
                    <a:pt x="3393" y="0"/>
                  </a:lnTo>
                  <a:lnTo>
                    <a:pt x="3399" y="0"/>
                  </a:lnTo>
                  <a:lnTo>
                    <a:pt x="3404" y="0"/>
                  </a:lnTo>
                  <a:lnTo>
                    <a:pt x="3410" y="0"/>
                  </a:lnTo>
                  <a:lnTo>
                    <a:pt x="3416" y="0"/>
                  </a:lnTo>
                  <a:lnTo>
                    <a:pt x="3422" y="0"/>
                  </a:lnTo>
                  <a:lnTo>
                    <a:pt x="3428" y="0"/>
                  </a:lnTo>
                  <a:lnTo>
                    <a:pt x="3433" y="0"/>
                  </a:lnTo>
                  <a:lnTo>
                    <a:pt x="3439" y="0"/>
                  </a:lnTo>
                  <a:lnTo>
                    <a:pt x="3445" y="0"/>
                  </a:lnTo>
                  <a:lnTo>
                    <a:pt x="3451" y="0"/>
                  </a:lnTo>
                  <a:lnTo>
                    <a:pt x="3456" y="0"/>
                  </a:lnTo>
                  <a:lnTo>
                    <a:pt x="3462" y="0"/>
                  </a:lnTo>
                  <a:lnTo>
                    <a:pt x="3467" y="0"/>
                  </a:lnTo>
                  <a:lnTo>
                    <a:pt x="3474" y="0"/>
                  </a:lnTo>
                  <a:lnTo>
                    <a:pt x="3479" y="0"/>
                  </a:lnTo>
                  <a:lnTo>
                    <a:pt x="3485" y="0"/>
                  </a:lnTo>
                  <a:lnTo>
                    <a:pt x="3490" y="0"/>
                  </a:lnTo>
                  <a:lnTo>
                    <a:pt x="3496" y="0"/>
                  </a:lnTo>
                  <a:lnTo>
                    <a:pt x="3502" y="0"/>
                  </a:lnTo>
                  <a:lnTo>
                    <a:pt x="3508" y="0"/>
                  </a:lnTo>
                  <a:lnTo>
                    <a:pt x="3513" y="0"/>
                  </a:lnTo>
                  <a:lnTo>
                    <a:pt x="3519" y="0"/>
                  </a:lnTo>
                  <a:lnTo>
                    <a:pt x="3525" y="0"/>
                  </a:lnTo>
                  <a:lnTo>
                    <a:pt x="3531" y="0"/>
                  </a:lnTo>
                  <a:lnTo>
                    <a:pt x="3537" y="1"/>
                  </a:lnTo>
                  <a:lnTo>
                    <a:pt x="3542" y="1"/>
                  </a:lnTo>
                  <a:lnTo>
                    <a:pt x="3548" y="1"/>
                  </a:lnTo>
                  <a:lnTo>
                    <a:pt x="3553" y="1"/>
                  </a:lnTo>
                  <a:lnTo>
                    <a:pt x="3560" y="1"/>
                  </a:lnTo>
                  <a:lnTo>
                    <a:pt x="3565" y="1"/>
                  </a:lnTo>
                  <a:lnTo>
                    <a:pt x="3571" y="2"/>
                  </a:lnTo>
                  <a:lnTo>
                    <a:pt x="3576" y="2"/>
                  </a:lnTo>
                  <a:lnTo>
                    <a:pt x="3582" y="2"/>
                  </a:lnTo>
                  <a:lnTo>
                    <a:pt x="3588" y="2"/>
                  </a:lnTo>
                  <a:lnTo>
                    <a:pt x="3594" y="2"/>
                  </a:lnTo>
                  <a:lnTo>
                    <a:pt x="3599" y="2"/>
                  </a:lnTo>
                  <a:lnTo>
                    <a:pt x="3605" y="3"/>
                  </a:lnTo>
                  <a:lnTo>
                    <a:pt x="3611" y="3"/>
                  </a:lnTo>
                  <a:lnTo>
                    <a:pt x="3617" y="3"/>
                  </a:lnTo>
                  <a:lnTo>
                    <a:pt x="3623" y="3"/>
                  </a:lnTo>
                  <a:lnTo>
                    <a:pt x="3628" y="4"/>
                  </a:lnTo>
                  <a:lnTo>
                    <a:pt x="3634" y="4"/>
                  </a:lnTo>
                  <a:lnTo>
                    <a:pt x="3639" y="4"/>
                  </a:lnTo>
                  <a:lnTo>
                    <a:pt x="3646" y="4"/>
                  </a:lnTo>
                  <a:lnTo>
                    <a:pt x="3651" y="5"/>
                  </a:lnTo>
                  <a:lnTo>
                    <a:pt x="3657" y="5"/>
                  </a:lnTo>
                  <a:lnTo>
                    <a:pt x="3662" y="5"/>
                  </a:lnTo>
                  <a:lnTo>
                    <a:pt x="3668" y="5"/>
                  </a:lnTo>
                  <a:lnTo>
                    <a:pt x="3674" y="6"/>
                  </a:lnTo>
                  <a:lnTo>
                    <a:pt x="3680" y="6"/>
                  </a:lnTo>
                  <a:lnTo>
                    <a:pt x="3685" y="6"/>
                  </a:lnTo>
                  <a:lnTo>
                    <a:pt x="3691" y="7"/>
                  </a:lnTo>
                  <a:lnTo>
                    <a:pt x="3696" y="7"/>
                  </a:lnTo>
                  <a:lnTo>
                    <a:pt x="3703" y="7"/>
                  </a:lnTo>
                  <a:lnTo>
                    <a:pt x="3709" y="8"/>
                  </a:lnTo>
                  <a:lnTo>
                    <a:pt x="3714" y="8"/>
                  </a:lnTo>
                  <a:lnTo>
                    <a:pt x="3720" y="8"/>
                  </a:lnTo>
                  <a:lnTo>
                    <a:pt x="3725" y="9"/>
                  </a:lnTo>
                  <a:lnTo>
                    <a:pt x="3732" y="9"/>
                  </a:lnTo>
                  <a:lnTo>
                    <a:pt x="3737" y="9"/>
                  </a:lnTo>
                  <a:lnTo>
                    <a:pt x="3743" y="10"/>
                  </a:lnTo>
                  <a:lnTo>
                    <a:pt x="3748" y="10"/>
                  </a:lnTo>
                  <a:lnTo>
                    <a:pt x="3754" y="11"/>
                  </a:lnTo>
                  <a:lnTo>
                    <a:pt x="3760" y="11"/>
                  </a:lnTo>
                  <a:lnTo>
                    <a:pt x="3766" y="11"/>
                  </a:lnTo>
                  <a:lnTo>
                    <a:pt x="3771" y="12"/>
                  </a:lnTo>
                  <a:lnTo>
                    <a:pt x="3777" y="12"/>
                  </a:lnTo>
                  <a:lnTo>
                    <a:pt x="3782" y="13"/>
                  </a:lnTo>
                  <a:lnTo>
                    <a:pt x="3789" y="13"/>
                  </a:lnTo>
                  <a:lnTo>
                    <a:pt x="3795" y="13"/>
                  </a:lnTo>
                  <a:lnTo>
                    <a:pt x="3800" y="14"/>
                  </a:lnTo>
                  <a:lnTo>
                    <a:pt x="3806" y="14"/>
                  </a:lnTo>
                  <a:lnTo>
                    <a:pt x="3811" y="15"/>
                  </a:lnTo>
                  <a:lnTo>
                    <a:pt x="3818" y="15"/>
                  </a:lnTo>
                  <a:lnTo>
                    <a:pt x="3823" y="16"/>
                  </a:lnTo>
                  <a:lnTo>
                    <a:pt x="3829" y="16"/>
                  </a:lnTo>
                  <a:lnTo>
                    <a:pt x="3834" y="17"/>
                  </a:lnTo>
                  <a:lnTo>
                    <a:pt x="3840" y="17"/>
                  </a:lnTo>
                  <a:lnTo>
                    <a:pt x="3846" y="18"/>
                  </a:lnTo>
                  <a:lnTo>
                    <a:pt x="3852" y="18"/>
                  </a:lnTo>
                  <a:lnTo>
                    <a:pt x="3857" y="19"/>
                  </a:lnTo>
                  <a:lnTo>
                    <a:pt x="3863" y="19"/>
                  </a:lnTo>
                  <a:lnTo>
                    <a:pt x="3868" y="20"/>
                  </a:lnTo>
                  <a:lnTo>
                    <a:pt x="3875" y="20"/>
                  </a:lnTo>
                  <a:lnTo>
                    <a:pt x="3880" y="21"/>
                  </a:lnTo>
                  <a:lnTo>
                    <a:pt x="3886" y="21"/>
                  </a:lnTo>
                  <a:lnTo>
                    <a:pt x="3892" y="22"/>
                  </a:lnTo>
                  <a:lnTo>
                    <a:pt x="3897" y="22"/>
                  </a:lnTo>
                  <a:lnTo>
                    <a:pt x="3904" y="23"/>
                  </a:lnTo>
                  <a:lnTo>
                    <a:pt x="3909" y="23"/>
                  </a:lnTo>
                  <a:lnTo>
                    <a:pt x="3915" y="24"/>
                  </a:lnTo>
                  <a:lnTo>
                    <a:pt x="3920" y="24"/>
                  </a:lnTo>
                  <a:lnTo>
                    <a:pt x="3926" y="25"/>
                  </a:lnTo>
                  <a:lnTo>
                    <a:pt x="3932" y="26"/>
                  </a:lnTo>
                  <a:lnTo>
                    <a:pt x="3938" y="26"/>
                  </a:lnTo>
                  <a:lnTo>
                    <a:pt x="3943" y="28"/>
                  </a:lnTo>
                  <a:lnTo>
                    <a:pt x="3949" y="28"/>
                  </a:lnTo>
                  <a:lnTo>
                    <a:pt x="3954" y="29"/>
                  </a:lnTo>
                  <a:lnTo>
                    <a:pt x="3961" y="30"/>
                  </a:lnTo>
                  <a:lnTo>
                    <a:pt x="3966" y="30"/>
                  </a:lnTo>
                  <a:lnTo>
                    <a:pt x="3972" y="31"/>
                  </a:lnTo>
                  <a:lnTo>
                    <a:pt x="3978" y="31"/>
                  </a:lnTo>
                  <a:lnTo>
                    <a:pt x="3983" y="32"/>
                  </a:lnTo>
                  <a:lnTo>
                    <a:pt x="3990" y="33"/>
                  </a:lnTo>
                  <a:lnTo>
                    <a:pt x="3995" y="33"/>
                  </a:lnTo>
                  <a:lnTo>
                    <a:pt x="4001" y="34"/>
                  </a:lnTo>
                  <a:lnTo>
                    <a:pt x="4006" y="35"/>
                  </a:lnTo>
                  <a:lnTo>
                    <a:pt x="4012" y="35"/>
                  </a:lnTo>
                  <a:lnTo>
                    <a:pt x="4018" y="36"/>
                  </a:lnTo>
                  <a:lnTo>
                    <a:pt x="4024" y="36"/>
                  </a:lnTo>
                  <a:lnTo>
                    <a:pt x="4029" y="37"/>
                  </a:lnTo>
                  <a:lnTo>
                    <a:pt x="4035" y="38"/>
                  </a:lnTo>
                  <a:lnTo>
                    <a:pt x="4040" y="38"/>
                  </a:lnTo>
                  <a:lnTo>
                    <a:pt x="4047" y="39"/>
                  </a:lnTo>
                  <a:lnTo>
                    <a:pt x="4052" y="40"/>
                  </a:lnTo>
                  <a:lnTo>
                    <a:pt x="4058" y="41"/>
                  </a:lnTo>
                  <a:lnTo>
                    <a:pt x="4063" y="41"/>
                  </a:lnTo>
                  <a:lnTo>
                    <a:pt x="4069" y="42"/>
                  </a:lnTo>
                  <a:lnTo>
                    <a:pt x="4076" y="43"/>
                  </a:lnTo>
                  <a:lnTo>
                    <a:pt x="4081" y="43"/>
                  </a:lnTo>
                  <a:lnTo>
                    <a:pt x="4087" y="44"/>
                  </a:lnTo>
                  <a:lnTo>
                    <a:pt x="4092" y="45"/>
                  </a:lnTo>
                  <a:lnTo>
                    <a:pt x="4098" y="45"/>
                  </a:lnTo>
                  <a:lnTo>
                    <a:pt x="4104" y="46"/>
                  </a:lnTo>
                  <a:lnTo>
                    <a:pt x="4110" y="47"/>
                  </a:lnTo>
                  <a:lnTo>
                    <a:pt x="4115" y="48"/>
                  </a:lnTo>
                  <a:lnTo>
                    <a:pt x="4121" y="48"/>
                  </a:lnTo>
                  <a:lnTo>
                    <a:pt x="4126" y="49"/>
                  </a:lnTo>
                  <a:lnTo>
                    <a:pt x="4133" y="50"/>
                  </a:lnTo>
                  <a:lnTo>
                    <a:pt x="4138" y="51"/>
                  </a:lnTo>
                  <a:lnTo>
                    <a:pt x="4144" y="51"/>
                  </a:lnTo>
                  <a:lnTo>
                    <a:pt x="4149" y="52"/>
                  </a:lnTo>
                  <a:lnTo>
                    <a:pt x="4155" y="53"/>
                  </a:lnTo>
                  <a:lnTo>
                    <a:pt x="4162" y="54"/>
                  </a:lnTo>
                  <a:lnTo>
                    <a:pt x="4167" y="54"/>
                  </a:lnTo>
                  <a:lnTo>
                    <a:pt x="4173" y="56"/>
                  </a:lnTo>
                  <a:lnTo>
                    <a:pt x="4178" y="57"/>
                  </a:lnTo>
                  <a:lnTo>
                    <a:pt x="4184" y="58"/>
                  </a:lnTo>
                  <a:lnTo>
                    <a:pt x="4190" y="59"/>
                  </a:lnTo>
                  <a:lnTo>
                    <a:pt x="4196" y="59"/>
                  </a:lnTo>
                  <a:lnTo>
                    <a:pt x="4201" y="60"/>
                  </a:lnTo>
                  <a:lnTo>
                    <a:pt x="4207" y="61"/>
                  </a:lnTo>
                  <a:lnTo>
                    <a:pt x="4212" y="62"/>
                  </a:lnTo>
                  <a:lnTo>
                    <a:pt x="4219" y="63"/>
                  </a:lnTo>
                  <a:lnTo>
                    <a:pt x="4224" y="63"/>
                  </a:lnTo>
                  <a:lnTo>
                    <a:pt x="4230" y="64"/>
                  </a:lnTo>
                  <a:lnTo>
                    <a:pt x="4235" y="65"/>
                  </a:lnTo>
                  <a:lnTo>
                    <a:pt x="4241" y="66"/>
                  </a:lnTo>
                  <a:lnTo>
                    <a:pt x="4247" y="67"/>
                  </a:lnTo>
                  <a:lnTo>
                    <a:pt x="4253" y="67"/>
                  </a:lnTo>
                  <a:lnTo>
                    <a:pt x="4259" y="68"/>
                  </a:lnTo>
                  <a:lnTo>
                    <a:pt x="4264" y="69"/>
                  </a:lnTo>
                  <a:lnTo>
                    <a:pt x="4270" y="70"/>
                  </a:lnTo>
                  <a:lnTo>
                    <a:pt x="4276" y="71"/>
                  </a:lnTo>
                  <a:lnTo>
                    <a:pt x="4282" y="72"/>
                  </a:lnTo>
                  <a:lnTo>
                    <a:pt x="4287" y="73"/>
                  </a:lnTo>
                  <a:lnTo>
                    <a:pt x="4293" y="73"/>
                  </a:lnTo>
                  <a:lnTo>
                    <a:pt x="4298" y="74"/>
                  </a:lnTo>
                  <a:lnTo>
                    <a:pt x="4305" y="75"/>
                  </a:lnTo>
                  <a:lnTo>
                    <a:pt x="4310" y="76"/>
                  </a:lnTo>
                  <a:lnTo>
                    <a:pt x="4316" y="77"/>
                  </a:lnTo>
                  <a:lnTo>
                    <a:pt x="4321" y="78"/>
                  </a:lnTo>
                  <a:lnTo>
                    <a:pt x="4327" y="79"/>
                  </a:lnTo>
                  <a:lnTo>
                    <a:pt x="4333" y="80"/>
                  </a:lnTo>
                  <a:lnTo>
                    <a:pt x="4339" y="80"/>
                  </a:lnTo>
                  <a:lnTo>
                    <a:pt x="4345" y="81"/>
                  </a:lnTo>
                  <a:lnTo>
                    <a:pt x="4350" y="82"/>
                  </a:lnTo>
                  <a:lnTo>
                    <a:pt x="4356" y="83"/>
                  </a:lnTo>
                  <a:lnTo>
                    <a:pt x="4362" y="85"/>
                  </a:lnTo>
                  <a:lnTo>
                    <a:pt x="4368" y="86"/>
                  </a:lnTo>
                  <a:lnTo>
                    <a:pt x="4373" y="87"/>
                  </a:lnTo>
                  <a:lnTo>
                    <a:pt x="4379" y="88"/>
                  </a:lnTo>
                  <a:lnTo>
                    <a:pt x="4384" y="89"/>
                  </a:lnTo>
                  <a:lnTo>
                    <a:pt x="4391" y="90"/>
                  </a:lnTo>
                  <a:lnTo>
                    <a:pt x="4396" y="91"/>
                  </a:lnTo>
                  <a:lnTo>
                    <a:pt x="4402" y="92"/>
                  </a:lnTo>
                  <a:lnTo>
                    <a:pt x="4407" y="92"/>
                  </a:lnTo>
                  <a:lnTo>
                    <a:pt x="4413" y="93"/>
                  </a:lnTo>
                  <a:lnTo>
                    <a:pt x="4419" y="94"/>
                  </a:lnTo>
                  <a:lnTo>
                    <a:pt x="4425" y="95"/>
                  </a:lnTo>
                  <a:lnTo>
                    <a:pt x="4430" y="96"/>
                  </a:lnTo>
                  <a:lnTo>
                    <a:pt x="4436" y="97"/>
                  </a:lnTo>
                  <a:lnTo>
                    <a:pt x="4442" y="98"/>
                  </a:lnTo>
                  <a:lnTo>
                    <a:pt x="4448" y="99"/>
                  </a:lnTo>
                  <a:lnTo>
                    <a:pt x="4454" y="100"/>
                  </a:lnTo>
                  <a:lnTo>
                    <a:pt x="4459" y="101"/>
                  </a:lnTo>
                  <a:lnTo>
                    <a:pt x="4465" y="102"/>
                  </a:lnTo>
                  <a:lnTo>
                    <a:pt x="4470" y="103"/>
                  </a:lnTo>
                  <a:lnTo>
                    <a:pt x="4477" y="104"/>
                  </a:lnTo>
                  <a:lnTo>
                    <a:pt x="4482" y="105"/>
                  </a:lnTo>
                  <a:lnTo>
                    <a:pt x="4488" y="106"/>
                  </a:lnTo>
                  <a:lnTo>
                    <a:pt x="4493" y="107"/>
                  </a:lnTo>
                  <a:lnTo>
                    <a:pt x="4499" y="108"/>
                  </a:lnTo>
                  <a:lnTo>
                    <a:pt x="4505" y="109"/>
                  </a:lnTo>
                  <a:lnTo>
                    <a:pt x="4511" y="110"/>
                  </a:lnTo>
                  <a:lnTo>
                    <a:pt x="4516" y="111"/>
                  </a:lnTo>
                  <a:lnTo>
                    <a:pt x="4522" y="112"/>
                  </a:lnTo>
                  <a:lnTo>
                    <a:pt x="4528" y="114"/>
                  </a:lnTo>
                  <a:lnTo>
                    <a:pt x="4534" y="115"/>
                  </a:lnTo>
                  <a:lnTo>
                    <a:pt x="4540" y="116"/>
                  </a:lnTo>
                  <a:lnTo>
                    <a:pt x="4545" y="117"/>
                  </a:lnTo>
                  <a:lnTo>
                    <a:pt x="4551" y="118"/>
                  </a:lnTo>
                  <a:lnTo>
                    <a:pt x="4556" y="119"/>
                  </a:lnTo>
                  <a:lnTo>
                    <a:pt x="4563" y="120"/>
                  </a:lnTo>
                  <a:lnTo>
                    <a:pt x="4568" y="121"/>
                  </a:lnTo>
                  <a:lnTo>
                    <a:pt x="4574" y="122"/>
                  </a:lnTo>
                  <a:lnTo>
                    <a:pt x="4579" y="123"/>
                  </a:lnTo>
                  <a:lnTo>
                    <a:pt x="4585" y="124"/>
                  </a:lnTo>
                  <a:lnTo>
                    <a:pt x="4591" y="125"/>
                  </a:lnTo>
                  <a:lnTo>
                    <a:pt x="4597" y="126"/>
                  </a:lnTo>
                  <a:lnTo>
                    <a:pt x="4602" y="127"/>
                  </a:lnTo>
                  <a:lnTo>
                    <a:pt x="4608" y="128"/>
                  </a:lnTo>
                  <a:lnTo>
                    <a:pt x="4613" y="129"/>
                  </a:lnTo>
                  <a:lnTo>
                    <a:pt x="4620" y="130"/>
                  </a:lnTo>
                  <a:lnTo>
                    <a:pt x="4626" y="131"/>
                  </a:lnTo>
                  <a:lnTo>
                    <a:pt x="4631" y="132"/>
                  </a:lnTo>
                  <a:lnTo>
                    <a:pt x="4637" y="133"/>
                  </a:lnTo>
                  <a:lnTo>
                    <a:pt x="4642" y="134"/>
                  </a:lnTo>
                  <a:lnTo>
                    <a:pt x="4649" y="135"/>
                  </a:lnTo>
                  <a:lnTo>
                    <a:pt x="4654" y="136"/>
                  </a:lnTo>
                  <a:lnTo>
                    <a:pt x="4660" y="137"/>
                  </a:lnTo>
                  <a:lnTo>
                    <a:pt x="4665" y="138"/>
                  </a:lnTo>
                  <a:lnTo>
                    <a:pt x="4671" y="140"/>
                  </a:lnTo>
                  <a:lnTo>
                    <a:pt x="4677" y="142"/>
                  </a:lnTo>
                  <a:lnTo>
                    <a:pt x="4683" y="143"/>
                  </a:lnTo>
                  <a:lnTo>
                    <a:pt x="4688" y="144"/>
                  </a:lnTo>
                  <a:lnTo>
                    <a:pt x="4694" y="145"/>
                  </a:lnTo>
                  <a:lnTo>
                    <a:pt x="4699" y="146"/>
                  </a:lnTo>
                  <a:lnTo>
                    <a:pt x="4706" y="147"/>
                  </a:lnTo>
                  <a:lnTo>
                    <a:pt x="4712" y="148"/>
                  </a:lnTo>
                  <a:lnTo>
                    <a:pt x="4717" y="149"/>
                  </a:lnTo>
                  <a:lnTo>
                    <a:pt x="4723" y="150"/>
                  </a:lnTo>
                  <a:lnTo>
                    <a:pt x="4728" y="151"/>
                  </a:lnTo>
                  <a:lnTo>
                    <a:pt x="4735" y="152"/>
                  </a:lnTo>
                  <a:lnTo>
                    <a:pt x="4740" y="153"/>
                  </a:lnTo>
                  <a:lnTo>
                    <a:pt x="4746" y="155"/>
                  </a:lnTo>
                  <a:lnTo>
                    <a:pt x="4751" y="156"/>
                  </a:lnTo>
                  <a:lnTo>
                    <a:pt x="4758" y="157"/>
                  </a:lnTo>
                  <a:lnTo>
                    <a:pt x="4763" y="158"/>
                  </a:lnTo>
                  <a:lnTo>
                    <a:pt x="4769" y="159"/>
                  </a:lnTo>
                  <a:lnTo>
                    <a:pt x="4774" y="160"/>
                  </a:lnTo>
                  <a:lnTo>
                    <a:pt x="4780" y="161"/>
                  </a:lnTo>
                  <a:lnTo>
                    <a:pt x="4785" y="162"/>
                  </a:lnTo>
                  <a:lnTo>
                    <a:pt x="4792" y="163"/>
                  </a:lnTo>
                  <a:lnTo>
                    <a:pt x="4797" y="164"/>
                  </a:lnTo>
                  <a:lnTo>
                    <a:pt x="4803" y="166"/>
                  </a:lnTo>
                  <a:lnTo>
                    <a:pt x="4809" y="167"/>
                  </a:lnTo>
                  <a:lnTo>
                    <a:pt x="4815" y="168"/>
                  </a:lnTo>
                  <a:lnTo>
                    <a:pt x="4821" y="169"/>
                  </a:lnTo>
                  <a:lnTo>
                    <a:pt x="4826" y="171"/>
                  </a:lnTo>
                  <a:lnTo>
                    <a:pt x="4832" y="172"/>
                  </a:lnTo>
                  <a:lnTo>
                    <a:pt x="4837" y="173"/>
                  </a:lnTo>
                  <a:lnTo>
                    <a:pt x="4844" y="174"/>
                  </a:lnTo>
                  <a:lnTo>
                    <a:pt x="4849" y="175"/>
                  </a:lnTo>
                  <a:lnTo>
                    <a:pt x="4855" y="177"/>
                  </a:lnTo>
                  <a:lnTo>
                    <a:pt x="4860" y="178"/>
                  </a:lnTo>
                  <a:lnTo>
                    <a:pt x="4866" y="179"/>
                  </a:lnTo>
                  <a:lnTo>
                    <a:pt x="4871" y="180"/>
                  </a:lnTo>
                  <a:lnTo>
                    <a:pt x="4878" y="181"/>
                  </a:lnTo>
                  <a:lnTo>
                    <a:pt x="4883" y="182"/>
                  </a:lnTo>
                  <a:lnTo>
                    <a:pt x="4889" y="183"/>
                  </a:lnTo>
                  <a:lnTo>
                    <a:pt x="4895" y="184"/>
                  </a:lnTo>
                  <a:lnTo>
                    <a:pt x="4901" y="186"/>
                  </a:lnTo>
                  <a:lnTo>
                    <a:pt x="4907" y="187"/>
                  </a:lnTo>
                  <a:lnTo>
                    <a:pt x="4912" y="188"/>
                  </a:lnTo>
                  <a:lnTo>
                    <a:pt x="4918" y="189"/>
                  </a:lnTo>
                  <a:lnTo>
                    <a:pt x="4923" y="190"/>
                  </a:lnTo>
                  <a:lnTo>
                    <a:pt x="4930" y="191"/>
                  </a:lnTo>
                  <a:lnTo>
                    <a:pt x="4935" y="192"/>
                  </a:lnTo>
                  <a:lnTo>
                    <a:pt x="4941" y="194"/>
                  </a:lnTo>
                  <a:lnTo>
                    <a:pt x="4946" y="195"/>
                  </a:lnTo>
                  <a:lnTo>
                    <a:pt x="4952" y="196"/>
                  </a:lnTo>
                  <a:lnTo>
                    <a:pt x="4958" y="197"/>
                  </a:lnTo>
                  <a:lnTo>
                    <a:pt x="4964" y="198"/>
                  </a:lnTo>
                  <a:lnTo>
                    <a:pt x="4969" y="200"/>
                  </a:lnTo>
                  <a:lnTo>
                    <a:pt x="4975" y="201"/>
                  </a:lnTo>
                  <a:lnTo>
                    <a:pt x="4980" y="203"/>
                  </a:lnTo>
                  <a:lnTo>
                    <a:pt x="4987" y="204"/>
                  </a:lnTo>
                  <a:lnTo>
                    <a:pt x="4993" y="205"/>
                  </a:lnTo>
                  <a:lnTo>
                    <a:pt x="4998" y="206"/>
                  </a:lnTo>
                  <a:lnTo>
                    <a:pt x="5004" y="207"/>
                  </a:lnTo>
                  <a:lnTo>
                    <a:pt x="5009" y="208"/>
                  </a:lnTo>
                  <a:lnTo>
                    <a:pt x="5016" y="210"/>
                  </a:lnTo>
                  <a:lnTo>
                    <a:pt x="5021" y="211"/>
                  </a:lnTo>
                  <a:lnTo>
                    <a:pt x="5027" y="212"/>
                  </a:lnTo>
                  <a:lnTo>
                    <a:pt x="5032" y="213"/>
                  </a:lnTo>
                  <a:lnTo>
                    <a:pt x="5038" y="214"/>
                  </a:lnTo>
                  <a:lnTo>
                    <a:pt x="5044" y="215"/>
                  </a:lnTo>
                  <a:lnTo>
                    <a:pt x="5050" y="216"/>
                  </a:lnTo>
                  <a:lnTo>
                    <a:pt x="5055" y="218"/>
                  </a:lnTo>
                  <a:lnTo>
                    <a:pt x="5061" y="219"/>
                  </a:lnTo>
                  <a:lnTo>
                    <a:pt x="5066" y="220"/>
                  </a:lnTo>
                  <a:lnTo>
                    <a:pt x="5073" y="221"/>
                  </a:lnTo>
                  <a:lnTo>
                    <a:pt x="5079" y="222"/>
                  </a:lnTo>
                  <a:lnTo>
                    <a:pt x="5084" y="223"/>
                  </a:lnTo>
                  <a:lnTo>
                    <a:pt x="5090" y="225"/>
                  </a:lnTo>
                  <a:lnTo>
                    <a:pt x="5095" y="226"/>
                  </a:lnTo>
                  <a:lnTo>
                    <a:pt x="5102" y="228"/>
                  </a:lnTo>
                  <a:lnTo>
                    <a:pt x="5107" y="229"/>
                  </a:lnTo>
                  <a:lnTo>
                    <a:pt x="5113" y="230"/>
                  </a:lnTo>
                  <a:lnTo>
                    <a:pt x="5118" y="232"/>
                  </a:lnTo>
                  <a:lnTo>
                    <a:pt x="5124" y="233"/>
                  </a:lnTo>
                  <a:lnTo>
                    <a:pt x="5130" y="234"/>
                  </a:lnTo>
                  <a:lnTo>
                    <a:pt x="5136" y="235"/>
                  </a:lnTo>
                  <a:lnTo>
                    <a:pt x="5141" y="236"/>
                  </a:lnTo>
                  <a:lnTo>
                    <a:pt x="5147" y="237"/>
                  </a:lnTo>
                  <a:lnTo>
                    <a:pt x="5152" y="239"/>
                  </a:lnTo>
                  <a:lnTo>
                    <a:pt x="5159" y="240"/>
                  </a:lnTo>
                  <a:lnTo>
                    <a:pt x="5164" y="241"/>
                  </a:lnTo>
                  <a:lnTo>
                    <a:pt x="5170" y="242"/>
                  </a:lnTo>
                  <a:lnTo>
                    <a:pt x="5176" y="243"/>
                  </a:lnTo>
                  <a:lnTo>
                    <a:pt x="5181" y="245"/>
                  </a:lnTo>
                  <a:lnTo>
                    <a:pt x="5188" y="246"/>
                  </a:lnTo>
                  <a:lnTo>
                    <a:pt x="5193" y="247"/>
                  </a:lnTo>
                  <a:lnTo>
                    <a:pt x="5199" y="248"/>
                  </a:lnTo>
                  <a:lnTo>
                    <a:pt x="5204" y="249"/>
                  </a:lnTo>
                  <a:lnTo>
                    <a:pt x="5210" y="250"/>
                  </a:lnTo>
                  <a:lnTo>
                    <a:pt x="5216" y="252"/>
                  </a:lnTo>
                  <a:lnTo>
                    <a:pt x="5222" y="253"/>
                  </a:lnTo>
                  <a:lnTo>
                    <a:pt x="5227" y="254"/>
                  </a:lnTo>
                  <a:lnTo>
                    <a:pt x="5233" y="255"/>
                  </a:lnTo>
                  <a:lnTo>
                    <a:pt x="5238" y="257"/>
                  </a:lnTo>
                  <a:lnTo>
                    <a:pt x="5245" y="259"/>
                  </a:lnTo>
                  <a:lnTo>
                    <a:pt x="5250" y="260"/>
                  </a:lnTo>
                  <a:lnTo>
                    <a:pt x="5256" y="261"/>
                  </a:lnTo>
                  <a:lnTo>
                    <a:pt x="5262" y="262"/>
                  </a:lnTo>
                  <a:lnTo>
                    <a:pt x="5267" y="263"/>
                  </a:lnTo>
                  <a:lnTo>
                    <a:pt x="5274" y="265"/>
                  </a:lnTo>
                  <a:lnTo>
                    <a:pt x="5279" y="266"/>
                  </a:lnTo>
                  <a:lnTo>
                    <a:pt x="5285" y="267"/>
                  </a:lnTo>
                  <a:lnTo>
                    <a:pt x="5290" y="268"/>
                  </a:lnTo>
                  <a:lnTo>
                    <a:pt x="5296" y="269"/>
                  </a:lnTo>
                  <a:lnTo>
                    <a:pt x="5302" y="270"/>
                  </a:lnTo>
                  <a:lnTo>
                    <a:pt x="5308" y="272"/>
                  </a:lnTo>
                  <a:lnTo>
                    <a:pt x="5313" y="273"/>
                  </a:lnTo>
                  <a:lnTo>
                    <a:pt x="5319" y="274"/>
                  </a:lnTo>
                  <a:lnTo>
                    <a:pt x="5324" y="275"/>
                  </a:lnTo>
                  <a:lnTo>
                    <a:pt x="5331" y="276"/>
                  </a:lnTo>
                  <a:lnTo>
                    <a:pt x="5336" y="278"/>
                  </a:lnTo>
                  <a:lnTo>
                    <a:pt x="5342" y="279"/>
                  </a:lnTo>
                  <a:lnTo>
                    <a:pt x="5347" y="280"/>
                  </a:lnTo>
                  <a:lnTo>
                    <a:pt x="5353" y="281"/>
                  </a:lnTo>
                  <a:lnTo>
                    <a:pt x="5360" y="282"/>
                  </a:lnTo>
                  <a:lnTo>
                    <a:pt x="5365" y="284"/>
                  </a:lnTo>
                  <a:lnTo>
                    <a:pt x="5371" y="286"/>
                  </a:lnTo>
                  <a:lnTo>
                    <a:pt x="5376" y="287"/>
                  </a:lnTo>
                  <a:lnTo>
                    <a:pt x="5382" y="288"/>
                  </a:lnTo>
                  <a:lnTo>
                    <a:pt x="5388" y="289"/>
                  </a:lnTo>
                  <a:lnTo>
                    <a:pt x="5394" y="291"/>
                  </a:lnTo>
                  <a:lnTo>
                    <a:pt x="5399" y="292"/>
                  </a:lnTo>
                  <a:lnTo>
                    <a:pt x="5405" y="293"/>
                  </a:lnTo>
                  <a:lnTo>
                    <a:pt x="5410" y="294"/>
                  </a:lnTo>
                  <a:lnTo>
                    <a:pt x="5417" y="295"/>
                  </a:lnTo>
                  <a:lnTo>
                    <a:pt x="5422" y="297"/>
                  </a:lnTo>
                  <a:lnTo>
                    <a:pt x="5428" y="298"/>
                  </a:lnTo>
                  <a:lnTo>
                    <a:pt x="5433" y="299"/>
                  </a:lnTo>
                  <a:lnTo>
                    <a:pt x="5439" y="300"/>
                  </a:lnTo>
                  <a:lnTo>
                    <a:pt x="5446" y="301"/>
                  </a:lnTo>
                  <a:lnTo>
                    <a:pt x="5451" y="303"/>
                  </a:lnTo>
                  <a:lnTo>
                    <a:pt x="5457" y="304"/>
                  </a:lnTo>
                  <a:lnTo>
                    <a:pt x="5462" y="305"/>
                  </a:lnTo>
                  <a:lnTo>
                    <a:pt x="5468" y="306"/>
                  </a:lnTo>
                  <a:lnTo>
                    <a:pt x="5474" y="307"/>
                  </a:lnTo>
                  <a:lnTo>
                    <a:pt x="5480" y="308"/>
                  </a:lnTo>
                  <a:lnTo>
                    <a:pt x="5485" y="310"/>
                  </a:lnTo>
                  <a:lnTo>
                    <a:pt x="5491" y="311"/>
                  </a:lnTo>
                  <a:lnTo>
                    <a:pt x="5496" y="312"/>
                  </a:lnTo>
                  <a:lnTo>
                    <a:pt x="5503" y="314"/>
                  </a:lnTo>
                  <a:lnTo>
                    <a:pt x="5508" y="315"/>
                  </a:lnTo>
                  <a:lnTo>
                    <a:pt x="5514" y="317"/>
                  </a:lnTo>
                  <a:lnTo>
                    <a:pt x="5519" y="318"/>
                  </a:lnTo>
                  <a:lnTo>
                    <a:pt x="5525" y="319"/>
                  </a:lnTo>
                  <a:lnTo>
                    <a:pt x="5531" y="320"/>
                  </a:lnTo>
                  <a:lnTo>
                    <a:pt x="5537" y="321"/>
                  </a:lnTo>
                  <a:lnTo>
                    <a:pt x="5543" y="323"/>
                  </a:lnTo>
                  <a:lnTo>
                    <a:pt x="5548" y="324"/>
                  </a:lnTo>
                  <a:lnTo>
                    <a:pt x="5554" y="325"/>
                  </a:lnTo>
                  <a:lnTo>
                    <a:pt x="5560" y="326"/>
                  </a:lnTo>
                  <a:lnTo>
                    <a:pt x="5566" y="327"/>
                  </a:lnTo>
                  <a:lnTo>
                    <a:pt x="5571" y="329"/>
                  </a:lnTo>
                  <a:lnTo>
                    <a:pt x="5577" y="330"/>
                  </a:lnTo>
                  <a:lnTo>
                    <a:pt x="5582" y="331"/>
                  </a:lnTo>
                  <a:lnTo>
                    <a:pt x="5589" y="332"/>
                  </a:lnTo>
                  <a:lnTo>
                    <a:pt x="5594" y="333"/>
                  </a:lnTo>
                  <a:lnTo>
                    <a:pt x="5600" y="335"/>
                  </a:lnTo>
                  <a:lnTo>
                    <a:pt x="5605" y="336"/>
                  </a:lnTo>
                  <a:lnTo>
                    <a:pt x="5611" y="337"/>
                  </a:lnTo>
                  <a:lnTo>
                    <a:pt x="5617" y="338"/>
                  </a:lnTo>
                  <a:lnTo>
                    <a:pt x="5623" y="339"/>
                  </a:lnTo>
                  <a:lnTo>
                    <a:pt x="5629" y="340"/>
                  </a:lnTo>
                  <a:lnTo>
                    <a:pt x="5634" y="343"/>
                  </a:lnTo>
                  <a:lnTo>
                    <a:pt x="5640" y="344"/>
                  </a:lnTo>
                  <a:lnTo>
                    <a:pt x="5646" y="345"/>
                  </a:lnTo>
                  <a:lnTo>
                    <a:pt x="5652" y="346"/>
                  </a:lnTo>
                  <a:lnTo>
                    <a:pt x="5657" y="347"/>
                  </a:lnTo>
                  <a:lnTo>
                    <a:pt x="5663" y="349"/>
                  </a:lnTo>
                  <a:lnTo>
                    <a:pt x="5668" y="350"/>
                  </a:lnTo>
                  <a:lnTo>
                    <a:pt x="5675" y="351"/>
                  </a:lnTo>
                  <a:lnTo>
                    <a:pt x="5680" y="352"/>
                  </a:lnTo>
                  <a:lnTo>
                    <a:pt x="5686" y="353"/>
                  </a:lnTo>
                  <a:lnTo>
                    <a:pt x="5691" y="355"/>
                  </a:lnTo>
                  <a:lnTo>
                    <a:pt x="5697" y="356"/>
                  </a:lnTo>
                  <a:lnTo>
                    <a:pt x="5703" y="357"/>
                  </a:lnTo>
                  <a:lnTo>
                    <a:pt x="5709" y="358"/>
                  </a:lnTo>
                  <a:lnTo>
                    <a:pt x="5714" y="359"/>
                  </a:lnTo>
                  <a:lnTo>
                    <a:pt x="5720" y="360"/>
                  </a:lnTo>
                  <a:lnTo>
                    <a:pt x="5726" y="362"/>
                  </a:lnTo>
                  <a:lnTo>
                    <a:pt x="5732" y="363"/>
                  </a:lnTo>
                  <a:lnTo>
                    <a:pt x="5738" y="364"/>
                  </a:lnTo>
                  <a:lnTo>
                    <a:pt x="5743" y="365"/>
                  </a:lnTo>
                  <a:lnTo>
                    <a:pt x="5749" y="366"/>
                  </a:lnTo>
                  <a:lnTo>
                    <a:pt x="5754" y="368"/>
                  </a:lnTo>
                  <a:lnTo>
                    <a:pt x="5761" y="369"/>
                  </a:lnTo>
                  <a:lnTo>
                    <a:pt x="5766" y="370"/>
                  </a:lnTo>
                  <a:lnTo>
                    <a:pt x="5772" y="372"/>
                  </a:lnTo>
                  <a:lnTo>
                    <a:pt x="5777" y="373"/>
                  </a:lnTo>
                  <a:lnTo>
                    <a:pt x="5783" y="374"/>
                  </a:lnTo>
                  <a:lnTo>
                    <a:pt x="5789" y="376"/>
                  </a:lnTo>
                  <a:lnTo>
                    <a:pt x="5795" y="377"/>
                  </a:lnTo>
                  <a:lnTo>
                    <a:pt x="5800" y="378"/>
                  </a:lnTo>
                  <a:lnTo>
                    <a:pt x="5806" y="379"/>
                  </a:lnTo>
                  <a:lnTo>
                    <a:pt x="5812" y="380"/>
                  </a:lnTo>
                  <a:lnTo>
                    <a:pt x="5818" y="381"/>
                  </a:lnTo>
                  <a:lnTo>
                    <a:pt x="5824" y="383"/>
                  </a:lnTo>
                  <a:lnTo>
                    <a:pt x="5829" y="384"/>
                  </a:lnTo>
                  <a:lnTo>
                    <a:pt x="5835" y="385"/>
                  </a:lnTo>
                  <a:lnTo>
                    <a:pt x="5840" y="386"/>
                  </a:lnTo>
                  <a:lnTo>
                    <a:pt x="5847" y="387"/>
                  </a:lnTo>
                  <a:lnTo>
                    <a:pt x="5852" y="388"/>
                  </a:lnTo>
                  <a:lnTo>
                    <a:pt x="5858" y="390"/>
                  </a:lnTo>
                  <a:lnTo>
                    <a:pt x="5863" y="391"/>
                  </a:lnTo>
                  <a:lnTo>
                    <a:pt x="5869" y="392"/>
                  </a:lnTo>
                  <a:lnTo>
                    <a:pt x="5875" y="393"/>
                  </a:lnTo>
                  <a:lnTo>
                    <a:pt x="5881" y="394"/>
                  </a:lnTo>
                  <a:lnTo>
                    <a:pt x="5886" y="395"/>
                  </a:lnTo>
                  <a:lnTo>
                    <a:pt x="5892" y="397"/>
                  </a:lnTo>
                  <a:lnTo>
                    <a:pt x="5897" y="398"/>
                  </a:lnTo>
                  <a:lnTo>
                    <a:pt x="5904" y="400"/>
                  </a:lnTo>
                  <a:lnTo>
                    <a:pt x="5910" y="401"/>
                  </a:lnTo>
                  <a:lnTo>
                    <a:pt x="5915" y="402"/>
                  </a:lnTo>
                  <a:lnTo>
                    <a:pt x="5921" y="403"/>
                  </a:lnTo>
                  <a:lnTo>
                    <a:pt x="5926" y="404"/>
                  </a:lnTo>
                  <a:lnTo>
                    <a:pt x="5933" y="406"/>
                  </a:lnTo>
                  <a:lnTo>
                    <a:pt x="5938" y="407"/>
                  </a:lnTo>
                  <a:lnTo>
                    <a:pt x="5944" y="408"/>
                  </a:lnTo>
                  <a:lnTo>
                    <a:pt x="5949" y="409"/>
                  </a:lnTo>
                  <a:lnTo>
                    <a:pt x="5955" y="410"/>
                  </a:lnTo>
                  <a:lnTo>
                    <a:pt x="5961" y="411"/>
                  </a:lnTo>
                  <a:lnTo>
                    <a:pt x="5967" y="413"/>
                  </a:lnTo>
                  <a:lnTo>
                    <a:pt x="5972" y="414"/>
                  </a:lnTo>
                  <a:lnTo>
                    <a:pt x="5978" y="415"/>
                  </a:lnTo>
                  <a:lnTo>
                    <a:pt x="5983" y="416"/>
                  </a:lnTo>
                  <a:lnTo>
                    <a:pt x="5990" y="417"/>
                  </a:lnTo>
                  <a:lnTo>
                    <a:pt x="5996" y="418"/>
                  </a:lnTo>
                  <a:lnTo>
                    <a:pt x="6001" y="419"/>
                  </a:lnTo>
                  <a:lnTo>
                    <a:pt x="6007" y="421"/>
                  </a:lnTo>
                  <a:lnTo>
                    <a:pt x="6012" y="422"/>
                  </a:lnTo>
                  <a:lnTo>
                    <a:pt x="6019" y="423"/>
                  </a:lnTo>
                  <a:lnTo>
                    <a:pt x="6024" y="424"/>
                  </a:lnTo>
                  <a:lnTo>
                    <a:pt x="6030" y="425"/>
                  </a:lnTo>
                  <a:lnTo>
                    <a:pt x="6035" y="426"/>
                  </a:lnTo>
                  <a:lnTo>
                    <a:pt x="6041" y="427"/>
                  </a:lnTo>
                  <a:lnTo>
                    <a:pt x="6047" y="429"/>
                  </a:lnTo>
                  <a:lnTo>
                    <a:pt x="6053" y="431"/>
                  </a:lnTo>
                  <a:lnTo>
                    <a:pt x="6058" y="432"/>
                  </a:lnTo>
                  <a:lnTo>
                    <a:pt x="6064" y="433"/>
                  </a:lnTo>
                  <a:lnTo>
                    <a:pt x="6069" y="434"/>
                  </a:lnTo>
                  <a:lnTo>
                    <a:pt x="6076" y="435"/>
                  </a:lnTo>
                  <a:lnTo>
                    <a:pt x="6081" y="436"/>
                  </a:lnTo>
                  <a:lnTo>
                    <a:pt x="6087" y="437"/>
                  </a:lnTo>
                  <a:lnTo>
                    <a:pt x="6093" y="439"/>
                  </a:lnTo>
                  <a:lnTo>
                    <a:pt x="6098" y="440"/>
                  </a:lnTo>
                  <a:lnTo>
                    <a:pt x="6105" y="441"/>
                  </a:lnTo>
                  <a:lnTo>
                    <a:pt x="6110" y="442"/>
                  </a:lnTo>
                  <a:lnTo>
                    <a:pt x="6116" y="443"/>
                  </a:lnTo>
                  <a:lnTo>
                    <a:pt x="6121" y="444"/>
                  </a:lnTo>
                  <a:lnTo>
                    <a:pt x="6127" y="445"/>
                  </a:lnTo>
                  <a:lnTo>
                    <a:pt x="6133" y="446"/>
                  </a:lnTo>
                  <a:lnTo>
                    <a:pt x="6139" y="447"/>
                  </a:lnTo>
                  <a:lnTo>
                    <a:pt x="6144" y="449"/>
                  </a:lnTo>
                  <a:lnTo>
                    <a:pt x="6150" y="450"/>
                  </a:lnTo>
                  <a:lnTo>
                    <a:pt x="6155" y="451"/>
                  </a:lnTo>
                  <a:lnTo>
                    <a:pt x="6162" y="452"/>
                  </a:lnTo>
                  <a:lnTo>
                    <a:pt x="6167" y="453"/>
                  </a:lnTo>
                  <a:lnTo>
                    <a:pt x="6173" y="454"/>
                  </a:lnTo>
                  <a:lnTo>
                    <a:pt x="6179" y="455"/>
                  </a:lnTo>
                  <a:lnTo>
                    <a:pt x="6184" y="456"/>
                  </a:lnTo>
                  <a:lnTo>
                    <a:pt x="6191" y="458"/>
                  </a:lnTo>
                  <a:lnTo>
                    <a:pt x="6196" y="460"/>
                  </a:lnTo>
                  <a:lnTo>
                    <a:pt x="6202" y="461"/>
                  </a:lnTo>
                  <a:lnTo>
                    <a:pt x="6207" y="462"/>
                  </a:lnTo>
                  <a:lnTo>
                    <a:pt x="6213" y="463"/>
                  </a:lnTo>
                  <a:lnTo>
                    <a:pt x="6219" y="464"/>
                  </a:lnTo>
                  <a:lnTo>
                    <a:pt x="6225" y="465"/>
                  </a:lnTo>
                  <a:lnTo>
                    <a:pt x="6230" y="466"/>
                  </a:lnTo>
                  <a:lnTo>
                    <a:pt x="6236" y="467"/>
                  </a:lnTo>
                  <a:lnTo>
                    <a:pt x="6241" y="468"/>
                  </a:lnTo>
                  <a:lnTo>
                    <a:pt x="6248" y="469"/>
                  </a:lnTo>
                  <a:lnTo>
                    <a:pt x="6253" y="471"/>
                  </a:lnTo>
                  <a:lnTo>
                    <a:pt x="6259" y="472"/>
                  </a:lnTo>
                  <a:lnTo>
                    <a:pt x="6264" y="473"/>
                  </a:lnTo>
                  <a:lnTo>
                    <a:pt x="6270" y="474"/>
                  </a:lnTo>
                  <a:lnTo>
                    <a:pt x="6277" y="475"/>
                  </a:lnTo>
                  <a:lnTo>
                    <a:pt x="6282" y="476"/>
                  </a:lnTo>
                  <a:lnTo>
                    <a:pt x="6288" y="477"/>
                  </a:lnTo>
                  <a:lnTo>
                    <a:pt x="6293" y="478"/>
                  </a:lnTo>
                  <a:lnTo>
                    <a:pt x="6299" y="479"/>
                  </a:lnTo>
                  <a:lnTo>
                    <a:pt x="6305" y="480"/>
                  </a:lnTo>
                  <a:lnTo>
                    <a:pt x="6311" y="481"/>
                  </a:lnTo>
                  <a:lnTo>
                    <a:pt x="6316" y="483"/>
                  </a:lnTo>
                  <a:lnTo>
                    <a:pt x="6322" y="484"/>
                  </a:lnTo>
                  <a:lnTo>
                    <a:pt x="6327" y="485"/>
                  </a:lnTo>
                  <a:lnTo>
                    <a:pt x="6334" y="487"/>
                  </a:lnTo>
                  <a:lnTo>
                    <a:pt x="6339" y="488"/>
                  </a:lnTo>
                  <a:lnTo>
                    <a:pt x="6345" y="489"/>
                  </a:lnTo>
                  <a:lnTo>
                    <a:pt x="6350" y="490"/>
                  </a:lnTo>
                  <a:lnTo>
                    <a:pt x="6356" y="491"/>
                  </a:lnTo>
                  <a:lnTo>
                    <a:pt x="6363" y="492"/>
                  </a:lnTo>
                  <a:lnTo>
                    <a:pt x="6368" y="493"/>
                  </a:lnTo>
                  <a:lnTo>
                    <a:pt x="6374" y="494"/>
                  </a:lnTo>
                  <a:lnTo>
                    <a:pt x="6379" y="495"/>
                  </a:lnTo>
                  <a:lnTo>
                    <a:pt x="6386" y="496"/>
                  </a:lnTo>
                  <a:lnTo>
                    <a:pt x="6391" y="497"/>
                  </a:lnTo>
                  <a:lnTo>
                    <a:pt x="6397" y="499"/>
                  </a:lnTo>
                  <a:lnTo>
                    <a:pt x="6402" y="500"/>
                  </a:lnTo>
                  <a:lnTo>
                    <a:pt x="6408" y="501"/>
                  </a:lnTo>
                  <a:lnTo>
                    <a:pt x="6413" y="502"/>
                  </a:lnTo>
                  <a:lnTo>
                    <a:pt x="6420" y="503"/>
                  </a:lnTo>
                  <a:lnTo>
                    <a:pt x="6425" y="504"/>
                  </a:lnTo>
                  <a:lnTo>
                    <a:pt x="6431" y="505"/>
                  </a:lnTo>
                  <a:lnTo>
                    <a:pt x="6436" y="506"/>
                  </a:lnTo>
                  <a:lnTo>
                    <a:pt x="6443" y="507"/>
                  </a:lnTo>
                  <a:lnTo>
                    <a:pt x="6448" y="508"/>
                  </a:lnTo>
                  <a:lnTo>
                    <a:pt x="6454" y="509"/>
                  </a:lnTo>
                  <a:lnTo>
                    <a:pt x="6460" y="510"/>
                  </a:lnTo>
                  <a:lnTo>
                    <a:pt x="6465" y="511"/>
                  </a:lnTo>
                  <a:lnTo>
                    <a:pt x="6472" y="512"/>
                  </a:lnTo>
                  <a:lnTo>
                    <a:pt x="6477" y="513"/>
                  </a:lnTo>
                  <a:lnTo>
                    <a:pt x="6483" y="515"/>
                  </a:lnTo>
                  <a:lnTo>
                    <a:pt x="6488" y="516"/>
                  </a:lnTo>
                  <a:lnTo>
                    <a:pt x="6494" y="517"/>
                  </a:lnTo>
                  <a:lnTo>
                    <a:pt x="6500" y="518"/>
                  </a:lnTo>
                  <a:lnTo>
                    <a:pt x="6506" y="519"/>
                  </a:lnTo>
                  <a:lnTo>
                    <a:pt x="6511" y="520"/>
                  </a:lnTo>
                  <a:lnTo>
                    <a:pt x="6517" y="521"/>
                  </a:lnTo>
                  <a:lnTo>
                    <a:pt x="6522" y="522"/>
                  </a:lnTo>
                  <a:lnTo>
                    <a:pt x="6529" y="524"/>
                  </a:lnTo>
                  <a:lnTo>
                    <a:pt x="6534" y="525"/>
                  </a:lnTo>
                  <a:lnTo>
                    <a:pt x="6540" y="526"/>
                  </a:lnTo>
                  <a:lnTo>
                    <a:pt x="6546" y="527"/>
                  </a:lnTo>
                  <a:lnTo>
                    <a:pt x="6551" y="528"/>
                  </a:lnTo>
                  <a:lnTo>
                    <a:pt x="6558" y="529"/>
                  </a:lnTo>
                  <a:lnTo>
                    <a:pt x="6563" y="530"/>
                  </a:lnTo>
                  <a:lnTo>
                    <a:pt x="6569" y="531"/>
                  </a:lnTo>
                  <a:lnTo>
                    <a:pt x="6574" y="532"/>
                  </a:lnTo>
                  <a:lnTo>
                    <a:pt x="6580" y="533"/>
                  </a:lnTo>
                  <a:lnTo>
                    <a:pt x="6586" y="534"/>
                  </a:lnTo>
                  <a:lnTo>
                    <a:pt x="6592" y="535"/>
                  </a:lnTo>
                  <a:lnTo>
                    <a:pt x="6597" y="536"/>
                  </a:lnTo>
                  <a:lnTo>
                    <a:pt x="6603" y="537"/>
                  </a:lnTo>
                  <a:lnTo>
                    <a:pt x="6608" y="538"/>
                  </a:lnTo>
                  <a:lnTo>
                    <a:pt x="6615" y="539"/>
                  </a:lnTo>
                  <a:lnTo>
                    <a:pt x="6620" y="540"/>
                  </a:lnTo>
                  <a:lnTo>
                    <a:pt x="6626" y="541"/>
                  </a:lnTo>
                  <a:lnTo>
                    <a:pt x="6631" y="542"/>
                  </a:lnTo>
                  <a:lnTo>
                    <a:pt x="6637" y="544"/>
                  </a:lnTo>
                  <a:lnTo>
                    <a:pt x="6644" y="545"/>
                  </a:lnTo>
                  <a:lnTo>
                    <a:pt x="6649" y="546"/>
                  </a:lnTo>
                  <a:lnTo>
                    <a:pt x="6655" y="547"/>
                  </a:lnTo>
                  <a:lnTo>
                    <a:pt x="6660" y="548"/>
                  </a:lnTo>
                  <a:lnTo>
                    <a:pt x="6666" y="549"/>
                  </a:lnTo>
                  <a:lnTo>
                    <a:pt x="6672" y="550"/>
                  </a:lnTo>
                  <a:lnTo>
                    <a:pt x="6678" y="551"/>
                  </a:lnTo>
                  <a:lnTo>
                    <a:pt x="6683" y="552"/>
                  </a:lnTo>
                  <a:lnTo>
                    <a:pt x="6689" y="553"/>
                  </a:lnTo>
                  <a:lnTo>
                    <a:pt x="6694" y="554"/>
                  </a:lnTo>
                  <a:lnTo>
                    <a:pt x="6701" y="555"/>
                  </a:lnTo>
                  <a:lnTo>
                    <a:pt x="6706" y="556"/>
                  </a:lnTo>
                  <a:lnTo>
                    <a:pt x="6712" y="557"/>
                  </a:lnTo>
                  <a:lnTo>
                    <a:pt x="6717" y="558"/>
                  </a:lnTo>
                  <a:lnTo>
                    <a:pt x="6723" y="559"/>
                  </a:lnTo>
                  <a:lnTo>
                    <a:pt x="6730" y="560"/>
                  </a:lnTo>
                  <a:lnTo>
                    <a:pt x="6735" y="561"/>
                  </a:lnTo>
                  <a:lnTo>
                    <a:pt x="6741" y="562"/>
                  </a:lnTo>
                  <a:lnTo>
                    <a:pt x="6746" y="563"/>
                  </a:lnTo>
                  <a:lnTo>
                    <a:pt x="6752" y="564"/>
                  </a:lnTo>
                  <a:lnTo>
                    <a:pt x="6758" y="564"/>
                  </a:lnTo>
                  <a:lnTo>
                    <a:pt x="6764" y="565"/>
                  </a:lnTo>
                  <a:lnTo>
                    <a:pt x="6769" y="566"/>
                  </a:lnTo>
                  <a:lnTo>
                    <a:pt x="6775" y="567"/>
                  </a:lnTo>
                  <a:lnTo>
                    <a:pt x="6780" y="568"/>
                  </a:lnTo>
                  <a:lnTo>
                    <a:pt x="6787" y="569"/>
                  </a:lnTo>
                  <a:lnTo>
                    <a:pt x="6792" y="570"/>
                  </a:lnTo>
                  <a:lnTo>
                    <a:pt x="6798" y="571"/>
                  </a:lnTo>
                  <a:lnTo>
                    <a:pt x="6803" y="573"/>
                  </a:lnTo>
                  <a:lnTo>
                    <a:pt x="6809" y="574"/>
                  </a:lnTo>
                  <a:lnTo>
                    <a:pt x="6815" y="575"/>
                  </a:lnTo>
                  <a:lnTo>
                    <a:pt x="6821" y="576"/>
                  </a:lnTo>
                  <a:lnTo>
                    <a:pt x="6827" y="577"/>
                  </a:lnTo>
                  <a:lnTo>
                    <a:pt x="6832" y="578"/>
                  </a:lnTo>
                  <a:lnTo>
                    <a:pt x="6838" y="579"/>
                  </a:lnTo>
                  <a:lnTo>
                    <a:pt x="6844" y="580"/>
                  </a:lnTo>
                  <a:lnTo>
                    <a:pt x="6850" y="581"/>
                  </a:lnTo>
                  <a:lnTo>
                    <a:pt x="6855" y="582"/>
                  </a:lnTo>
                  <a:lnTo>
                    <a:pt x="6861" y="583"/>
                  </a:lnTo>
                  <a:lnTo>
                    <a:pt x="6866" y="584"/>
                  </a:lnTo>
                  <a:lnTo>
                    <a:pt x="6873" y="585"/>
                  </a:lnTo>
                  <a:lnTo>
                    <a:pt x="6878" y="586"/>
                  </a:lnTo>
                  <a:lnTo>
                    <a:pt x="6884" y="586"/>
                  </a:lnTo>
                  <a:lnTo>
                    <a:pt x="6889" y="587"/>
                  </a:lnTo>
                  <a:lnTo>
                    <a:pt x="6895" y="588"/>
                  </a:lnTo>
                  <a:lnTo>
                    <a:pt x="6901" y="589"/>
                  </a:lnTo>
                  <a:lnTo>
                    <a:pt x="6907" y="590"/>
                  </a:lnTo>
                  <a:lnTo>
                    <a:pt x="6913" y="591"/>
                  </a:lnTo>
                  <a:lnTo>
                    <a:pt x="6918" y="592"/>
                  </a:lnTo>
                  <a:lnTo>
                    <a:pt x="6924" y="593"/>
                  </a:lnTo>
                  <a:lnTo>
                    <a:pt x="6930" y="594"/>
                  </a:lnTo>
                  <a:lnTo>
                    <a:pt x="6936" y="595"/>
                  </a:lnTo>
                  <a:lnTo>
                    <a:pt x="6941" y="596"/>
                  </a:lnTo>
                  <a:lnTo>
                    <a:pt x="6947" y="597"/>
                  </a:lnTo>
                  <a:lnTo>
                    <a:pt x="6952" y="598"/>
                  </a:lnTo>
                  <a:lnTo>
                    <a:pt x="6959" y="598"/>
                  </a:lnTo>
                  <a:lnTo>
                    <a:pt x="6964" y="599"/>
                  </a:lnTo>
                  <a:lnTo>
                    <a:pt x="6970" y="601"/>
                  </a:lnTo>
                  <a:lnTo>
                    <a:pt x="6975" y="602"/>
                  </a:lnTo>
                  <a:lnTo>
                    <a:pt x="6981" y="603"/>
                  </a:lnTo>
                  <a:lnTo>
                    <a:pt x="6987" y="604"/>
                  </a:lnTo>
                  <a:lnTo>
                    <a:pt x="6993" y="605"/>
                  </a:lnTo>
                  <a:lnTo>
                    <a:pt x="6998" y="606"/>
                  </a:lnTo>
                  <a:lnTo>
                    <a:pt x="7004" y="607"/>
                  </a:lnTo>
                  <a:lnTo>
                    <a:pt x="7010" y="608"/>
                  </a:lnTo>
                  <a:lnTo>
                    <a:pt x="7016" y="609"/>
                  </a:lnTo>
                  <a:lnTo>
                    <a:pt x="7022" y="609"/>
                  </a:lnTo>
                  <a:lnTo>
                    <a:pt x="7027" y="610"/>
                  </a:lnTo>
                  <a:lnTo>
                    <a:pt x="7033" y="611"/>
                  </a:lnTo>
                  <a:lnTo>
                    <a:pt x="7038" y="612"/>
                  </a:lnTo>
                  <a:lnTo>
                    <a:pt x="7045" y="613"/>
                  </a:lnTo>
                  <a:lnTo>
                    <a:pt x="7050" y="614"/>
                  </a:lnTo>
                  <a:lnTo>
                    <a:pt x="7056" y="615"/>
                  </a:lnTo>
                  <a:lnTo>
                    <a:pt x="7061" y="616"/>
                  </a:lnTo>
                  <a:lnTo>
                    <a:pt x="7067" y="617"/>
                  </a:lnTo>
                  <a:lnTo>
                    <a:pt x="7073" y="617"/>
                  </a:lnTo>
                  <a:lnTo>
                    <a:pt x="7079" y="618"/>
                  </a:lnTo>
                  <a:lnTo>
                    <a:pt x="7084" y="619"/>
                  </a:lnTo>
                  <a:lnTo>
                    <a:pt x="7090" y="620"/>
                  </a:lnTo>
                  <a:lnTo>
                    <a:pt x="7096" y="621"/>
                  </a:lnTo>
                  <a:lnTo>
                    <a:pt x="7102" y="622"/>
                  </a:lnTo>
                  <a:lnTo>
                    <a:pt x="7108" y="623"/>
                  </a:lnTo>
                  <a:lnTo>
                    <a:pt x="7113" y="624"/>
                  </a:lnTo>
                  <a:lnTo>
                    <a:pt x="7119" y="624"/>
                  </a:lnTo>
                  <a:lnTo>
                    <a:pt x="7124" y="625"/>
                  </a:lnTo>
                  <a:lnTo>
                    <a:pt x="7131" y="626"/>
                  </a:lnTo>
                  <a:lnTo>
                    <a:pt x="7136" y="627"/>
                  </a:lnTo>
                  <a:lnTo>
                    <a:pt x="7142" y="628"/>
                  </a:lnTo>
                  <a:lnTo>
                    <a:pt x="7147" y="630"/>
                  </a:lnTo>
                  <a:lnTo>
                    <a:pt x="7153" y="631"/>
                  </a:lnTo>
                  <a:lnTo>
                    <a:pt x="7159" y="632"/>
                  </a:lnTo>
                  <a:lnTo>
                    <a:pt x="7165" y="632"/>
                  </a:lnTo>
                  <a:lnTo>
                    <a:pt x="7170" y="633"/>
                  </a:lnTo>
                  <a:lnTo>
                    <a:pt x="7176" y="634"/>
                  </a:lnTo>
                  <a:lnTo>
                    <a:pt x="7181" y="635"/>
                  </a:lnTo>
                  <a:lnTo>
                    <a:pt x="7188" y="636"/>
                  </a:lnTo>
                  <a:lnTo>
                    <a:pt x="7194" y="637"/>
                  </a:lnTo>
                  <a:lnTo>
                    <a:pt x="7199" y="637"/>
                  </a:lnTo>
                  <a:lnTo>
                    <a:pt x="7205" y="638"/>
                  </a:lnTo>
                  <a:lnTo>
                    <a:pt x="7210" y="639"/>
                  </a:lnTo>
                  <a:lnTo>
                    <a:pt x="7217" y="640"/>
                  </a:lnTo>
                  <a:lnTo>
                    <a:pt x="7222" y="641"/>
                  </a:lnTo>
                  <a:lnTo>
                    <a:pt x="7228" y="642"/>
                  </a:lnTo>
                  <a:lnTo>
                    <a:pt x="7233" y="643"/>
                  </a:lnTo>
                  <a:lnTo>
                    <a:pt x="7239" y="643"/>
                  </a:lnTo>
                  <a:lnTo>
                    <a:pt x="7245" y="644"/>
                  </a:lnTo>
                  <a:lnTo>
                    <a:pt x="7251" y="645"/>
                  </a:lnTo>
                  <a:lnTo>
                    <a:pt x="7256" y="646"/>
                  </a:lnTo>
                  <a:lnTo>
                    <a:pt x="7262" y="647"/>
                  </a:lnTo>
                  <a:lnTo>
                    <a:pt x="7267" y="648"/>
                  </a:lnTo>
                  <a:lnTo>
                    <a:pt x="7274" y="648"/>
                  </a:lnTo>
                  <a:lnTo>
                    <a:pt x="7280" y="649"/>
                  </a:lnTo>
                  <a:lnTo>
                    <a:pt x="7285" y="650"/>
                  </a:lnTo>
                  <a:lnTo>
                    <a:pt x="7291" y="651"/>
                  </a:lnTo>
                  <a:lnTo>
                    <a:pt x="7296" y="652"/>
                  </a:lnTo>
                  <a:lnTo>
                    <a:pt x="7303" y="652"/>
                  </a:lnTo>
                  <a:lnTo>
                    <a:pt x="7308" y="653"/>
                  </a:lnTo>
                  <a:lnTo>
                    <a:pt x="7314" y="654"/>
                  </a:lnTo>
                  <a:lnTo>
                    <a:pt x="7319" y="655"/>
                  </a:lnTo>
                  <a:lnTo>
                    <a:pt x="7325" y="656"/>
                  </a:lnTo>
                  <a:lnTo>
                    <a:pt x="7331" y="657"/>
                  </a:lnTo>
                  <a:lnTo>
                    <a:pt x="7337" y="657"/>
                  </a:lnTo>
                  <a:lnTo>
                    <a:pt x="7342" y="659"/>
                  </a:lnTo>
                  <a:lnTo>
                    <a:pt x="7348" y="660"/>
                  </a:lnTo>
                  <a:lnTo>
                    <a:pt x="7353" y="661"/>
                  </a:lnTo>
                  <a:lnTo>
                    <a:pt x="7360" y="662"/>
                  </a:lnTo>
                  <a:lnTo>
                    <a:pt x="7365" y="662"/>
                  </a:lnTo>
                  <a:lnTo>
                    <a:pt x="7371" y="663"/>
                  </a:lnTo>
                  <a:lnTo>
                    <a:pt x="7377" y="664"/>
                  </a:lnTo>
                  <a:lnTo>
                    <a:pt x="7382" y="665"/>
                  </a:lnTo>
                  <a:lnTo>
                    <a:pt x="7389" y="666"/>
                  </a:lnTo>
                  <a:lnTo>
                    <a:pt x="7394" y="666"/>
                  </a:lnTo>
                  <a:lnTo>
                    <a:pt x="7400" y="667"/>
                  </a:lnTo>
                  <a:lnTo>
                    <a:pt x="7405" y="668"/>
                  </a:lnTo>
                  <a:lnTo>
                    <a:pt x="7411" y="669"/>
                  </a:lnTo>
                  <a:lnTo>
                    <a:pt x="7417" y="670"/>
                  </a:lnTo>
                  <a:lnTo>
                    <a:pt x="7423" y="670"/>
                  </a:lnTo>
                  <a:lnTo>
                    <a:pt x="7428" y="671"/>
                  </a:lnTo>
                  <a:lnTo>
                    <a:pt x="7434" y="672"/>
                  </a:lnTo>
                  <a:lnTo>
                    <a:pt x="7439" y="673"/>
                  </a:lnTo>
                  <a:lnTo>
                    <a:pt x="7446" y="673"/>
                  </a:lnTo>
                  <a:lnTo>
                    <a:pt x="7451" y="674"/>
                  </a:lnTo>
                  <a:lnTo>
                    <a:pt x="7457" y="675"/>
                  </a:lnTo>
                  <a:lnTo>
                    <a:pt x="7463" y="676"/>
                  </a:lnTo>
                  <a:lnTo>
                    <a:pt x="7468" y="677"/>
                  </a:lnTo>
                  <a:lnTo>
                    <a:pt x="7475" y="677"/>
                  </a:lnTo>
                  <a:lnTo>
                    <a:pt x="7480" y="678"/>
                  </a:lnTo>
                  <a:lnTo>
                    <a:pt x="7486" y="679"/>
                  </a:lnTo>
                  <a:lnTo>
                    <a:pt x="7491" y="680"/>
                  </a:lnTo>
                  <a:lnTo>
                    <a:pt x="7497" y="680"/>
                  </a:lnTo>
                  <a:lnTo>
                    <a:pt x="7503" y="681"/>
                  </a:lnTo>
                  <a:lnTo>
                    <a:pt x="7509" y="682"/>
                  </a:lnTo>
                  <a:lnTo>
                    <a:pt x="7514" y="683"/>
                  </a:lnTo>
                  <a:lnTo>
                    <a:pt x="7520" y="683"/>
                  </a:lnTo>
                  <a:lnTo>
                    <a:pt x="7525" y="684"/>
                  </a:lnTo>
                  <a:lnTo>
                    <a:pt x="7532" y="685"/>
                  </a:lnTo>
                  <a:lnTo>
                    <a:pt x="7537" y="687"/>
                  </a:lnTo>
                  <a:lnTo>
                    <a:pt x="7543" y="687"/>
                  </a:lnTo>
                  <a:lnTo>
                    <a:pt x="7548" y="688"/>
                  </a:lnTo>
                  <a:lnTo>
                    <a:pt x="7554" y="689"/>
                  </a:lnTo>
                  <a:lnTo>
                    <a:pt x="7561" y="690"/>
                  </a:lnTo>
                  <a:lnTo>
                    <a:pt x="7566" y="690"/>
                  </a:lnTo>
                  <a:lnTo>
                    <a:pt x="7572" y="691"/>
                  </a:lnTo>
                  <a:lnTo>
                    <a:pt x="7577" y="692"/>
                  </a:lnTo>
                  <a:lnTo>
                    <a:pt x="7583" y="693"/>
                  </a:lnTo>
                  <a:lnTo>
                    <a:pt x="7589" y="693"/>
                  </a:lnTo>
                  <a:lnTo>
                    <a:pt x="7595" y="694"/>
                  </a:lnTo>
                  <a:lnTo>
                    <a:pt x="7600" y="695"/>
                  </a:lnTo>
                  <a:lnTo>
                    <a:pt x="7606" y="696"/>
                  </a:lnTo>
                  <a:lnTo>
                    <a:pt x="7611" y="696"/>
                  </a:lnTo>
                  <a:lnTo>
                    <a:pt x="7618" y="697"/>
                  </a:lnTo>
                  <a:lnTo>
                    <a:pt x="7623" y="698"/>
                  </a:lnTo>
                  <a:lnTo>
                    <a:pt x="7629" y="699"/>
                  </a:lnTo>
                  <a:lnTo>
                    <a:pt x="7634" y="699"/>
                  </a:lnTo>
                  <a:lnTo>
                    <a:pt x="7640" y="700"/>
                  </a:lnTo>
                  <a:lnTo>
                    <a:pt x="7647" y="701"/>
                  </a:lnTo>
                  <a:lnTo>
                    <a:pt x="7652" y="702"/>
                  </a:lnTo>
                  <a:lnTo>
                    <a:pt x="7658" y="702"/>
                  </a:lnTo>
                  <a:lnTo>
                    <a:pt x="7663" y="703"/>
                  </a:lnTo>
                  <a:lnTo>
                    <a:pt x="7669" y="704"/>
                  </a:lnTo>
                  <a:lnTo>
                    <a:pt x="7675" y="704"/>
                  </a:lnTo>
                  <a:lnTo>
                    <a:pt x="7681" y="705"/>
                  </a:lnTo>
                  <a:lnTo>
                    <a:pt x="7686" y="706"/>
                  </a:lnTo>
                  <a:lnTo>
                    <a:pt x="7692" y="707"/>
                  </a:lnTo>
                  <a:lnTo>
                    <a:pt x="7697" y="707"/>
                  </a:lnTo>
                  <a:lnTo>
                    <a:pt x="7704" y="708"/>
                  </a:lnTo>
                  <a:lnTo>
                    <a:pt x="7709" y="709"/>
                  </a:lnTo>
                  <a:lnTo>
                    <a:pt x="7715" y="709"/>
                  </a:lnTo>
                  <a:lnTo>
                    <a:pt x="7720" y="710"/>
                  </a:lnTo>
                  <a:lnTo>
                    <a:pt x="7726" y="711"/>
                  </a:lnTo>
                  <a:lnTo>
                    <a:pt x="7732" y="711"/>
                  </a:lnTo>
                  <a:lnTo>
                    <a:pt x="7738" y="712"/>
                  </a:lnTo>
                  <a:lnTo>
                    <a:pt x="7744" y="713"/>
                  </a:lnTo>
                  <a:lnTo>
                    <a:pt x="7749" y="714"/>
                  </a:lnTo>
                  <a:lnTo>
                    <a:pt x="7755" y="714"/>
                  </a:lnTo>
                  <a:lnTo>
                    <a:pt x="7761" y="716"/>
                  </a:lnTo>
                  <a:lnTo>
                    <a:pt x="7767" y="717"/>
                  </a:lnTo>
                  <a:lnTo>
                    <a:pt x="7772" y="717"/>
                  </a:lnTo>
                  <a:lnTo>
                    <a:pt x="7778" y="718"/>
                  </a:lnTo>
                  <a:lnTo>
                    <a:pt x="7783" y="719"/>
                  </a:lnTo>
                  <a:lnTo>
                    <a:pt x="7790" y="719"/>
                  </a:lnTo>
                  <a:lnTo>
                    <a:pt x="7795" y="720"/>
                  </a:lnTo>
                  <a:lnTo>
                    <a:pt x="7801" y="721"/>
                  </a:lnTo>
                  <a:lnTo>
                    <a:pt x="7806" y="721"/>
                  </a:lnTo>
                  <a:lnTo>
                    <a:pt x="7812" y="722"/>
                  </a:lnTo>
                  <a:lnTo>
                    <a:pt x="7818" y="723"/>
                  </a:lnTo>
                  <a:lnTo>
                    <a:pt x="7824" y="724"/>
                  </a:lnTo>
                  <a:lnTo>
                    <a:pt x="7830" y="724"/>
                  </a:lnTo>
                  <a:lnTo>
                    <a:pt x="7835" y="725"/>
                  </a:lnTo>
                  <a:lnTo>
                    <a:pt x="7841" y="726"/>
                  </a:lnTo>
                  <a:lnTo>
                    <a:pt x="7847" y="726"/>
                  </a:lnTo>
                  <a:lnTo>
                    <a:pt x="7853" y="727"/>
                  </a:lnTo>
                  <a:lnTo>
                    <a:pt x="7858" y="728"/>
                  </a:lnTo>
                  <a:lnTo>
                    <a:pt x="7864" y="728"/>
                  </a:lnTo>
                  <a:lnTo>
                    <a:pt x="7869" y="729"/>
                  </a:lnTo>
                  <a:lnTo>
                    <a:pt x="7876" y="730"/>
                  </a:lnTo>
                  <a:lnTo>
                    <a:pt x="7881" y="730"/>
                  </a:lnTo>
                  <a:lnTo>
                    <a:pt x="7887" y="731"/>
                  </a:lnTo>
                  <a:lnTo>
                    <a:pt x="7892" y="732"/>
                  </a:lnTo>
                  <a:lnTo>
                    <a:pt x="7898" y="732"/>
                  </a:lnTo>
                  <a:lnTo>
                    <a:pt x="7904" y="733"/>
                  </a:lnTo>
                  <a:lnTo>
                    <a:pt x="7910" y="733"/>
                  </a:lnTo>
                  <a:lnTo>
                    <a:pt x="7915" y="734"/>
                  </a:lnTo>
                  <a:lnTo>
                    <a:pt x="7921" y="735"/>
                  </a:lnTo>
                  <a:lnTo>
                    <a:pt x="7928" y="735"/>
                  </a:lnTo>
                  <a:lnTo>
                    <a:pt x="7933" y="736"/>
                  </a:lnTo>
                  <a:lnTo>
                    <a:pt x="7939" y="737"/>
                  </a:lnTo>
                  <a:lnTo>
                    <a:pt x="7944" y="737"/>
                  </a:lnTo>
                  <a:lnTo>
                    <a:pt x="7950" y="738"/>
                  </a:lnTo>
                  <a:lnTo>
                    <a:pt x="7955" y="739"/>
                  </a:lnTo>
                  <a:lnTo>
                    <a:pt x="7962" y="739"/>
                  </a:lnTo>
                  <a:lnTo>
                    <a:pt x="7967" y="740"/>
                  </a:lnTo>
                  <a:lnTo>
                    <a:pt x="7973" y="741"/>
                  </a:lnTo>
                  <a:lnTo>
                    <a:pt x="7978" y="741"/>
                  </a:lnTo>
                  <a:lnTo>
                    <a:pt x="7984" y="742"/>
                  </a:lnTo>
                  <a:lnTo>
                    <a:pt x="7990" y="743"/>
                  </a:lnTo>
                  <a:lnTo>
                    <a:pt x="7996" y="743"/>
                  </a:lnTo>
                  <a:lnTo>
                    <a:pt x="8001" y="745"/>
                  </a:lnTo>
                  <a:lnTo>
                    <a:pt x="8007" y="745"/>
                  </a:lnTo>
                  <a:lnTo>
                    <a:pt x="8012" y="746"/>
                  </a:lnTo>
                  <a:lnTo>
                    <a:pt x="8019" y="747"/>
                  </a:lnTo>
                  <a:lnTo>
                    <a:pt x="8025" y="747"/>
                  </a:lnTo>
                  <a:lnTo>
                    <a:pt x="8030" y="748"/>
                  </a:lnTo>
                  <a:lnTo>
                    <a:pt x="8036" y="749"/>
                  </a:lnTo>
                  <a:lnTo>
                    <a:pt x="8041" y="749"/>
                  </a:lnTo>
                  <a:lnTo>
                    <a:pt x="8048" y="750"/>
                  </a:lnTo>
                  <a:lnTo>
                    <a:pt x="8053" y="750"/>
                  </a:lnTo>
                  <a:lnTo>
                    <a:pt x="8059" y="751"/>
                  </a:lnTo>
                  <a:lnTo>
                    <a:pt x="8064" y="752"/>
                  </a:lnTo>
                  <a:lnTo>
                    <a:pt x="8071" y="752"/>
                  </a:lnTo>
                  <a:lnTo>
                    <a:pt x="8076" y="753"/>
                  </a:lnTo>
                  <a:lnTo>
                    <a:pt x="8082" y="753"/>
                  </a:lnTo>
                  <a:lnTo>
                    <a:pt x="8087" y="754"/>
                  </a:lnTo>
                  <a:lnTo>
                    <a:pt x="8093" y="755"/>
                  </a:lnTo>
                  <a:lnTo>
                    <a:pt x="8098" y="755"/>
                  </a:lnTo>
                  <a:lnTo>
                    <a:pt x="8105" y="756"/>
                  </a:lnTo>
                  <a:lnTo>
                    <a:pt x="8111" y="757"/>
                  </a:lnTo>
                  <a:lnTo>
                    <a:pt x="8116" y="757"/>
                  </a:lnTo>
                  <a:lnTo>
                    <a:pt x="8122" y="758"/>
                  </a:lnTo>
                  <a:lnTo>
                    <a:pt x="8128" y="758"/>
                  </a:lnTo>
                  <a:lnTo>
                    <a:pt x="8134" y="759"/>
                  </a:lnTo>
                  <a:lnTo>
                    <a:pt x="8139" y="760"/>
                  </a:lnTo>
                  <a:lnTo>
                    <a:pt x="8145" y="760"/>
                  </a:lnTo>
                  <a:lnTo>
                    <a:pt x="8150" y="761"/>
                  </a:lnTo>
                  <a:lnTo>
                    <a:pt x="8157" y="761"/>
                  </a:lnTo>
                  <a:lnTo>
                    <a:pt x="8162" y="762"/>
                  </a:lnTo>
                  <a:lnTo>
                    <a:pt x="8168" y="762"/>
                  </a:lnTo>
                  <a:lnTo>
                    <a:pt x="8173" y="763"/>
                  </a:lnTo>
                  <a:lnTo>
                    <a:pt x="8179" y="764"/>
                  </a:lnTo>
                  <a:lnTo>
                    <a:pt x="8185" y="764"/>
                  </a:lnTo>
                  <a:lnTo>
                    <a:pt x="8191" y="765"/>
                  </a:lnTo>
                  <a:lnTo>
                    <a:pt x="8196" y="765"/>
                  </a:lnTo>
                  <a:lnTo>
                    <a:pt x="8202" y="766"/>
                  </a:lnTo>
                  <a:lnTo>
                    <a:pt x="8208" y="767"/>
                  </a:lnTo>
                  <a:lnTo>
                    <a:pt x="8214" y="767"/>
                  </a:lnTo>
                  <a:lnTo>
                    <a:pt x="8220" y="768"/>
                  </a:lnTo>
                  <a:lnTo>
                    <a:pt x="8225" y="768"/>
                  </a:lnTo>
                  <a:lnTo>
                    <a:pt x="8231" y="769"/>
                  </a:lnTo>
                  <a:lnTo>
                    <a:pt x="8236" y="769"/>
                  </a:lnTo>
                  <a:lnTo>
                    <a:pt x="8243" y="770"/>
                  </a:lnTo>
                  <a:lnTo>
                    <a:pt x="8248" y="771"/>
                  </a:lnTo>
                  <a:lnTo>
                    <a:pt x="8254" y="771"/>
                  </a:lnTo>
                  <a:lnTo>
                    <a:pt x="8259" y="773"/>
                  </a:lnTo>
                  <a:lnTo>
                    <a:pt x="8265" y="773"/>
                  </a:lnTo>
                  <a:lnTo>
                    <a:pt x="8271" y="774"/>
                  </a:lnTo>
                  <a:lnTo>
                    <a:pt x="8277" y="774"/>
                  </a:lnTo>
                  <a:lnTo>
                    <a:pt x="8282" y="775"/>
                  </a:lnTo>
                  <a:lnTo>
                    <a:pt x="8288" y="776"/>
                  </a:lnTo>
                  <a:lnTo>
                    <a:pt x="8294" y="776"/>
                  </a:lnTo>
                  <a:lnTo>
                    <a:pt x="8300" y="777"/>
                  </a:lnTo>
                  <a:lnTo>
                    <a:pt x="8306" y="777"/>
                  </a:lnTo>
                  <a:lnTo>
                    <a:pt x="8311" y="778"/>
                  </a:lnTo>
                  <a:lnTo>
                    <a:pt x="8317" y="778"/>
                  </a:lnTo>
                  <a:lnTo>
                    <a:pt x="8322" y="779"/>
                  </a:lnTo>
                  <a:lnTo>
                    <a:pt x="8329" y="779"/>
                  </a:lnTo>
                  <a:lnTo>
                    <a:pt x="8334" y="780"/>
                  </a:lnTo>
                  <a:lnTo>
                    <a:pt x="8340" y="781"/>
                  </a:lnTo>
                  <a:lnTo>
                    <a:pt x="8345" y="781"/>
                  </a:lnTo>
                  <a:lnTo>
                    <a:pt x="8351" y="782"/>
                  </a:lnTo>
                  <a:lnTo>
                    <a:pt x="8357" y="782"/>
                  </a:lnTo>
                  <a:lnTo>
                    <a:pt x="8363" y="783"/>
                  </a:lnTo>
                  <a:lnTo>
                    <a:pt x="8368" y="783"/>
                  </a:lnTo>
                  <a:lnTo>
                    <a:pt x="8374" y="784"/>
                  </a:lnTo>
                  <a:lnTo>
                    <a:pt x="8379" y="784"/>
                  </a:lnTo>
                  <a:lnTo>
                    <a:pt x="8386" y="785"/>
                  </a:lnTo>
                  <a:lnTo>
                    <a:pt x="8392" y="785"/>
                  </a:lnTo>
                  <a:lnTo>
                    <a:pt x="8397" y="786"/>
                  </a:lnTo>
                  <a:lnTo>
                    <a:pt x="8403" y="786"/>
                  </a:lnTo>
                  <a:lnTo>
                    <a:pt x="8408" y="787"/>
                  </a:lnTo>
                  <a:lnTo>
                    <a:pt x="8415" y="788"/>
                  </a:lnTo>
                  <a:lnTo>
                    <a:pt x="8420" y="788"/>
                  </a:lnTo>
                  <a:lnTo>
                    <a:pt x="8426" y="789"/>
                  </a:lnTo>
                  <a:lnTo>
                    <a:pt x="8431" y="789"/>
                  </a:lnTo>
                  <a:lnTo>
                    <a:pt x="8437" y="790"/>
                  </a:lnTo>
                  <a:lnTo>
                    <a:pt x="8443" y="790"/>
                  </a:lnTo>
                  <a:lnTo>
                    <a:pt x="8449" y="791"/>
                  </a:lnTo>
                  <a:lnTo>
                    <a:pt x="8454" y="791"/>
                  </a:lnTo>
                  <a:lnTo>
                    <a:pt x="8460" y="792"/>
                  </a:lnTo>
                  <a:lnTo>
                    <a:pt x="8465" y="792"/>
                  </a:lnTo>
                  <a:lnTo>
                    <a:pt x="8472" y="793"/>
                  </a:lnTo>
                  <a:lnTo>
                    <a:pt x="8478" y="793"/>
                  </a:lnTo>
                  <a:lnTo>
                    <a:pt x="8483" y="794"/>
                  </a:lnTo>
                  <a:lnTo>
                    <a:pt x="8489" y="794"/>
                  </a:lnTo>
                  <a:lnTo>
                    <a:pt x="8494" y="795"/>
                  </a:lnTo>
                  <a:lnTo>
                    <a:pt x="8501" y="795"/>
                  </a:lnTo>
                  <a:lnTo>
                    <a:pt x="8506" y="796"/>
                  </a:lnTo>
                  <a:lnTo>
                    <a:pt x="8512" y="796"/>
                  </a:lnTo>
                  <a:lnTo>
                    <a:pt x="8517" y="797"/>
                  </a:lnTo>
                  <a:lnTo>
                    <a:pt x="8523" y="797"/>
                  </a:lnTo>
                  <a:lnTo>
                    <a:pt x="8529" y="798"/>
                  </a:lnTo>
                  <a:lnTo>
                    <a:pt x="8535" y="798"/>
                  </a:lnTo>
                  <a:lnTo>
                    <a:pt x="8540" y="799"/>
                  </a:lnTo>
                  <a:lnTo>
                    <a:pt x="8546" y="799"/>
                  </a:lnTo>
                  <a:lnTo>
                    <a:pt x="8551" y="800"/>
                  </a:lnTo>
                  <a:lnTo>
                    <a:pt x="8558" y="800"/>
                  </a:lnTo>
                  <a:lnTo>
                    <a:pt x="8563" y="802"/>
                  </a:lnTo>
                  <a:lnTo>
                    <a:pt x="8569" y="802"/>
                  </a:lnTo>
                  <a:lnTo>
                    <a:pt x="8575" y="803"/>
                  </a:lnTo>
                  <a:lnTo>
                    <a:pt x="8580" y="803"/>
                  </a:lnTo>
                  <a:lnTo>
                    <a:pt x="8587" y="804"/>
                  </a:lnTo>
                  <a:lnTo>
                    <a:pt x="8592" y="804"/>
                  </a:lnTo>
                  <a:lnTo>
                    <a:pt x="8598" y="805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0">
              <a:solidFill>
                <a:srgbClr val="008000"/>
              </a:solidFill>
              <a:prstDash val="sysDashDotDot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64" name="Rectangle 76"/>
            <p:cNvSpPr>
              <a:spLocks noChangeArrowheads="1"/>
            </p:cNvSpPr>
            <p:nvPr/>
          </p:nvSpPr>
          <p:spPr bwMode="auto">
            <a:xfrm>
              <a:off x="3910" y="187"/>
              <a:ext cx="509" cy="72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00" dirty="0">
                  <a:solidFill>
                    <a:srgbClr val="000000"/>
                  </a:solidFill>
                </a:rPr>
                <a:t>Chi-Square Densities</a:t>
              </a:r>
              <a:endParaRPr lang="en-US" dirty="0"/>
            </a:p>
          </p:txBody>
        </p:sp>
        <p:sp>
          <p:nvSpPr>
            <p:cNvPr id="114765" name="Freeform 77"/>
            <p:cNvSpPr>
              <a:spLocks/>
            </p:cNvSpPr>
            <p:nvPr/>
          </p:nvSpPr>
          <p:spPr bwMode="auto">
            <a:xfrm>
              <a:off x="3637" y="335"/>
              <a:ext cx="32" cy="12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0" y="104"/>
                </a:cxn>
                <a:cxn ang="0">
                  <a:pos x="104" y="0"/>
                </a:cxn>
              </a:cxnLst>
              <a:rect l="0" t="0" r="r" b="b"/>
              <a:pathLst>
                <a:path w="287" h="104">
                  <a:moveTo>
                    <a:pt x="287" y="104"/>
                  </a:moveTo>
                  <a:lnTo>
                    <a:pt x="0" y="104"/>
                  </a:lnTo>
                  <a:lnTo>
                    <a:pt x="104" y="0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1588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66" name="Line 78"/>
            <p:cNvSpPr>
              <a:spLocks noChangeShapeType="1"/>
            </p:cNvSpPr>
            <p:nvPr/>
          </p:nvSpPr>
          <p:spPr bwMode="auto">
            <a:xfrm flipH="1" flipV="1">
              <a:off x="3637" y="347"/>
              <a:ext cx="11" cy="11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67" name="Freeform 79"/>
            <p:cNvSpPr>
              <a:spLocks/>
            </p:cNvSpPr>
            <p:nvPr/>
          </p:nvSpPr>
          <p:spPr bwMode="auto">
            <a:xfrm>
              <a:off x="3688" y="569"/>
              <a:ext cx="63" cy="39"/>
            </a:xfrm>
            <a:custGeom>
              <a:avLst/>
              <a:gdLst/>
              <a:ahLst/>
              <a:cxnLst>
                <a:cxn ang="0">
                  <a:pos x="573" y="0"/>
                </a:cxn>
                <a:cxn ang="0">
                  <a:pos x="0" y="349"/>
                </a:cxn>
                <a:cxn ang="0">
                  <a:pos x="34" y="207"/>
                </a:cxn>
              </a:cxnLst>
              <a:rect l="0" t="0" r="r" b="b"/>
              <a:pathLst>
                <a:path w="573" h="349">
                  <a:moveTo>
                    <a:pt x="573" y="0"/>
                  </a:moveTo>
                  <a:lnTo>
                    <a:pt x="0" y="349"/>
                  </a:lnTo>
                  <a:lnTo>
                    <a:pt x="34" y="207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1588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68" name="Line 80"/>
            <p:cNvSpPr>
              <a:spLocks noChangeShapeType="1"/>
            </p:cNvSpPr>
            <p:nvPr/>
          </p:nvSpPr>
          <p:spPr bwMode="auto">
            <a:xfrm flipH="1" flipV="1">
              <a:off x="3688" y="608"/>
              <a:ext cx="15" cy="4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69" name="Freeform 81"/>
            <p:cNvSpPr>
              <a:spLocks/>
            </p:cNvSpPr>
            <p:nvPr/>
          </p:nvSpPr>
          <p:spPr bwMode="auto">
            <a:xfrm>
              <a:off x="3777" y="656"/>
              <a:ext cx="63" cy="39"/>
            </a:xfrm>
            <a:custGeom>
              <a:avLst/>
              <a:gdLst/>
              <a:ahLst/>
              <a:cxnLst>
                <a:cxn ang="0">
                  <a:pos x="573" y="0"/>
                </a:cxn>
                <a:cxn ang="0">
                  <a:pos x="0" y="348"/>
                </a:cxn>
                <a:cxn ang="0">
                  <a:pos x="35" y="205"/>
                </a:cxn>
              </a:cxnLst>
              <a:rect l="0" t="0" r="r" b="b"/>
              <a:pathLst>
                <a:path w="573" h="348">
                  <a:moveTo>
                    <a:pt x="573" y="0"/>
                  </a:moveTo>
                  <a:lnTo>
                    <a:pt x="0" y="348"/>
                  </a:lnTo>
                  <a:lnTo>
                    <a:pt x="35" y="205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1588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70" name="Line 82"/>
            <p:cNvSpPr>
              <a:spLocks noChangeShapeType="1"/>
            </p:cNvSpPr>
            <p:nvPr/>
          </p:nvSpPr>
          <p:spPr bwMode="auto">
            <a:xfrm flipH="1" flipV="1">
              <a:off x="3777" y="695"/>
              <a:ext cx="16" cy="4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71" name="Freeform 83"/>
            <p:cNvSpPr>
              <a:spLocks/>
            </p:cNvSpPr>
            <p:nvPr/>
          </p:nvSpPr>
          <p:spPr bwMode="auto">
            <a:xfrm>
              <a:off x="3891" y="695"/>
              <a:ext cx="64" cy="39"/>
            </a:xfrm>
            <a:custGeom>
              <a:avLst/>
              <a:gdLst/>
              <a:ahLst/>
              <a:cxnLst>
                <a:cxn ang="0">
                  <a:pos x="573" y="0"/>
                </a:cxn>
                <a:cxn ang="0">
                  <a:pos x="0" y="348"/>
                </a:cxn>
                <a:cxn ang="0">
                  <a:pos x="34" y="205"/>
                </a:cxn>
              </a:cxnLst>
              <a:rect l="0" t="0" r="r" b="b"/>
              <a:pathLst>
                <a:path w="573" h="348">
                  <a:moveTo>
                    <a:pt x="573" y="0"/>
                  </a:moveTo>
                  <a:lnTo>
                    <a:pt x="0" y="348"/>
                  </a:lnTo>
                  <a:lnTo>
                    <a:pt x="34" y="205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1588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72" name="Line 84"/>
            <p:cNvSpPr>
              <a:spLocks noChangeShapeType="1"/>
            </p:cNvSpPr>
            <p:nvPr/>
          </p:nvSpPr>
          <p:spPr bwMode="auto">
            <a:xfrm flipH="1" flipV="1">
              <a:off x="3891" y="734"/>
              <a:ext cx="16" cy="3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73" name="Freeform 85"/>
            <p:cNvSpPr>
              <a:spLocks/>
            </p:cNvSpPr>
            <p:nvPr/>
          </p:nvSpPr>
          <p:spPr bwMode="auto">
            <a:xfrm>
              <a:off x="4210" y="743"/>
              <a:ext cx="64" cy="39"/>
            </a:xfrm>
            <a:custGeom>
              <a:avLst/>
              <a:gdLst/>
              <a:ahLst/>
              <a:cxnLst>
                <a:cxn ang="0">
                  <a:pos x="573" y="0"/>
                </a:cxn>
                <a:cxn ang="0">
                  <a:pos x="0" y="347"/>
                </a:cxn>
                <a:cxn ang="0">
                  <a:pos x="34" y="205"/>
                </a:cxn>
              </a:cxnLst>
              <a:rect l="0" t="0" r="r" b="b"/>
              <a:pathLst>
                <a:path w="573" h="347">
                  <a:moveTo>
                    <a:pt x="573" y="0"/>
                  </a:moveTo>
                  <a:lnTo>
                    <a:pt x="0" y="347"/>
                  </a:lnTo>
                  <a:lnTo>
                    <a:pt x="34" y="205"/>
                  </a:lnTo>
                </a:path>
              </a:pathLst>
            </a:custGeom>
            <a:solidFill>
              <a:srgbClr val="FFEBD7">
                <a:alpha val="0"/>
              </a:srgbClr>
            </a:solidFill>
            <a:ln w="1588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74" name="Line 86"/>
            <p:cNvSpPr>
              <a:spLocks noChangeShapeType="1"/>
            </p:cNvSpPr>
            <p:nvPr/>
          </p:nvSpPr>
          <p:spPr bwMode="auto">
            <a:xfrm flipH="1" flipV="1">
              <a:off x="4210" y="782"/>
              <a:ext cx="16" cy="4"/>
            </a:xfrm>
            <a:prstGeom prst="line">
              <a:avLst/>
            </a:prstGeom>
            <a:noFill/>
            <a:ln w="158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75" name="Rectangle 87"/>
            <p:cNvSpPr>
              <a:spLocks noChangeArrowheads="1"/>
            </p:cNvSpPr>
            <p:nvPr/>
          </p:nvSpPr>
          <p:spPr bwMode="auto">
            <a:xfrm>
              <a:off x="3672" y="334"/>
              <a:ext cx="97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1 d.f.</a:t>
              </a:r>
              <a:endParaRPr lang="en-US" dirty="0"/>
            </a:p>
          </p:txBody>
        </p:sp>
        <p:sp>
          <p:nvSpPr>
            <p:cNvPr id="114776" name="Rectangle 88"/>
            <p:cNvSpPr>
              <a:spLocks noChangeArrowheads="1"/>
            </p:cNvSpPr>
            <p:nvPr/>
          </p:nvSpPr>
          <p:spPr bwMode="auto">
            <a:xfrm>
              <a:off x="3757" y="560"/>
              <a:ext cx="97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2 d.f.</a:t>
              </a:r>
              <a:endParaRPr lang="en-US" dirty="0"/>
            </a:p>
          </p:txBody>
        </p:sp>
        <p:sp>
          <p:nvSpPr>
            <p:cNvPr id="114777" name="Rectangle 89"/>
            <p:cNvSpPr>
              <a:spLocks noChangeArrowheads="1"/>
            </p:cNvSpPr>
            <p:nvPr/>
          </p:nvSpPr>
          <p:spPr bwMode="auto">
            <a:xfrm>
              <a:off x="3847" y="648"/>
              <a:ext cx="96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3 d.f.</a:t>
              </a:r>
              <a:endParaRPr lang="en-US" dirty="0"/>
            </a:p>
          </p:txBody>
        </p:sp>
        <p:sp>
          <p:nvSpPr>
            <p:cNvPr id="114778" name="Rectangle 90"/>
            <p:cNvSpPr>
              <a:spLocks noChangeArrowheads="1"/>
            </p:cNvSpPr>
            <p:nvPr/>
          </p:nvSpPr>
          <p:spPr bwMode="auto">
            <a:xfrm>
              <a:off x="3961" y="689"/>
              <a:ext cx="99" cy="57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5 d.f.</a:t>
              </a:r>
              <a:endParaRPr lang="en-US" dirty="0"/>
            </a:p>
          </p:txBody>
        </p:sp>
        <p:sp>
          <p:nvSpPr>
            <p:cNvPr id="114779" name="Rectangle 91"/>
            <p:cNvSpPr>
              <a:spLocks noChangeArrowheads="1"/>
            </p:cNvSpPr>
            <p:nvPr/>
          </p:nvSpPr>
          <p:spPr bwMode="auto">
            <a:xfrm>
              <a:off x="4280" y="736"/>
              <a:ext cx="96" cy="56"/>
            </a:xfrm>
            <a:prstGeom prst="rect">
              <a:avLst/>
            </a:prstGeom>
            <a:solidFill>
              <a:srgbClr val="FFEBD7">
                <a:alpha val="0"/>
              </a:srgbClr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00" dirty="0">
                  <a:solidFill>
                    <a:srgbClr val="000000"/>
                  </a:solidFill>
                </a:rPr>
                <a:t>8 d.f.</a:t>
              </a:r>
              <a:endParaRPr lang="en-US" dirty="0"/>
            </a:p>
          </p:txBody>
        </p:sp>
      </p:grpSp>
      <p:pic>
        <p:nvPicPr>
          <p:cNvPr id="114780" name="Picture 92"/>
          <p:cNvPicPr preferRelativeResize="0"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62800" y="457200"/>
            <a:ext cx="1654175" cy="912813"/>
          </a:xfrm>
          <a:prstGeom prst="rect">
            <a:avLst/>
          </a:prstGeom>
          <a:solidFill>
            <a:schemeClr val="bg1">
              <a:alpha val="10001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2800" b="1">
          <a:solidFill>
            <a:srgbClr val="885B00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800" b="1">
          <a:solidFill>
            <a:srgbClr val="885B00"/>
          </a:solidFill>
          <a:latin typeface="Times New Roman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2800" b="1">
          <a:solidFill>
            <a:srgbClr val="885B00"/>
          </a:solidFill>
          <a:latin typeface="Times New Roman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2800" b="1">
          <a:solidFill>
            <a:srgbClr val="885B00"/>
          </a:solidFill>
          <a:latin typeface="Times New Roman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2800" b="1">
          <a:solidFill>
            <a:srgbClr val="885B00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rgbClr val="885B00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rgbClr val="885B00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rgbClr val="885B00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rgbClr val="885B00"/>
          </a:solidFill>
          <a:latin typeface="Times New Roman" pitchFamily="18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3425" indent="-3254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defRPr sz="2600">
          <a:solidFill>
            <a:schemeClr val="tx1"/>
          </a:solidFill>
          <a:latin typeface="+mn-lt"/>
        </a:defRPr>
      </a:lvl2pPr>
      <a:lvl3pPr marL="1198563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400">
          <a:solidFill>
            <a:schemeClr val="tx1"/>
          </a:solidFill>
          <a:latin typeface="+mn-lt"/>
        </a:defRPr>
      </a:lvl3pPr>
      <a:lvl4pPr marL="1628775" indent="-3159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defRPr sz="2000">
          <a:solidFill>
            <a:schemeClr val="tx1"/>
          </a:solidFill>
          <a:latin typeface="+mn-lt"/>
        </a:defRPr>
      </a:lvl4pPr>
      <a:lvl5pPr marL="208280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5pPr>
      <a:lvl6pPr marL="254000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99720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345440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91160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2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6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4.doc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Office_Word_Document2.docx"/><Relationship Id="rId4" Type="http://schemas.openxmlformats.org/officeDocument/2006/relationships/package" Target="../embeddings/Microsoft_Office_Word_Document1.docx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8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dirty="0"/>
              <a:t/>
            </a:r>
            <a:br>
              <a:rPr lang="en-US" sz="2800" dirty="0"/>
            </a:br>
            <a:r>
              <a:rPr lang="en-US" sz="4400" dirty="0"/>
              <a:t>Linear Models II</a:t>
            </a:r>
            <a:br>
              <a:rPr lang="en-US" sz="4400" dirty="0"/>
            </a:br>
            <a:r>
              <a:rPr lang="en-US" sz="2800" dirty="0" smtClean="0"/>
              <a:t>Wednesday, May 30, 10:15-12:00</a:t>
            </a:r>
            <a:endParaRPr lang="en-US" sz="2800" dirty="0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2788" y="3811588"/>
            <a:ext cx="6629400" cy="2208212"/>
          </a:xfrm>
          <a:noFill/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sz="2000" dirty="0"/>
              <a:t>Deborah Rosenberg, PhD</a:t>
            </a:r>
          </a:p>
          <a:p>
            <a:pPr>
              <a:spcBef>
                <a:spcPct val="10000"/>
              </a:spcBef>
            </a:pPr>
            <a:r>
              <a:rPr lang="en-US" sz="2000" dirty="0"/>
              <a:t>Research Associate Professor</a:t>
            </a:r>
          </a:p>
          <a:p>
            <a:pPr>
              <a:spcBef>
                <a:spcPct val="10000"/>
              </a:spcBef>
            </a:pPr>
            <a:r>
              <a:rPr lang="en-US" sz="2000" dirty="0"/>
              <a:t>Division of Epidemiology and Biostatistics</a:t>
            </a:r>
          </a:p>
          <a:p>
            <a:pPr>
              <a:spcBef>
                <a:spcPct val="10000"/>
              </a:spcBef>
            </a:pPr>
            <a:r>
              <a:rPr lang="en-US" sz="2000" dirty="0"/>
              <a:t>University of IL School of Public Health</a:t>
            </a:r>
          </a:p>
          <a:p>
            <a:pPr>
              <a:spcBef>
                <a:spcPct val="10000"/>
              </a:spcBef>
            </a:pPr>
            <a:endParaRPr lang="en-US" sz="2000" dirty="0"/>
          </a:p>
          <a:p>
            <a:pPr>
              <a:spcBef>
                <a:spcPct val="10000"/>
              </a:spcBef>
            </a:pPr>
            <a:r>
              <a:rPr lang="en-US" sz="2000" dirty="0"/>
              <a:t>Training Course in MCH Epidemiology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Confounding and Effect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72000"/>
          </a:xfrm>
        </p:spPr>
        <p:txBody>
          <a:bodyPr/>
          <a:lstStyle/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400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 model with 2 main effects only (no product term)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800" dirty="0" smtClean="0">
              <a:solidFill>
                <a:srgbClr val="0000FF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outcome = VarA VarB 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       /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link 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 __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dist 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 __ ;</a:t>
            </a:r>
            <a:endParaRPr lang="en-US" sz="2200" dirty="0" smtClean="0">
              <a:solidFill>
                <a:srgbClr val="000000"/>
              </a:solidFill>
            </a:endParaRPr>
          </a:p>
          <a:p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Given how the model is specified, we will 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obtain:</a:t>
            </a:r>
          </a:p>
          <a:p>
            <a:pPr>
              <a:spcBef>
                <a:spcPts val="0"/>
              </a:spcBef>
            </a:pP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1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1313" indent="-341313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Any</a:t>
            </a:r>
            <a:r>
              <a:rPr lang="en-US" dirty="0" smtClean="0"/>
              <a:t> stratum-specific estimates, either for VarA stratified by VarB or vice versa</a:t>
            </a:r>
          </a:p>
          <a:p>
            <a:pPr marL="341313" indent="-341313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+mj-lt"/>
              <a:buAutoNum type="arabicPeriod"/>
            </a:pPr>
            <a:endParaRPr lang="en-US" sz="1200" dirty="0" smtClean="0"/>
          </a:p>
          <a:p>
            <a:pPr marL="341313" indent="-341313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+mj-lt"/>
              <a:buAutoNum type="arabicPeriod"/>
            </a:pPr>
            <a:r>
              <a:rPr lang="en-US" dirty="0" smtClean="0"/>
              <a:t>A statistical test for homogeneity of stratum-specific measures of association (effect modification/interaction)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DCA2-F568-4337-A2B1-BA346A045908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2133600" cy="300038"/>
          </a:xfrm>
        </p:spPr>
        <p:txBody>
          <a:bodyPr/>
          <a:lstStyle/>
          <a:p>
            <a:pPr>
              <a:defRPr/>
            </a:pPr>
            <a:fld id="{49CF3151-2E81-4428-9879-1F51C8B3570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Example</a:t>
            </a:r>
            <a:br>
              <a:rPr lang="en-US" sz="3200" dirty="0" smtClean="0"/>
            </a:br>
            <a:r>
              <a:rPr lang="en-US" sz="2400" dirty="0" smtClean="0"/>
              <a:t>Using Logistic Regression</a:t>
            </a:r>
          </a:p>
        </p:txBody>
      </p:sp>
      <p:sp>
        <p:nvSpPr>
          <p:cNvPr id="419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648200"/>
          </a:xfrm>
        </p:spPr>
        <p:txBody>
          <a:bodyPr/>
          <a:lstStyle/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400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 model with 2 main effects only (no product term)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outcome = smoking late_no_pnc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r">
              <a:spcBef>
                <a:spcPts val="0"/>
              </a:spcBef>
              <a:buClr>
                <a:srgbClr val="CC9900"/>
              </a:buClr>
            </a:pPr>
            <a:r>
              <a:rPr lang="en-US" sz="2000" dirty="0" smtClean="0">
                <a:solidFill>
                  <a:srgbClr val="002060"/>
                </a:solidFill>
              </a:rPr>
              <a:t>M</a:t>
            </a:r>
            <a:r>
              <a:rPr lang="en-US" sz="2400" dirty="0" smtClean="0">
                <a:solidFill>
                  <a:srgbClr val="002060"/>
                </a:solidFill>
              </a:rPr>
              <a:t>utually Adjusted ORs</a:t>
            </a:r>
          </a:p>
          <a:p>
            <a:pPr lvl="0" algn="r">
              <a:spcBef>
                <a:spcPts val="0"/>
              </a:spcBef>
              <a:buClr>
                <a:srgbClr val="CC9900"/>
              </a:buClr>
            </a:pPr>
            <a:r>
              <a:rPr lang="en-US" sz="2400" dirty="0" smtClean="0">
                <a:solidFill>
                  <a:srgbClr val="002060"/>
                </a:solidFill>
              </a:rPr>
              <a:t>To assess confounding, </a:t>
            </a:r>
          </a:p>
          <a:p>
            <a:pPr lvl="0" algn="r">
              <a:spcBef>
                <a:spcPts val="0"/>
              </a:spcBef>
              <a:buClr>
                <a:srgbClr val="CC9900"/>
              </a:buClr>
            </a:pPr>
            <a:r>
              <a:rPr lang="en-US" sz="2400" dirty="0" smtClean="0">
                <a:solidFill>
                  <a:srgbClr val="002060"/>
                </a:solidFill>
              </a:rPr>
              <a:t>compare each to</a:t>
            </a:r>
          </a:p>
          <a:p>
            <a:pPr lvl="0" algn="r">
              <a:spcBef>
                <a:spcPts val="0"/>
              </a:spcBef>
              <a:buClr>
                <a:srgbClr val="CC9900"/>
              </a:buClr>
            </a:pPr>
            <a:r>
              <a:rPr lang="en-US" sz="2400" dirty="0" smtClean="0">
                <a:solidFill>
                  <a:srgbClr val="002060"/>
                </a:solidFill>
              </a:rPr>
              <a:t>its own crude OR </a:t>
            </a:r>
          </a:p>
        </p:txBody>
      </p:sp>
      <p:graphicFrame>
        <p:nvGraphicFramePr>
          <p:cNvPr id="525313" name="Object 1"/>
          <p:cNvGraphicFramePr>
            <a:graphicFrameLocks noChangeAspect="1"/>
          </p:cNvGraphicFramePr>
          <p:nvPr/>
        </p:nvGraphicFramePr>
        <p:xfrm>
          <a:off x="381000" y="2470150"/>
          <a:ext cx="7942263" cy="3854450"/>
        </p:xfrm>
        <a:graphic>
          <a:graphicData uri="http://schemas.openxmlformats.org/presentationml/2006/ole">
            <p:oleObj spid="_x0000_s630786" name="Document" r:id="rId3" imgW="4402453" imgH="2132475" progId="Word.Document.12">
              <p:embed/>
            </p:oleObj>
          </a:graphicData>
        </a:graphic>
      </p:graphicFrame>
      <p:sp>
        <p:nvSpPr>
          <p:cNvPr id="6" name="Oval 5"/>
          <p:cNvSpPr/>
          <p:nvPr/>
        </p:nvSpPr>
        <p:spPr>
          <a:xfrm>
            <a:off x="1981200" y="4724400"/>
            <a:ext cx="1143000" cy="1600200"/>
          </a:xfrm>
          <a:prstGeom prst="ellipse">
            <a:avLst/>
          </a:prstGeom>
          <a:noFill/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124200" y="5562600"/>
            <a:ext cx="3200400" cy="0"/>
          </a:xfrm>
          <a:prstGeom prst="straightConnector1">
            <a:avLst/>
          </a:prstGeom>
          <a:ln w="2540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D8737-30BB-4567-85A9-A3284DAB9FF6}" type="slidenum">
              <a:rPr lang="en-US" altLang="en-US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Example:</a:t>
            </a:r>
            <a:br>
              <a:rPr lang="en-US" sz="3200" dirty="0" smtClean="0"/>
            </a:br>
            <a:r>
              <a:rPr lang="en-US" sz="2400" dirty="0" smtClean="0"/>
              <a:t>Using Logistic Regression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029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sz="2600" dirty="0" smtClean="0"/>
              <a:t>Computing the OR for the association between smoking and low birthweight </a:t>
            </a:r>
            <a:r>
              <a:rPr lang="en-US" sz="2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adjusting</a:t>
            </a:r>
            <a:r>
              <a:rPr lang="en-US" sz="2600" dirty="0" smtClean="0"/>
              <a:t> for late/no prenatal care: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sz="2000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dirty="0" smtClean="0"/>
          </a:p>
          <a:p>
            <a:pPr marL="347663"/>
            <a:r>
              <a:rPr lang="en-US" sz="2000" b="1" dirty="0" smtClean="0">
                <a:solidFill>
                  <a:srgbClr val="808000"/>
                </a:solidFill>
              </a:rPr>
              <a:t>  Holding late_no_pnc constant at 0</a:t>
            </a:r>
            <a:r>
              <a:rPr lang="en-US" sz="2000" dirty="0" smtClean="0"/>
              <a:t>	  </a:t>
            </a:r>
            <a:r>
              <a:rPr lang="en-US" sz="2000" b="1" dirty="0" smtClean="0">
                <a:solidFill>
                  <a:srgbClr val="993366"/>
                </a:solidFill>
              </a:rPr>
              <a:t>Holding late_no_pnc constant at 1</a:t>
            </a:r>
          </a:p>
          <a:p>
            <a:pPr marL="465138" eaLnBrk="1" hangingPunct="1">
              <a:buFont typeface="Wingdings" pitchFamily="2" charset="2"/>
              <a:buNone/>
            </a:pPr>
            <a:endParaRPr lang="en-US" sz="800" dirty="0" smtClean="0"/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sz="2600" dirty="0" smtClean="0"/>
              <a:t>The result is the same </a:t>
            </a:r>
            <a:r>
              <a:rPr lang="en-US" sz="2600" b="1" i="1" u="sng" dirty="0" smtClean="0">
                <a:solidFill>
                  <a:srgbClr val="0000FF"/>
                </a:solidFill>
              </a:rPr>
              <a:t>regardless of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smtClean="0"/>
              <a:t>whether we use '1' or '0' for the value of the prenatal care variable—this is the meaning of 'adjustment' or 'control for' confounding.   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14400" y="2476500"/>
          <a:ext cx="3154363" cy="2095500"/>
        </p:xfrm>
        <a:graphic>
          <a:graphicData uri="http://schemas.openxmlformats.org/presentationml/2006/ole">
            <p:oleObj spid="_x0000_s631810" name="Equation" r:id="rId3" imgW="1797809" imgH="1193106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5181600" y="2476500"/>
          <a:ext cx="3108325" cy="2095500"/>
        </p:xfrm>
        <a:graphic>
          <a:graphicData uri="http://schemas.openxmlformats.org/presentationml/2006/ole">
            <p:oleObj spid="_x0000_s631811" name="Equation" r:id="rId4" imgW="1772224" imgH="1193106" progId="Equation.3">
              <p:embed/>
            </p:oleObj>
          </a:graphicData>
        </a:graphic>
      </p:graphicFrame>
      <p:sp>
        <p:nvSpPr>
          <p:cNvPr id="3079" name="AutoShape 6"/>
          <p:cNvSpPr>
            <a:spLocks/>
          </p:cNvSpPr>
          <p:nvPr/>
        </p:nvSpPr>
        <p:spPr bwMode="auto">
          <a:xfrm>
            <a:off x="3810000" y="2438400"/>
            <a:ext cx="579437" cy="762000"/>
          </a:xfrm>
          <a:prstGeom prst="rightBrace">
            <a:avLst>
              <a:gd name="adj1" fmla="val 10959"/>
              <a:gd name="adj2" fmla="val 50000"/>
            </a:avLst>
          </a:prstGeom>
          <a:noFill/>
          <a:ln w="38100">
            <a:solidFill>
              <a:srgbClr val="8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80" name="AutoShape 7"/>
          <p:cNvSpPr>
            <a:spLocks/>
          </p:cNvSpPr>
          <p:nvPr/>
        </p:nvSpPr>
        <p:spPr bwMode="auto">
          <a:xfrm>
            <a:off x="8031163" y="2438400"/>
            <a:ext cx="579437" cy="762000"/>
          </a:xfrm>
          <a:prstGeom prst="rightBrace">
            <a:avLst>
              <a:gd name="adj1" fmla="val 10959"/>
              <a:gd name="adj2" fmla="val 50000"/>
            </a:avLst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Example:</a:t>
            </a:r>
            <a:br>
              <a:rPr lang="en-US" sz="3600" dirty="0" smtClean="0"/>
            </a:br>
            <a:r>
              <a:rPr lang="en-US" sz="2000" dirty="0" smtClean="0"/>
              <a:t>Using Log-binomial Regression</a:t>
            </a:r>
            <a:endParaRPr lang="en-US" sz="2000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000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 model with 2 main effects only (no product term)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outcome = smoking late_no_pnc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buClr>
                <a:srgbClr val="CC9900"/>
              </a:buClr>
            </a:pPr>
            <a:r>
              <a:rPr lang="en-US" dirty="0" smtClean="0"/>
              <a:t>In logistic regression, the predicted values—odds—are not that meaningful, but from log-binomial (or Poisson) regression, estimated prevalences / risks can be reported in addition to adjusted measures of association.</a:t>
            </a:r>
          </a:p>
          <a:p>
            <a:pPr lvl="0">
              <a:spcBef>
                <a:spcPts val="0"/>
              </a:spcBef>
              <a:buClr>
                <a:srgbClr val="CC9900"/>
              </a:buClr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ct val="0"/>
              </a:spcBef>
            </a:pPr>
            <a:endParaRPr lang="en-US" sz="1000" dirty="0"/>
          </a:p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007C-CD6C-479A-935C-E4EF735E7BE8}" type="slidenum">
              <a:rPr lang="en-US" altLang="en-US"/>
              <a:pPr/>
              <a:t>12</a:t>
            </a:fld>
            <a:endParaRPr lang="en-US" altLang="en-US" dirty="0"/>
          </a:p>
        </p:txBody>
      </p:sp>
      <p:pic>
        <p:nvPicPr>
          <p:cNvPr id="482309" name="Picture 5"/>
          <p:cNvPicPr>
            <a:picLocks noChangeAspect="1" noChangeArrowheads="1"/>
          </p:cNvPicPr>
          <p:nvPr/>
        </p:nvPicPr>
        <p:blipFill>
          <a:blip r:embed="rId2" cstate="print">
            <a:lum bright="-100000" contrast="100000"/>
          </a:blip>
          <a:srcRect/>
          <a:stretch>
            <a:fillRect/>
          </a:stretch>
        </p:blipFill>
        <p:spPr bwMode="auto">
          <a:xfrm>
            <a:off x="228600" y="2514600"/>
            <a:ext cx="9474686" cy="1878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A84A-E92F-4783-8C11-477114568953}" type="slidenum">
              <a:rPr lang="en-US" altLang="en-US"/>
              <a:pPr/>
              <a:t>13</a:t>
            </a:fld>
            <a:endParaRPr lang="en-US" altLang="en-US" dirty="0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Example: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000" dirty="0" smtClean="0"/>
              <a:t>Using Log-binomial Regression</a:t>
            </a:r>
            <a:endParaRPr lang="en-US" sz="2000" dirty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458200" cy="4724400"/>
          </a:xfrm>
        </p:spPr>
        <p:txBody>
          <a:bodyPr/>
          <a:lstStyle/>
          <a:p>
            <a:endParaRPr lang="en-US" sz="1400" dirty="0"/>
          </a:p>
          <a:p>
            <a:pPr>
              <a:spcBef>
                <a:spcPct val="0"/>
              </a:spcBef>
            </a:pPr>
            <a:r>
              <a:rPr lang="en-US" sz="2400" dirty="0"/>
              <a:t>Among women who got late		Among women who got early</a:t>
            </a:r>
          </a:p>
          <a:p>
            <a:pPr>
              <a:spcBef>
                <a:spcPct val="0"/>
              </a:spcBef>
            </a:pPr>
            <a:r>
              <a:rPr lang="en-US" sz="2400" dirty="0"/>
              <a:t>or no prenatal care, the low		prenatal care, the low</a:t>
            </a:r>
          </a:p>
          <a:p>
            <a:pPr>
              <a:spcBef>
                <a:spcPct val="0"/>
              </a:spcBef>
            </a:pPr>
            <a:r>
              <a:rPr lang="en-US" sz="2400" dirty="0"/>
              <a:t>birthweight rate was 12% for		birthweight rate was 9.5% for</a:t>
            </a:r>
          </a:p>
          <a:p>
            <a:pPr>
              <a:spcBef>
                <a:spcPct val="0"/>
              </a:spcBef>
            </a:pPr>
            <a:r>
              <a:rPr lang="en-US" sz="2400" dirty="0"/>
              <a:t>smokers compared to 7% for		smokers compared to 5.4% for nonsmokers.			nonsmokers</a:t>
            </a:r>
            <a:r>
              <a:rPr lang="en-US" sz="2400" dirty="0" smtClean="0"/>
              <a:t>.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i="1" dirty="0" smtClean="0"/>
          </a:p>
        </p:txBody>
      </p:sp>
      <p:pic>
        <p:nvPicPr>
          <p:cNvPr id="4833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0950" y="4008437"/>
            <a:ext cx="3473450" cy="411163"/>
          </a:xfrm>
          <a:prstGeom prst="rect">
            <a:avLst/>
          </a:prstGeom>
          <a:solidFill>
            <a:srgbClr val="FF9900">
              <a:alpha val="30000"/>
            </a:srgbClr>
          </a:solidFill>
          <a:ln w="0" algn="ctr">
            <a:noFill/>
            <a:miter lim="800000"/>
            <a:headEnd/>
            <a:tailEnd/>
          </a:ln>
          <a:effectLst/>
        </p:spPr>
      </p:pic>
      <p:pic>
        <p:nvPicPr>
          <p:cNvPr id="4833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1900" y="4694237"/>
            <a:ext cx="3492500" cy="411163"/>
          </a:xfrm>
          <a:prstGeom prst="rect">
            <a:avLst/>
          </a:prstGeom>
          <a:solidFill>
            <a:srgbClr val="FF9900">
              <a:alpha val="30000"/>
            </a:srgbClr>
          </a:solidFill>
          <a:ln w="0" algn="ctr">
            <a:noFill/>
            <a:miter lim="800000"/>
            <a:headEnd/>
            <a:tailEnd/>
          </a:ln>
          <a:effectLst/>
        </p:spPr>
      </p:pic>
      <p:pic>
        <p:nvPicPr>
          <p:cNvPr id="48333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648200"/>
            <a:ext cx="3336925" cy="411163"/>
          </a:xfrm>
          <a:prstGeom prst="rect">
            <a:avLst/>
          </a:prstGeom>
          <a:solidFill>
            <a:srgbClr val="FF9900">
              <a:alpha val="30000"/>
            </a:srgbClr>
          </a:solidFill>
          <a:ln w="0" algn="ctr">
            <a:noFill/>
            <a:miter lim="800000"/>
            <a:headEnd/>
            <a:tailEnd/>
          </a:ln>
          <a:effectLst/>
        </p:spPr>
      </p:pic>
      <p:pic>
        <p:nvPicPr>
          <p:cNvPr id="48333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3962400"/>
            <a:ext cx="3455988" cy="411163"/>
          </a:xfrm>
          <a:prstGeom prst="rect">
            <a:avLst/>
          </a:prstGeom>
          <a:solidFill>
            <a:srgbClr val="FF9900">
              <a:alpha val="30000"/>
            </a:srgbClr>
          </a:solidFill>
          <a:ln w="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C7B6-F9ED-4589-9A30-BF25F4AB04DC}" type="slidenum">
              <a:rPr lang="en-US" altLang="en-US"/>
              <a:pPr/>
              <a:t>14</a:t>
            </a:fld>
            <a:endParaRPr lang="en-US" altLang="en-US" dirty="0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Example:</a:t>
            </a:r>
            <a:br>
              <a:rPr lang="en-US" sz="3200" dirty="0" smtClean="0"/>
            </a:br>
            <a:r>
              <a:rPr lang="en-US" sz="2000" dirty="0" smtClean="0"/>
              <a:t>Using Log-binomial Regression</a:t>
            </a:r>
            <a:endParaRPr lang="en-US" sz="2000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915400" cy="4724400"/>
          </a:xfrm>
        </p:spPr>
        <p:txBody>
          <a:bodyPr/>
          <a:lstStyle/>
          <a:p>
            <a:pPr marL="342900" indent="-342900" algn="ctr">
              <a:lnSpc>
                <a:spcPct val="90000"/>
              </a:lnSpc>
            </a:pPr>
            <a:r>
              <a:rPr lang="en-US" sz="2400" dirty="0"/>
              <a:t>Only a Model </a:t>
            </a:r>
            <a:r>
              <a:rPr lang="en-US" sz="2400" b="1" u="sng" dirty="0"/>
              <a:t>Without</a:t>
            </a:r>
            <a:r>
              <a:rPr lang="en-US" sz="2400" dirty="0"/>
              <a:t> Considering Effect Modification</a:t>
            </a:r>
          </a:p>
          <a:p>
            <a:pPr marL="342900" indent="-342900" algn="ctr">
              <a:lnSpc>
                <a:spcPct val="90000"/>
              </a:lnSpc>
            </a:pPr>
            <a:r>
              <a:rPr lang="en-US" sz="2400" dirty="0"/>
              <a:t>Yields </a:t>
            </a:r>
            <a:r>
              <a:rPr lang="en-US" sz="2400" b="1" i="1" dirty="0"/>
              <a:t>Adjusted </a:t>
            </a:r>
            <a:r>
              <a:rPr lang="en-US" sz="2400" dirty="0"/>
              <a:t>Relative Prevalences </a:t>
            </a:r>
            <a:endParaRPr lang="en-US" sz="1200" dirty="0"/>
          </a:p>
          <a:p>
            <a:pPr marL="342900" indent="-342900">
              <a:lnSpc>
                <a:spcPct val="90000"/>
              </a:lnSpc>
            </a:pPr>
            <a:endParaRPr lang="en-US" sz="800" dirty="0"/>
          </a:p>
          <a:p>
            <a:pPr marL="342900" indent="-342900" algn="ctr">
              <a:lnSpc>
                <a:spcPct val="90000"/>
              </a:lnSpc>
            </a:pPr>
            <a:r>
              <a:rPr lang="en-US" sz="2000" dirty="0"/>
              <a:t>Estimated Adjusted Relative Prevalence for Smoking Controlling for late_no_pnc</a:t>
            </a:r>
          </a:p>
          <a:p>
            <a:pPr marL="342900" indent="-342900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</a:rPr>
              <a:t>The summary relative prevalence was: Cohort  Mantel-Haenszel 1.749 (1.635,1.873)</a:t>
            </a:r>
          </a:p>
          <a:p>
            <a:pPr marL="342900" indent="-342900">
              <a:lnSpc>
                <a:spcPct val="90000"/>
              </a:lnSpc>
            </a:pPr>
            <a:endParaRPr lang="en-US" sz="14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en-US" sz="2200" i="1" dirty="0">
                <a:solidFill>
                  <a:schemeClr val="tx2"/>
                </a:solidFill>
              </a:rPr>
              <a:t>Calculations yield the </a:t>
            </a:r>
          </a:p>
          <a:p>
            <a:pPr marL="342900" indent="-342900">
              <a:lnSpc>
                <a:spcPct val="90000"/>
              </a:lnSpc>
            </a:pPr>
            <a:r>
              <a:rPr lang="en-US" sz="2200" i="1" dirty="0">
                <a:solidFill>
                  <a:schemeClr val="tx2"/>
                </a:solidFill>
              </a:rPr>
              <a:t>same result </a:t>
            </a:r>
            <a:r>
              <a:rPr lang="en-US" sz="2200" i="1" u="sng" dirty="0">
                <a:solidFill>
                  <a:schemeClr val="tx2"/>
                </a:solidFill>
              </a:rPr>
              <a:t>regardless </a:t>
            </a:r>
          </a:p>
          <a:p>
            <a:pPr marL="342900" indent="-342900">
              <a:lnSpc>
                <a:spcPct val="90000"/>
              </a:lnSpc>
            </a:pPr>
            <a:r>
              <a:rPr lang="en-US" sz="2200" i="1" u="sng" dirty="0">
                <a:solidFill>
                  <a:schemeClr val="tx2"/>
                </a:solidFill>
              </a:rPr>
              <a:t>of the category of </a:t>
            </a:r>
          </a:p>
          <a:p>
            <a:pPr marL="342900" indent="-342900">
              <a:lnSpc>
                <a:spcPct val="90000"/>
              </a:lnSpc>
            </a:pPr>
            <a:r>
              <a:rPr lang="en-US" sz="2200" i="1" u="sng" dirty="0">
                <a:solidFill>
                  <a:schemeClr val="tx2"/>
                </a:solidFill>
              </a:rPr>
              <a:t>late_no_pnc</a:t>
            </a:r>
          </a:p>
          <a:p>
            <a:pPr marL="342900" indent="-342900" algn="ctr">
              <a:lnSpc>
                <a:spcPct val="90000"/>
              </a:lnSpc>
            </a:pPr>
            <a:endParaRPr lang="en-US" sz="2200" i="1" dirty="0">
              <a:solidFill>
                <a:schemeClr val="tx2"/>
              </a:solidFill>
            </a:endParaRPr>
          </a:p>
          <a:p>
            <a:pPr marL="342900" indent="-342900" algn="ctr">
              <a:lnSpc>
                <a:spcPct val="90000"/>
              </a:lnSpc>
            </a:pPr>
            <a:endParaRPr lang="en-US" sz="2000" i="1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en-US" sz="2200" dirty="0"/>
              <a:t>s.e. for smoking from modeling = 0.0347</a:t>
            </a:r>
          </a:p>
        </p:txBody>
      </p:sp>
      <p:pic>
        <p:nvPicPr>
          <p:cNvPr id="4843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352800"/>
            <a:ext cx="2595563" cy="1717675"/>
          </a:xfrm>
          <a:prstGeom prst="rect">
            <a:avLst/>
          </a:prstGeom>
          <a:solidFill>
            <a:srgbClr val="FFEEBD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4843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88" y="3352800"/>
            <a:ext cx="2614612" cy="1717675"/>
          </a:xfrm>
          <a:prstGeom prst="rect">
            <a:avLst/>
          </a:prstGeom>
          <a:solidFill>
            <a:srgbClr val="FFD6D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48435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5257800"/>
            <a:ext cx="2927350" cy="912813"/>
          </a:xfrm>
          <a:prstGeom prst="rect">
            <a:avLst/>
          </a:prstGeom>
          <a:solidFill>
            <a:srgbClr val="EFF7F0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Confounding and Effect Modification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186363"/>
          </a:xfrm>
        </p:spPr>
        <p:txBody>
          <a:bodyPr/>
          <a:lstStyle/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400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 model with 2 main effects and a product term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1000" dirty="0" smtClean="0">
              <a:solidFill>
                <a:srgbClr val="0000FF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outcome = VarA VarB VarA*VarB 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/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link 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 __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dist 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 __;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398463" indent="-398463" algn="ctr" eaLnBrk="1" hangingPunct="1">
              <a:buFontTx/>
              <a:buNone/>
            </a:pPr>
            <a:endParaRPr lang="en-US" sz="1600" b="1" dirty="0" smtClean="0">
              <a:solidFill>
                <a:srgbClr val="333300"/>
              </a:solidFill>
            </a:endParaRPr>
          </a:p>
          <a:p>
            <a:pPr lvl="0">
              <a:buClr>
                <a:srgbClr val="CC9900"/>
              </a:buClr>
            </a:pPr>
            <a:r>
              <a:rPr lang="en-US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Given how the model is specified, we will obtain: </a:t>
            </a:r>
            <a:endParaRPr lang="en-US" sz="1600" b="1" dirty="0" smtClean="0">
              <a:solidFill>
                <a:srgbClr val="333300"/>
              </a:solidFill>
            </a:endParaRPr>
          </a:p>
          <a:p>
            <a:pPr marL="398463" indent="-398463">
              <a:spcBef>
                <a:spcPct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AutoNum type="arabicPeriod"/>
            </a:pPr>
            <a:r>
              <a:rPr lang="en-US" sz="2400" i="1" dirty="0" smtClean="0">
                <a:solidFill>
                  <a:srgbClr val="0070C0"/>
                </a:solidFill>
              </a:rPr>
              <a:t>Stratum-specific</a:t>
            </a:r>
            <a:r>
              <a:rPr lang="en-US" sz="2400" dirty="0" smtClean="0"/>
              <a:t> ORs / RRs along with statistical tests for the associations between VarA  and</a:t>
            </a:r>
            <a:r>
              <a:rPr lang="en-US" sz="2600" dirty="0" smtClean="0"/>
              <a:t> the outcome </a:t>
            </a:r>
            <a:r>
              <a:rPr lang="en-US" sz="2600" dirty="0" smtClean="0">
                <a:solidFill>
                  <a:srgbClr val="0070C0"/>
                </a:solidFill>
              </a:rPr>
              <a:t>in the stratum 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where</a:t>
            </a:r>
            <a:r>
              <a:rPr lang="en-US" sz="2600" dirty="0" smtClean="0"/>
              <a:t> VarB = 0, and between VarB and the outcome </a:t>
            </a:r>
            <a:r>
              <a:rPr lang="en-US" sz="2600" i="1" dirty="0" smtClean="0">
                <a:solidFill>
                  <a:srgbClr val="0070C0"/>
                </a:solidFill>
              </a:rPr>
              <a:t>in the </a:t>
            </a:r>
            <a:r>
              <a:rPr lang="en-US" sz="2600" dirty="0" smtClean="0"/>
              <a:t> </a:t>
            </a:r>
            <a:r>
              <a:rPr lang="en-US" sz="2600" i="1" dirty="0" smtClean="0">
                <a:solidFill>
                  <a:srgbClr val="0070C0"/>
                </a:solidFill>
              </a:rPr>
              <a:t>stratum</a:t>
            </a:r>
            <a:r>
              <a:rPr lang="en-US" sz="2600" i="1" dirty="0" smtClean="0"/>
              <a:t> </a:t>
            </a:r>
            <a:r>
              <a:rPr lang="en-US" sz="2600" dirty="0" smtClean="0"/>
              <a:t>where VarA=0</a:t>
            </a:r>
          </a:p>
          <a:p>
            <a:pPr marL="398463" indent="-398463">
              <a:buClr>
                <a:schemeClr val="tx1">
                  <a:lumMod val="95000"/>
                  <a:lumOff val="5000"/>
                </a:schemeClr>
              </a:buClr>
              <a:buSzPct val="90000"/>
              <a:buFont typeface="+mj-lt"/>
              <a:buAutoNum type="arabicPeriod"/>
            </a:pPr>
            <a:r>
              <a:rPr lang="en-US" sz="2400" dirty="0" smtClean="0"/>
              <a:t>A statistical test for homogeneity of stratum-specific measures of association (multiplicative effect modification /interaction)</a:t>
            </a:r>
          </a:p>
          <a:p>
            <a:endParaRPr lang="en-US" sz="2400" dirty="0" smtClean="0"/>
          </a:p>
          <a:p>
            <a:pPr marL="398463" indent="-398463" eaLnBrk="1" hangingPunct="1">
              <a:spcBef>
                <a:spcPct val="0"/>
              </a:spcBef>
              <a:buSzPct val="90000"/>
              <a:buFontTx/>
              <a:buNone/>
            </a:pPr>
            <a:endParaRPr lang="en-US" sz="2600" dirty="0" smtClean="0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2F4F9D-0938-4730-AC15-9E485E3705AF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5867400" y="1828800"/>
            <a:ext cx="1828800" cy="53340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Confounding and Effect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400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 model with 2 main effects and a product term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200" dirty="0" smtClean="0">
              <a:solidFill>
                <a:srgbClr val="0000FF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outcome = VarA VarB VarA*VarB 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/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link 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 __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dist 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 __;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1200" dirty="0" smtClean="0">
              <a:solidFill>
                <a:srgbClr val="000000"/>
              </a:solidFill>
              <a:latin typeface="Courier New"/>
            </a:endParaRPr>
          </a:p>
          <a:p>
            <a:pPr lvl="0">
              <a:buClr>
                <a:srgbClr val="CC9900"/>
              </a:buClr>
            </a:pPr>
            <a:r>
              <a:rPr lang="en-US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Given how the model is specified, we will </a:t>
            </a:r>
            <a:r>
              <a:rPr lang="en-US" b="1" u="sng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not</a:t>
            </a:r>
            <a:r>
              <a:rPr lang="en-US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 obtain: </a:t>
            </a:r>
          </a:p>
          <a:p>
            <a:pPr marL="341313" lvl="0" indent="-341313">
              <a:buClr>
                <a:schemeClr val="tx1">
                  <a:lumMod val="95000"/>
                  <a:lumOff val="5000"/>
                </a:schemeClr>
              </a:buClr>
              <a:buSzPct val="90000"/>
              <a:buFont typeface="+mj-lt"/>
              <a:buAutoNum type="arabicPeriod"/>
            </a:pPr>
            <a:r>
              <a:rPr lang="en-US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Any adjusted ORs/RRs, either for VarA adjusted for VarB or vice versa. Including a product term in a model by definition assumes that </a:t>
            </a:r>
            <a:r>
              <a:rPr lang="en-US" dirty="0" smtClean="0"/>
              <a:t>effect modification is present and that we only want to report stratum specific, rather than adjusted measures.</a:t>
            </a:r>
          </a:p>
          <a:p>
            <a:pPr marL="341313" lvl="0" indent="-341313">
              <a:buClr>
                <a:schemeClr val="tx1">
                  <a:lumMod val="95000"/>
                  <a:lumOff val="5000"/>
                </a:schemeClr>
              </a:buClr>
              <a:buSzPct val="90000"/>
              <a:buFont typeface="+mj-lt"/>
              <a:buAutoNum type="arabicPeriod"/>
            </a:pPr>
            <a:endParaRPr lang="en-US" dirty="0" smtClean="0">
              <a:solidFill>
                <a:srgbClr val="000000">
                  <a:lumMod val="95000"/>
                  <a:lumOff val="5000"/>
                </a:srgbClr>
              </a:solidFill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2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DCA2-F568-4337-A2B1-BA346A045908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5" name="Oval 4"/>
          <p:cNvSpPr/>
          <p:nvPr/>
        </p:nvSpPr>
        <p:spPr>
          <a:xfrm>
            <a:off x="5943600" y="2209800"/>
            <a:ext cx="1828800" cy="53340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875D-2FD4-4E7D-BC72-2A6F9FD0DDC6}" type="slidenum">
              <a:rPr lang="en-US" altLang="en-US"/>
              <a:pPr/>
              <a:t>17</a:t>
            </a:fld>
            <a:endParaRPr lang="en-US" altLang="en-US" dirty="0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ctr">
              <a:buClr>
                <a:srgbClr val="CC9900"/>
              </a:buClr>
            </a:pPr>
            <a:r>
              <a:rPr lang="en-US" dirty="0" smtClean="0">
                <a:solidFill>
                  <a:srgbClr val="006633">
                    <a:lumMod val="75000"/>
                  </a:srgbClr>
                </a:solidFill>
              </a:rPr>
              <a:t>So why a product term in the model?</a:t>
            </a:r>
          </a:p>
          <a:p>
            <a:endParaRPr lang="en-US" sz="1000" dirty="0" smtClean="0"/>
          </a:p>
          <a:p>
            <a:r>
              <a:rPr lang="en-US" dirty="0" smtClean="0"/>
              <a:t>Effect modification/interaction is commonly assessed under a multiplicative model. The null hypothesis can be stated in terms of joint and separate effects as follows: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approach explicitly acknowledges why this is  </a:t>
            </a:r>
            <a:r>
              <a:rPr lang="en-US" b="1" i="1" dirty="0">
                <a:solidFill>
                  <a:srgbClr val="3D5B7D"/>
                </a:solidFill>
              </a:rPr>
              <a:t>multiplicative</a:t>
            </a:r>
            <a:r>
              <a:rPr lang="en-US" dirty="0"/>
              <a:t> effect modification. </a:t>
            </a:r>
            <a:endParaRPr lang="en-US" sz="2000" dirty="0"/>
          </a:p>
        </p:txBody>
      </p:sp>
      <p:graphicFrame>
        <p:nvGraphicFramePr>
          <p:cNvPr id="713731" name="Object 3"/>
          <p:cNvGraphicFramePr>
            <a:graphicFrameLocks noChangeAspect="1"/>
          </p:cNvGraphicFramePr>
          <p:nvPr/>
        </p:nvGraphicFramePr>
        <p:xfrm>
          <a:off x="165100" y="4030663"/>
          <a:ext cx="8874125" cy="465137"/>
        </p:xfrm>
        <a:graphic>
          <a:graphicData uri="http://schemas.openxmlformats.org/presentationml/2006/ole">
            <p:oleObj spid="_x0000_s713731" name="Equation" r:id="rId3" imgW="4609800" imgH="241200" progId="Equation.3">
              <p:embed/>
            </p:oleObj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10800000">
            <a:off x="6400801" y="4495800"/>
            <a:ext cx="0" cy="609600"/>
          </a:xfrm>
          <a:prstGeom prst="straightConnector1">
            <a:avLst/>
          </a:prstGeom>
          <a:ln w="254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C284D-15E8-40E5-B1CB-FCDA837D74EB}" type="slidenum">
              <a:rPr lang="en-US" altLang="en-US"/>
              <a:pPr/>
              <a:t>18</a:t>
            </a:fld>
            <a:endParaRPr lang="en-US" altLang="en-US" dirty="0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80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So why a product term in the model?</a:t>
            </a:r>
          </a:p>
          <a:p>
            <a:endParaRPr lang="en-US" sz="800" dirty="0" smtClean="0"/>
          </a:p>
          <a:p>
            <a:pPr>
              <a:spcBef>
                <a:spcPts val="0"/>
              </a:spcBef>
            </a:pPr>
            <a:r>
              <a:rPr lang="en-US" sz="2600" dirty="0" smtClean="0"/>
              <a:t>Alternatively, the </a:t>
            </a:r>
            <a:r>
              <a:rPr lang="en-US" sz="2600" dirty="0"/>
              <a:t>null hypothesis of no multiplicative interaction </a:t>
            </a:r>
            <a:r>
              <a:rPr lang="en-US" sz="2600" dirty="0" smtClean="0"/>
              <a:t>can be stated in the more familiar terms of homogeneity of stratum-specific estimates:</a:t>
            </a:r>
            <a:endParaRPr lang="en-US" sz="2600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endParaRPr lang="en-US" sz="1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59113" y="3638550"/>
          <a:ext cx="3222625" cy="2000250"/>
        </p:xfrm>
        <a:graphic>
          <a:graphicData uri="http://schemas.openxmlformats.org/presentationml/2006/ole">
            <p:oleObj spid="_x0000_s632834" name="Equation" r:id="rId3" imgW="1841400" imgH="1143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98700"/>
            <a:ext cx="8382000" cy="2654300"/>
          </a:xfrm>
        </p:spPr>
        <p:txBody>
          <a:bodyPr/>
          <a:lstStyle/>
          <a:p>
            <a:endParaRPr lang="en-US" sz="2800" dirty="0" smtClean="0">
              <a:solidFill>
                <a:srgbClr val="885B00"/>
              </a:solidFill>
              <a:ea typeface="+mj-ea"/>
              <a:cs typeface="+mj-cs"/>
            </a:endParaRPr>
          </a:p>
          <a:p>
            <a:endParaRPr lang="en-US" sz="2800" dirty="0" smtClean="0">
              <a:solidFill>
                <a:srgbClr val="885B00"/>
              </a:solidFill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r>
              <a:rPr lang="en-US" sz="3200" b="1" dirty="0" smtClean="0">
                <a:solidFill>
                  <a:srgbClr val="885B00"/>
                </a:solidFill>
                <a:ea typeface="+mj-ea"/>
                <a:cs typeface="+mj-cs"/>
              </a:rPr>
              <a:t>Linear Models: Using the Regression Equation</a:t>
            </a:r>
          </a:p>
          <a:p>
            <a:pPr marL="798513" lvl="1" indent="-341313">
              <a:spcBef>
                <a:spcPts val="0"/>
              </a:spcBef>
              <a:buClr>
                <a:srgbClr val="663300"/>
              </a:buClr>
              <a:buSzPct val="100000"/>
              <a:buFont typeface="+mj-lt"/>
              <a:buAutoNum type="arabicPeriod"/>
            </a:pPr>
            <a:r>
              <a:rPr lang="en-US" sz="3200" dirty="0" smtClean="0">
                <a:solidFill>
                  <a:srgbClr val="885B00"/>
                </a:solidFill>
              </a:rPr>
              <a:t>Assessing Effect Modification and Confounding </a:t>
            </a:r>
          </a:p>
          <a:p>
            <a:pPr marL="798513" lvl="1" indent="-341313">
              <a:spcBef>
                <a:spcPts val="0"/>
              </a:spcBef>
              <a:buClr>
                <a:srgbClr val="663300"/>
              </a:buClr>
              <a:buSzPct val="100000"/>
              <a:buFont typeface="+mj-lt"/>
              <a:buAutoNum type="arabicPeriod"/>
            </a:pPr>
            <a:r>
              <a:rPr lang="en-US" sz="3200" dirty="0" smtClean="0">
                <a:solidFill>
                  <a:srgbClr val="885B00"/>
                </a:solidFill>
              </a:rPr>
              <a:t>Using "dummy" variables</a:t>
            </a:r>
          </a:p>
          <a:p>
            <a:pPr marL="798513" lvl="1" indent="-341313">
              <a:spcBef>
                <a:spcPts val="0"/>
              </a:spcBef>
              <a:buClr>
                <a:srgbClr val="663300"/>
              </a:buClr>
              <a:buSzPct val="100000"/>
              <a:buFont typeface="+mj-lt"/>
              <a:buAutoNum type="arabicPeriod"/>
            </a:pPr>
            <a:r>
              <a:rPr lang="en-US" sz="3200" dirty="0" smtClean="0">
                <a:solidFill>
                  <a:srgbClr val="885B00"/>
                </a:solidFill>
              </a:rPr>
              <a:t>Generating and testing custom contrasts</a:t>
            </a:r>
          </a:p>
          <a:p>
            <a:pPr marL="798513" lvl="1" indent="-341313">
              <a:spcBef>
                <a:spcPts val="0"/>
              </a:spcBef>
              <a:buClr>
                <a:srgbClr val="663300"/>
              </a:buClr>
              <a:buSzPct val="100000"/>
              <a:buFont typeface="+mj-lt"/>
              <a:buAutoNum type="arabicPeriod"/>
            </a:pPr>
            <a:r>
              <a:rPr lang="en-US" sz="3200" dirty="0" smtClean="0">
                <a:solidFill>
                  <a:srgbClr val="885B00"/>
                </a:solidFill>
              </a:rPr>
              <a:t>Strategies for model-building 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155F-B0E8-4A03-885B-6A786BAB1C07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8322-BE17-4ED7-8C63-44114EC557C1}" type="slidenum">
              <a:rPr lang="en-US" altLang="en-US"/>
              <a:pPr/>
              <a:t>19</a:t>
            </a:fld>
            <a:endParaRPr lang="en-US" altLang="en-US" dirty="0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3C02CC"/>
                </a:solidFill>
              </a:rPr>
              <a:t> </a:t>
            </a:r>
            <a:r>
              <a:rPr lang="en-US" dirty="0"/>
              <a:t>The null hypothesis of no multiplicative interaction</a:t>
            </a:r>
          </a:p>
          <a:p>
            <a:endParaRPr lang="en-US" sz="1400" dirty="0"/>
          </a:p>
          <a:p>
            <a:pPr marL="742950" lvl="1" indent="-285750"/>
            <a:r>
              <a:rPr lang="en-US" b="1" dirty="0">
                <a:solidFill>
                  <a:srgbClr val="663300"/>
                </a:solidFill>
              </a:rPr>
              <a:t>Joint and </a:t>
            </a:r>
          </a:p>
          <a:p>
            <a:pPr marL="742950" lvl="1" indent="-285750"/>
            <a:r>
              <a:rPr lang="en-US" b="1" dirty="0">
                <a:solidFill>
                  <a:srgbClr val="663300"/>
                </a:solidFill>
              </a:rPr>
              <a:t>Separate Effects</a:t>
            </a:r>
          </a:p>
          <a:p>
            <a:endParaRPr lang="en-US" dirty="0">
              <a:solidFill>
                <a:srgbClr val="3C02CC"/>
              </a:solidFill>
            </a:endParaRPr>
          </a:p>
          <a:p>
            <a:endParaRPr lang="en-US" dirty="0">
              <a:solidFill>
                <a:srgbClr val="3C02CC"/>
              </a:solidFill>
            </a:endParaRPr>
          </a:p>
          <a:p>
            <a:endParaRPr lang="en-US" sz="2400" dirty="0">
              <a:solidFill>
                <a:srgbClr val="3C02CC"/>
              </a:solidFill>
            </a:endParaRPr>
          </a:p>
          <a:p>
            <a:endParaRPr lang="en-US" sz="2400" dirty="0">
              <a:solidFill>
                <a:srgbClr val="3C02CC"/>
              </a:solidFill>
            </a:endParaRPr>
          </a:p>
          <a:p>
            <a:pPr marL="742950" lvl="1" indent="-285750"/>
            <a:r>
              <a:rPr lang="en-US" b="1" dirty="0">
                <a:solidFill>
                  <a:srgbClr val="990099"/>
                </a:solidFill>
              </a:rPr>
              <a:t>Stratum-specific</a:t>
            </a:r>
          </a:p>
          <a:p>
            <a:pPr marL="742950" lvl="1" indent="-285750"/>
            <a:r>
              <a:rPr lang="en-US" b="1" dirty="0">
                <a:solidFill>
                  <a:srgbClr val="990099"/>
                </a:solidFill>
              </a:rPr>
              <a:t>Effects</a:t>
            </a:r>
          </a:p>
        </p:txBody>
      </p:sp>
      <p:pic>
        <p:nvPicPr>
          <p:cNvPr id="4864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6888" y="2286000"/>
            <a:ext cx="1611312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6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pic>
        <p:nvPicPr>
          <p:cNvPr id="48640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3288" y="2209800"/>
            <a:ext cx="1611312" cy="396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6406" name="Line 6"/>
          <p:cNvSpPr>
            <a:spLocks noChangeShapeType="1"/>
          </p:cNvSpPr>
          <p:nvPr/>
        </p:nvSpPr>
        <p:spPr bwMode="auto">
          <a:xfrm>
            <a:off x="2971800" y="2667000"/>
            <a:ext cx="1219200" cy="0"/>
          </a:xfrm>
          <a:prstGeom prst="line">
            <a:avLst/>
          </a:prstGeom>
          <a:noFill/>
          <a:ln w="31750">
            <a:solidFill>
              <a:srgbClr val="663300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86407" name="Line 7"/>
          <p:cNvSpPr>
            <a:spLocks noChangeShapeType="1"/>
          </p:cNvSpPr>
          <p:nvPr/>
        </p:nvSpPr>
        <p:spPr bwMode="auto">
          <a:xfrm>
            <a:off x="2971800" y="5943600"/>
            <a:ext cx="1219200" cy="0"/>
          </a:xfrm>
          <a:prstGeom prst="line">
            <a:avLst/>
          </a:prstGeom>
          <a:noFill/>
          <a:ln w="31750">
            <a:solidFill>
              <a:srgbClr val="990099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-5400000">
            <a:off x="5638800" y="2438400"/>
            <a:ext cx="419100" cy="1028700"/>
          </a:xfrm>
          <a:prstGeom prst="leftBrace">
            <a:avLst>
              <a:gd name="adj1" fmla="val 0"/>
              <a:gd name="adj2" fmla="val 50000"/>
            </a:avLst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 rot="-5400000">
            <a:off x="7810500" y="2438400"/>
            <a:ext cx="419100" cy="1028700"/>
          </a:xfrm>
          <a:prstGeom prst="leftBrace">
            <a:avLst>
              <a:gd name="adj1" fmla="val 0"/>
              <a:gd name="adj2" fmla="val 50000"/>
            </a:avLst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B73B-5A0F-465D-AB27-D3AA20C62AD4}" type="slidenum">
              <a:rPr lang="en-US" altLang="en-US"/>
              <a:pPr/>
              <a:t>20</a:t>
            </a:fld>
            <a:endParaRPr lang="en-US" altLang="en-US" dirty="0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product term is literally the multiplication of the values of two independent variables.</a:t>
            </a:r>
          </a:p>
          <a:p>
            <a:endParaRPr lang="en-US" sz="1200" dirty="0" smtClean="0"/>
          </a:p>
          <a:p>
            <a:r>
              <a:rPr lang="en-US" dirty="0" smtClean="0"/>
              <a:t>Assuming </a:t>
            </a:r>
            <a:r>
              <a:rPr lang="en-US" dirty="0"/>
              <a:t>two dichotomous variables, values of the modeled variables are: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45798" name="Group 38"/>
          <p:cNvGraphicFramePr>
            <a:graphicFrameLocks noGrp="1"/>
          </p:cNvGraphicFramePr>
          <p:nvPr/>
        </p:nvGraphicFramePr>
        <p:xfrm>
          <a:off x="1676400" y="3886200"/>
          <a:ext cx="6096000" cy="2286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VarA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8E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VarB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8E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VarA *VarB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8E7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A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08C3-8AD8-4E62-918B-47D574B2693E}" type="slidenum">
              <a:rPr lang="en-US" altLang="en-US"/>
              <a:pPr/>
              <a:t>21</a:t>
            </a:fld>
            <a:endParaRPr lang="en-US" altLang="en-US" dirty="0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Assuming one dichotomous and one continuous variable, values of the modeled variables might be: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46819" name="Group 35"/>
          <p:cNvGraphicFramePr>
            <a:graphicFrameLocks noGrp="1"/>
          </p:cNvGraphicFramePr>
          <p:nvPr/>
        </p:nvGraphicFramePr>
        <p:xfrm>
          <a:off x="1524000" y="3208338"/>
          <a:ext cx="6096000" cy="2286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VarA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BE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BE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VarA*Age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BE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113D-61A6-433E-9A8B-89FB457932F3}" type="slidenum">
              <a:rPr lang="en-US" altLang="en-US"/>
              <a:pPr/>
              <a:t>22</a:t>
            </a:fld>
            <a:endParaRPr lang="en-US" altLang="en-US" dirty="0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r>
              <a:rPr lang="en-US" dirty="0"/>
              <a:t>Assuming two ordinal variables, values of the modeled variables might be: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39380" name="Group 84"/>
          <p:cNvGraphicFramePr>
            <a:graphicFrameLocks noGrp="1"/>
          </p:cNvGraphicFramePr>
          <p:nvPr/>
        </p:nvGraphicFramePr>
        <p:xfrm>
          <a:off x="1676400" y="2514600"/>
          <a:ext cx="6096000" cy="36576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ord1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77F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ord2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77F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ord1*ord2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77F89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dirty="0" smtClean="0"/>
          </a:p>
          <a:p>
            <a:endParaRPr lang="en-US" sz="1800" dirty="0" smtClean="0"/>
          </a:p>
          <a:p>
            <a:r>
              <a:rPr lang="en-US" sz="1200" dirty="0" smtClean="0">
                <a:latin typeface="Courier New" pitchFamily="49" charset="0"/>
                <a:ea typeface="Calibri"/>
                <a:cs typeface="Courier New" pitchFamily="49" charset="0"/>
              </a:rPr>
              <a:t>   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Case-Control (OR)     Mantel-Haenszel    1.8355    1.7028-1.9784</a:t>
            </a:r>
          </a:p>
          <a:p>
            <a:pPr algn="ctr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Cohort       (RP)     Mantel-Haenszel    1.7499    1.6349-1.8731</a:t>
            </a:r>
          </a:p>
          <a:p>
            <a:pPr algn="ctr"/>
            <a:r>
              <a:rPr lang="en-US" sz="2400" u="sng" dirty="0" smtClean="0">
                <a:solidFill>
                  <a:srgbClr val="3C02CC"/>
                </a:solidFill>
              </a:rPr>
              <a:t>Breslow-Day Test p =0.2524</a:t>
            </a:r>
            <a:endParaRPr lang="en-US" sz="2400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038A3-38ED-46FF-8148-9681A4E34562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pic>
        <p:nvPicPr>
          <p:cNvPr id="526338" name="Picture 2"/>
          <p:cNvPicPr>
            <a:picLocks noChangeAspect="1" noChangeArrowheads="1"/>
          </p:cNvPicPr>
          <p:nvPr/>
        </p:nvPicPr>
        <p:blipFill>
          <a:blip r:embed="rId2" cstate="print"/>
          <a:srcRect l="22248" r="36679"/>
          <a:stretch>
            <a:fillRect/>
          </a:stretch>
        </p:blipFill>
        <p:spPr bwMode="auto">
          <a:xfrm>
            <a:off x="528716" y="1447800"/>
            <a:ext cx="3774969" cy="2861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6339" name="Picture 3"/>
          <p:cNvPicPr>
            <a:picLocks noChangeAspect="1" noChangeArrowheads="1"/>
          </p:cNvPicPr>
          <p:nvPr/>
        </p:nvPicPr>
        <p:blipFill>
          <a:blip r:embed="rId3" cstate="print"/>
          <a:srcRect l="20074" t="4392" r="34413"/>
          <a:stretch>
            <a:fillRect/>
          </a:stretch>
        </p:blipFill>
        <p:spPr bwMode="auto">
          <a:xfrm>
            <a:off x="4495800" y="1371600"/>
            <a:ext cx="4183043" cy="291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 cstate="print"/>
          <a:srcRect l="10497" r="55771" b="33823"/>
          <a:stretch>
            <a:fillRect/>
          </a:stretch>
        </p:blipFill>
        <p:spPr bwMode="auto">
          <a:xfrm>
            <a:off x="534987" y="4495800"/>
            <a:ext cx="3656013" cy="45720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 l="11508" t="-6432" r="55898" b="32959"/>
          <a:stretch>
            <a:fillRect/>
          </a:stretch>
        </p:blipFill>
        <p:spPr bwMode="auto">
          <a:xfrm>
            <a:off x="4876800" y="4419600"/>
            <a:ext cx="3546475" cy="509588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B785-1E5B-48BA-9C05-2E91E8749F5C}" type="slidenum">
              <a:rPr lang="en-US" altLang="en-US"/>
              <a:pPr/>
              <a:t>24</a:t>
            </a:fld>
            <a:endParaRPr lang="en-US" altLang="en-US" dirty="0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000" dirty="0" smtClean="0"/>
              <a:t>Modeling Effect Modification</a:t>
            </a:r>
            <a:endParaRPr lang="en-US" sz="2000" dirty="0"/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72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578357"/>
                </a:solidFill>
                <a:latin typeface="Courier New" pitchFamily="49" charset="0"/>
              </a:rPr>
              <a:t>/*product term in model */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proc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logistic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order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=formatted;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  model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lbw = smoking late_no_pnc smoking*late_no_pnc;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run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endParaRPr lang="en-US" sz="2400" b="1" dirty="0">
              <a:solidFill>
                <a:srgbClr val="CC6600"/>
              </a:solidFill>
            </a:endParaRPr>
          </a:p>
          <a:p>
            <a:endParaRPr lang="en-US" b="1" dirty="0">
              <a:solidFill>
                <a:srgbClr val="CC6600"/>
              </a:solidFill>
            </a:endParaRPr>
          </a:p>
          <a:p>
            <a:pPr marL="950913" lvl="1" indent="-436563"/>
            <a:endParaRPr lang="en-US" sz="1200" dirty="0"/>
          </a:p>
          <a:p>
            <a:pPr marL="950913" lvl="1" indent="-436563">
              <a:buFont typeface="Wingdings" pitchFamily="2" charset="2"/>
              <a:buChar char="n"/>
            </a:pPr>
            <a:r>
              <a:rPr lang="en-US" sz="2800" strike="sngStrike" dirty="0" smtClean="0"/>
              <a:t>How do we compute the </a:t>
            </a:r>
            <a:r>
              <a:rPr lang="en-US" sz="2800" strike="sngStrike" dirty="0"/>
              <a:t>adjusted estimates?</a:t>
            </a:r>
          </a:p>
          <a:p>
            <a:pPr marL="950913" lvl="1" indent="-436563">
              <a:buFont typeface="Wingdings" pitchFamily="2" charset="2"/>
              <a:buChar char="n"/>
            </a:pPr>
            <a:r>
              <a:rPr lang="en-US" sz="2800" dirty="0" smtClean="0"/>
              <a:t>How do we compute the </a:t>
            </a:r>
            <a:r>
              <a:rPr lang="en-US" sz="2800" dirty="0"/>
              <a:t>stratum-specific estimates</a:t>
            </a:r>
            <a:r>
              <a:rPr lang="en-US" sz="2800" dirty="0" smtClean="0"/>
              <a:t>?</a:t>
            </a:r>
          </a:p>
          <a:p>
            <a:pPr marL="950913" lvl="1" indent="-436563">
              <a:buFont typeface="Wingdings" pitchFamily="2" charset="2"/>
              <a:buChar char="n"/>
            </a:pPr>
            <a:r>
              <a:rPr lang="en-US" sz="2800" dirty="0" smtClean="0"/>
              <a:t>What is the interpretation of the 2 main effects?</a:t>
            </a:r>
            <a:endParaRPr lang="en-US" sz="2800" dirty="0"/>
          </a:p>
          <a:p>
            <a:pPr marL="950913" lvl="1" indent="-436563"/>
            <a:endParaRPr lang="en-US" dirty="0"/>
          </a:p>
        </p:txBody>
      </p:sp>
      <p:pic>
        <p:nvPicPr>
          <p:cNvPr id="441348" name="Picture 4"/>
          <p:cNvPicPr>
            <a:picLocks noChangeAspect="1" noChangeArrowheads="1"/>
          </p:cNvPicPr>
          <p:nvPr/>
        </p:nvPicPr>
        <p:blipFill>
          <a:blip r:embed="rId2" cstate="print"/>
          <a:srcRect l="5951" r="23749"/>
          <a:stretch>
            <a:fillRect/>
          </a:stretch>
        </p:blipFill>
        <p:spPr bwMode="auto">
          <a:xfrm>
            <a:off x="381899" y="2590800"/>
            <a:ext cx="8381101" cy="2170634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6A7D-EDDA-4D99-BBD2-AC0A1807883C}" type="slidenum">
              <a:rPr lang="en-US" altLang="en-US"/>
              <a:pPr/>
              <a:t>25</a:t>
            </a:fld>
            <a:endParaRPr lang="en-US" altLang="en-US" dirty="0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000" dirty="0" smtClean="0"/>
              <a:t>Modeling </a:t>
            </a:r>
            <a:r>
              <a:rPr lang="en-US" sz="2000" dirty="0"/>
              <a:t>Effect Modification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876800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sz="2400" dirty="0" smtClean="0"/>
              <a:t>Only </a:t>
            </a:r>
            <a:r>
              <a:rPr lang="en-US" sz="2400" dirty="0"/>
              <a:t>Stratum-Specific</a:t>
            </a:r>
            <a:r>
              <a:rPr lang="en-US" sz="2400" i="1" dirty="0"/>
              <a:t> </a:t>
            </a:r>
            <a:r>
              <a:rPr lang="en-US" sz="2400" dirty="0"/>
              <a:t>Measures of </a:t>
            </a:r>
            <a:r>
              <a:rPr lang="en-US" sz="2400" dirty="0" smtClean="0"/>
              <a:t>Association</a:t>
            </a:r>
          </a:p>
          <a:p>
            <a:pPr algn="ctr">
              <a:spcBef>
                <a:spcPct val="0"/>
              </a:spcBef>
            </a:pPr>
            <a:r>
              <a:rPr lang="en-US" sz="2400" dirty="0" smtClean="0"/>
              <a:t>are possible for variables included in a product term in a model</a:t>
            </a:r>
            <a:endParaRPr lang="en-US" sz="2400" dirty="0"/>
          </a:p>
          <a:p>
            <a:pPr marL="1588" indent="1588"/>
            <a:endParaRPr lang="en-US" sz="1000" dirty="0" smtClean="0">
              <a:solidFill>
                <a:srgbClr val="CC0000"/>
              </a:solidFill>
            </a:endParaRPr>
          </a:p>
          <a:p>
            <a:pPr marL="1588" indent="1588">
              <a:spcBef>
                <a:spcPts val="0"/>
              </a:spcBef>
            </a:pPr>
            <a:r>
              <a:rPr lang="en-US" sz="2400" dirty="0" smtClean="0">
                <a:solidFill>
                  <a:srgbClr val="CC0000"/>
                </a:solidFill>
              </a:rPr>
              <a:t>Computation </a:t>
            </a:r>
            <a:r>
              <a:rPr lang="en-US" sz="2400" dirty="0">
                <a:solidFill>
                  <a:srgbClr val="CC0000"/>
                </a:solidFill>
              </a:rPr>
              <a:t>for 1</a:t>
            </a:r>
            <a:r>
              <a:rPr lang="en-US" sz="2400" baseline="30000" dirty="0">
                <a:solidFill>
                  <a:srgbClr val="CC0000"/>
                </a:solidFill>
              </a:rPr>
              <a:t>st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stratum</a:t>
            </a:r>
            <a:r>
              <a:rPr lang="en-US" sz="2400" dirty="0" smtClean="0">
                <a:solidFill>
                  <a:srgbClr val="CC0000"/>
                </a:solidFill>
                <a:sym typeface="Wingdings" pitchFamily="2" charset="2"/>
              </a:rPr>
              <a:t>--- &gt;</a:t>
            </a:r>
            <a:endParaRPr lang="en-US" sz="2400" dirty="0">
              <a:solidFill>
                <a:srgbClr val="CC0000"/>
              </a:solidFill>
            </a:endParaRPr>
          </a:p>
          <a:p>
            <a:pPr marL="1588" indent="1588">
              <a:spcBef>
                <a:spcPts val="0"/>
              </a:spcBef>
            </a:pPr>
            <a:r>
              <a:rPr lang="en-US" sz="2400" dirty="0"/>
              <a:t>The association between </a:t>
            </a:r>
            <a:endParaRPr lang="en-US" sz="2400" dirty="0" smtClean="0"/>
          </a:p>
          <a:p>
            <a:pPr marL="1588" indent="1588">
              <a:spcBef>
                <a:spcPts val="0"/>
              </a:spcBef>
            </a:pPr>
            <a:r>
              <a:rPr lang="en-US" sz="2400" dirty="0" smtClean="0"/>
              <a:t>smoking  and </a:t>
            </a:r>
            <a:r>
              <a:rPr lang="en-US" sz="2400" dirty="0"/>
              <a:t>LBW </a:t>
            </a:r>
            <a:endParaRPr lang="en-US" sz="2400" dirty="0" smtClean="0"/>
          </a:p>
          <a:p>
            <a:pPr marL="1588" indent="1588">
              <a:spcBef>
                <a:spcPts val="0"/>
              </a:spcBef>
            </a:pPr>
            <a:r>
              <a:rPr lang="en-US" sz="2400" b="1" i="1" dirty="0" smtClean="0"/>
              <a:t>among</a:t>
            </a:r>
            <a:r>
              <a:rPr lang="en-US" sz="2400" dirty="0" smtClean="0"/>
              <a:t> </a:t>
            </a:r>
            <a:r>
              <a:rPr lang="en-US" sz="2400" dirty="0"/>
              <a:t>women </a:t>
            </a:r>
            <a:r>
              <a:rPr lang="en-US" sz="2400" dirty="0" smtClean="0"/>
              <a:t>with late/no </a:t>
            </a:r>
            <a:r>
              <a:rPr lang="en-US" sz="2400" dirty="0"/>
              <a:t>PNC.</a:t>
            </a:r>
          </a:p>
          <a:p>
            <a:pPr marL="4002088" lvl="4" indent="1588">
              <a:spcBef>
                <a:spcPts val="0"/>
              </a:spcBef>
            </a:pPr>
            <a:endParaRPr lang="en-US" dirty="0"/>
          </a:p>
          <a:p>
            <a:pPr marL="4002088" lvl="4" indent="1588">
              <a:spcBef>
                <a:spcPts val="0"/>
              </a:spcBef>
            </a:pPr>
            <a:endParaRPr lang="en-US" dirty="0" smtClean="0"/>
          </a:p>
          <a:p>
            <a:pPr marL="4002088" lvl="4" indent="1588">
              <a:spcBef>
                <a:spcPts val="0"/>
              </a:spcBef>
            </a:pPr>
            <a:endParaRPr lang="en-US" dirty="0"/>
          </a:p>
          <a:p>
            <a:pPr marL="4124325" lvl="8" indent="0">
              <a:spcBef>
                <a:spcPts val="0"/>
              </a:spcBef>
            </a:pP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&lt;---Computation </a:t>
            </a:r>
            <a:r>
              <a:rPr lang="en-US" sz="2400" dirty="0">
                <a:solidFill>
                  <a:srgbClr val="CC0000"/>
                </a:solidFill>
              </a:rPr>
              <a:t>for 2</a:t>
            </a:r>
            <a:r>
              <a:rPr lang="en-US" sz="2400" baseline="30000" dirty="0">
                <a:solidFill>
                  <a:srgbClr val="CC0000"/>
                </a:solidFill>
              </a:rPr>
              <a:t>nd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stratum</a:t>
            </a:r>
          </a:p>
          <a:p>
            <a:pPr marL="4124325" lvl="8" indent="0">
              <a:spcBef>
                <a:spcPts val="0"/>
              </a:spcBef>
            </a:pPr>
            <a:r>
              <a:rPr lang="en-US" sz="2400" dirty="0" smtClean="0"/>
              <a:t>The association between </a:t>
            </a:r>
          </a:p>
          <a:p>
            <a:pPr marL="4124325" lvl="8" indent="0">
              <a:spcBef>
                <a:spcPts val="0"/>
              </a:spcBef>
            </a:pPr>
            <a:r>
              <a:rPr lang="en-US" sz="2400" dirty="0" smtClean="0"/>
              <a:t>smoking and </a:t>
            </a:r>
            <a:r>
              <a:rPr lang="en-US" sz="2400" dirty="0"/>
              <a:t>LBW </a:t>
            </a:r>
            <a:endParaRPr lang="en-US" sz="2400" dirty="0" smtClean="0"/>
          </a:p>
          <a:p>
            <a:pPr marL="4124325" lvl="8" indent="0">
              <a:spcBef>
                <a:spcPts val="0"/>
              </a:spcBef>
            </a:pPr>
            <a:r>
              <a:rPr lang="en-US" sz="2400" b="1" i="1" dirty="0" smtClean="0"/>
              <a:t>among </a:t>
            </a:r>
            <a:r>
              <a:rPr lang="en-US" sz="2400" dirty="0"/>
              <a:t>women with early PNC.</a:t>
            </a:r>
          </a:p>
        </p:txBody>
      </p:sp>
      <p:pic>
        <p:nvPicPr>
          <p:cNvPr id="442372" name="Picture 4"/>
          <p:cNvPicPr>
            <a:picLocks noChangeAspect="1" noChangeArrowheads="1"/>
          </p:cNvPicPr>
          <p:nvPr/>
        </p:nvPicPr>
        <p:blipFill>
          <a:blip r:embed="rId2" cstate="print"/>
          <a:srcRect r="66707" b="10616"/>
          <a:stretch>
            <a:fillRect/>
          </a:stretch>
        </p:blipFill>
        <p:spPr bwMode="auto">
          <a:xfrm>
            <a:off x="4800600" y="2209800"/>
            <a:ext cx="3949700" cy="2305050"/>
          </a:xfrm>
          <a:prstGeom prst="rect">
            <a:avLst/>
          </a:prstGeom>
          <a:solidFill>
            <a:srgbClr val="FFEEBF">
              <a:alpha val="10001"/>
            </a:srgbClr>
          </a:solidFill>
          <a:ln w="25400" algn="ctr">
            <a:solidFill>
              <a:srgbClr val="000080"/>
            </a:solidFill>
            <a:miter lim="800000"/>
            <a:headEnd/>
            <a:tailEnd/>
          </a:ln>
          <a:effectLst/>
        </p:spPr>
      </p:pic>
      <p:pic>
        <p:nvPicPr>
          <p:cNvPr id="442373" name="Picture 5"/>
          <p:cNvPicPr>
            <a:picLocks noChangeAspect="1" noChangeArrowheads="1"/>
          </p:cNvPicPr>
          <p:nvPr/>
        </p:nvPicPr>
        <p:blipFill>
          <a:blip r:embed="rId3" cstate="print"/>
          <a:srcRect r="66861" b="12032"/>
          <a:stretch>
            <a:fillRect/>
          </a:stretch>
        </p:blipFill>
        <p:spPr bwMode="auto">
          <a:xfrm>
            <a:off x="533400" y="3962400"/>
            <a:ext cx="3949700" cy="2278063"/>
          </a:xfrm>
          <a:prstGeom prst="rect">
            <a:avLst/>
          </a:prstGeom>
          <a:solidFill>
            <a:srgbClr val="E2E2E2">
              <a:alpha val="10001"/>
            </a:srgbClr>
          </a:solidFill>
          <a:ln w="25400" algn="ctr">
            <a:solidFill>
              <a:schemeClr val="bg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44C-7901-416B-B85F-373937FA30CC}" type="slidenum">
              <a:rPr lang="en-US" altLang="en-US"/>
              <a:pPr/>
              <a:t>26</a:t>
            </a:fld>
            <a:endParaRPr lang="en-US" altLang="en-US" dirty="0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5257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dirty="0">
                <a:solidFill>
                  <a:srgbClr val="CC0000"/>
                </a:solidFill>
              </a:rPr>
              <a:t>Computation of joint effect:		Computation of Separate Effects:</a:t>
            </a:r>
          </a:p>
          <a:p>
            <a:pPr>
              <a:spcBef>
                <a:spcPct val="0"/>
              </a:spcBef>
            </a:pPr>
            <a:endParaRPr lang="en-US" sz="400" dirty="0">
              <a:solidFill>
                <a:srgbClr val="CC0000"/>
              </a:solidFill>
            </a:endParaRPr>
          </a:p>
          <a:p>
            <a:pPr>
              <a:spcBef>
                <a:spcPct val="0"/>
              </a:spcBef>
            </a:pPr>
            <a:r>
              <a:rPr lang="en-US" sz="1800" b="1" u="sng" dirty="0"/>
              <a:t>Both</a:t>
            </a:r>
            <a:r>
              <a:rPr lang="en-US" sz="1800" dirty="0"/>
              <a:t> smoking and late / no PNC		</a:t>
            </a:r>
            <a:r>
              <a:rPr lang="en-US" sz="1800" dirty="0" smtClean="0"/>
              <a:t>       </a:t>
            </a:r>
            <a:r>
              <a:rPr lang="en-US" sz="1800" b="1" u="sng" dirty="0"/>
              <a:t>Smoking only</a:t>
            </a:r>
            <a:r>
              <a:rPr lang="en-US" sz="1800" dirty="0"/>
              <a:t>: Smoking &amp; early PNC</a:t>
            </a:r>
          </a:p>
          <a:p>
            <a:pPr>
              <a:spcBef>
                <a:spcPct val="0"/>
              </a:spcBef>
            </a:pPr>
            <a:endParaRPr lang="en-US" sz="2000" dirty="0"/>
          </a:p>
          <a:p>
            <a:pPr algn="ctr">
              <a:spcBef>
                <a:spcPct val="0"/>
              </a:spcBef>
            </a:pPr>
            <a:endParaRPr lang="en-US" sz="2000" dirty="0"/>
          </a:p>
          <a:p>
            <a:pPr algn="ctr">
              <a:spcBef>
                <a:spcPct val="0"/>
              </a:spcBef>
            </a:pPr>
            <a:endParaRPr lang="en-US" sz="1600" dirty="0"/>
          </a:p>
          <a:p>
            <a:pPr>
              <a:spcBef>
                <a:spcPct val="0"/>
              </a:spcBef>
            </a:pPr>
            <a:endParaRPr lang="en-US" sz="1600" dirty="0">
              <a:solidFill>
                <a:srgbClr val="CC0000"/>
              </a:solidFill>
            </a:endParaRPr>
          </a:p>
          <a:p>
            <a:pPr algn="ctr">
              <a:spcBef>
                <a:spcPct val="0"/>
              </a:spcBef>
            </a:pPr>
            <a:endParaRPr lang="en-US" sz="2400" dirty="0"/>
          </a:p>
          <a:p>
            <a:pPr algn="ctr"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/>
              <a:t>				</a:t>
            </a:r>
            <a:r>
              <a:rPr lang="en-US" sz="2400" dirty="0" smtClean="0"/>
              <a:t> 	      </a:t>
            </a:r>
            <a:r>
              <a:rPr lang="en-US" sz="1800" b="1" u="sng" dirty="0" smtClean="0"/>
              <a:t>Late </a:t>
            </a:r>
            <a:r>
              <a:rPr lang="en-US" sz="1800" b="1" u="sng" dirty="0"/>
              <a:t>/ no PNC only</a:t>
            </a:r>
            <a:r>
              <a:rPr lang="en-US" sz="1800" dirty="0"/>
              <a:t>: </a:t>
            </a:r>
            <a:endParaRPr lang="en-US" sz="1800" dirty="0" smtClean="0"/>
          </a:p>
          <a:p>
            <a:pPr>
              <a:spcBef>
                <a:spcPct val="0"/>
              </a:spcBef>
            </a:pPr>
            <a:r>
              <a:rPr lang="en-US" sz="1800" dirty="0" smtClean="0"/>
              <a:t>				     	        Nonsmoking </a:t>
            </a:r>
            <a:r>
              <a:rPr lang="en-US" sz="1800" dirty="0"/>
              <a:t>&amp; late / no PNC</a:t>
            </a:r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600" dirty="0"/>
              <a:t>The </a:t>
            </a:r>
            <a:r>
              <a:rPr lang="en-US" sz="2600" i="1" dirty="0">
                <a:solidFill>
                  <a:srgbClr val="CC0000"/>
                </a:solidFill>
              </a:rPr>
              <a:t>common reference</a:t>
            </a:r>
            <a:r>
              <a:rPr lang="en-US" sz="2600" dirty="0"/>
              <a:t> group for</a:t>
            </a:r>
          </a:p>
          <a:p>
            <a:pPr>
              <a:spcBef>
                <a:spcPct val="0"/>
              </a:spcBef>
            </a:pPr>
            <a:r>
              <a:rPr lang="en-US" sz="2600" dirty="0"/>
              <a:t>all three odds ratios is </a:t>
            </a:r>
          </a:p>
          <a:p>
            <a:pPr>
              <a:spcBef>
                <a:spcPct val="0"/>
              </a:spcBef>
            </a:pPr>
            <a:r>
              <a:rPr lang="en-US" sz="2600" dirty="0"/>
              <a:t>nonsmoking and early PNC</a:t>
            </a:r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r>
              <a:rPr lang="en-US" sz="2000" dirty="0"/>
              <a:t>								</a:t>
            </a:r>
          </a:p>
        </p:txBody>
      </p:sp>
      <p:pic>
        <p:nvPicPr>
          <p:cNvPr id="465924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 r="66554" b="10733"/>
          <a:stretch>
            <a:fillRect/>
          </a:stretch>
        </p:blipFill>
        <p:spPr>
          <a:xfrm>
            <a:off x="381000" y="2209800"/>
            <a:ext cx="3036887" cy="1916112"/>
          </a:xfrm>
          <a:solidFill>
            <a:srgbClr val="FFFFB1"/>
          </a:solidFill>
          <a:ln w="19050" cap="flat" algn="ctr">
            <a:solidFill>
              <a:srgbClr val="FFCC00"/>
            </a:solidFill>
          </a:ln>
        </p:spPr>
      </p:pic>
      <p:graphicFrame>
        <p:nvGraphicFramePr>
          <p:cNvPr id="465925" name="Object 5"/>
          <p:cNvGraphicFramePr>
            <a:graphicFrameLocks noChangeAspect="1"/>
          </p:cNvGraphicFramePr>
          <p:nvPr/>
        </p:nvGraphicFramePr>
        <p:xfrm>
          <a:off x="5316537" y="2133600"/>
          <a:ext cx="3446463" cy="1674813"/>
        </p:xfrm>
        <a:graphic>
          <a:graphicData uri="http://schemas.openxmlformats.org/presentationml/2006/ole">
            <p:oleObj spid="_x0000_s714754" name="Equation" r:id="rId4" imgW="2455096" imgH="1193106" progId="Equation.3">
              <p:embed/>
            </p:oleObj>
          </a:graphicData>
        </a:graphic>
      </p:graphicFrame>
      <p:graphicFrame>
        <p:nvGraphicFramePr>
          <p:cNvPr id="465926" name="Object 6"/>
          <p:cNvGraphicFramePr>
            <a:graphicFrameLocks noChangeAspect="1"/>
          </p:cNvGraphicFramePr>
          <p:nvPr/>
        </p:nvGraphicFramePr>
        <p:xfrm>
          <a:off x="5240338" y="4572000"/>
          <a:ext cx="3446462" cy="1674813"/>
        </p:xfrm>
        <a:graphic>
          <a:graphicData uri="http://schemas.openxmlformats.org/presentationml/2006/ole">
            <p:oleObj spid="_x0000_s714755" name="Equation" r:id="rId5" imgW="2455096" imgH="11931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1D04-647A-4CA7-831A-EDD5A860CFC5}" type="slidenum">
              <a:rPr lang="en-US" altLang="en-US"/>
              <a:pPr/>
              <a:t>27</a:t>
            </a:fld>
            <a:endParaRPr lang="en-US" altLang="en-US" dirty="0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z="3100" dirty="0">
                <a:sym typeface="Symbol" pitchFamily="18" charset="2"/>
              </a:rPr>
              <a:t>Whether considering stratum-specific or joint and </a:t>
            </a:r>
          </a:p>
          <a:p>
            <a:pPr>
              <a:spcBef>
                <a:spcPct val="0"/>
              </a:spcBef>
            </a:pPr>
            <a:r>
              <a:rPr lang="en-US" sz="3100" dirty="0">
                <a:sym typeface="Symbol" pitchFamily="18" charset="2"/>
              </a:rPr>
              <a:t>separate effects in modeling, the test for interaction is the test of the product term in the model.</a:t>
            </a:r>
          </a:p>
          <a:p>
            <a:endParaRPr lang="en-US" dirty="0"/>
          </a:p>
        </p:txBody>
      </p:sp>
      <p:pic>
        <p:nvPicPr>
          <p:cNvPr id="4474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810000"/>
            <a:ext cx="3442221" cy="1090386"/>
          </a:xfrm>
          <a:prstGeom prst="rect">
            <a:avLst/>
          </a:prstGeom>
          <a:noFill/>
          <a:ln w="31750">
            <a:solidFill>
              <a:srgbClr val="80008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FFE3-ADD0-4167-9C97-2BBE50764236}" type="slidenum">
              <a:rPr lang="en-US" altLang="en-US"/>
              <a:pPr/>
              <a:t>28</a:t>
            </a:fld>
            <a:endParaRPr lang="en-US" altLang="en-US" dirty="0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4800600"/>
          </a:xfrm>
        </p:spPr>
        <p:txBody>
          <a:bodyPr/>
          <a:lstStyle/>
          <a:p>
            <a:pPr algn="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 pitchFamily="18" charset="2"/>
              </a:rPr>
              <a:t>Outcome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sym typeface="Symbol" pitchFamily="18" charset="2"/>
              </a:rPr>
              <a:t>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 pitchFamily="18" charset="2"/>
              </a:rPr>
              <a:t>vA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sym typeface="Symbol" pitchFamily="18" charset="2"/>
              </a:rPr>
              <a:t>+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 pitchFamily="18" charset="2"/>
              </a:rPr>
              <a:t>vB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sym typeface="Symbol" pitchFamily="18" charset="2"/>
              </a:rPr>
              <a:t>+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 pitchFamily="18" charset="2"/>
              </a:rPr>
              <a:t>vA*vB</a:t>
            </a:r>
          </a:p>
          <a:p>
            <a:pPr algn="ctr"/>
            <a:endParaRPr lang="en-US" sz="1400" dirty="0" smtClean="0">
              <a:solidFill>
                <a:schemeClr val="tx1">
                  <a:lumMod val="95000"/>
                  <a:lumOff val="5000"/>
                </a:schemeClr>
              </a:solidFill>
              <a:sym typeface="Symbol" pitchFamily="18" charset="2"/>
            </a:endParaRPr>
          </a:p>
          <a:p>
            <a:pPr algn="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Either way, the </a:t>
            </a:r>
          </a:p>
          <a:p>
            <a:pPr algn="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null hypothesis of</a:t>
            </a:r>
          </a:p>
          <a:p>
            <a:pPr algn="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no interaction  is </a:t>
            </a:r>
          </a:p>
          <a:p>
            <a:pPr algn="r"/>
            <a:r>
              <a:rPr lang="en-US" sz="2400" dirty="0" smtClean="0">
                <a:solidFill>
                  <a:srgbClr val="C00000"/>
                </a:solidFill>
              </a:rPr>
              <a:t>Ho: </a:t>
            </a:r>
            <a:r>
              <a:rPr lang="en-US" sz="2400" dirty="0" smtClean="0">
                <a:solidFill>
                  <a:srgbClr val="C00000"/>
                </a:solidFill>
                <a:sym typeface="Symbol" pitchFamily="18" charset="2"/>
              </a:rPr>
              <a:t></a:t>
            </a:r>
            <a:r>
              <a:rPr lang="en-US" sz="2400" baseline="-25000" dirty="0" smtClean="0">
                <a:solidFill>
                  <a:srgbClr val="C00000"/>
                </a:solidFill>
                <a:sym typeface="Symbol" pitchFamily="18" charset="2"/>
              </a:rPr>
              <a:t>vA*vB</a:t>
            </a:r>
            <a:r>
              <a:rPr lang="en-US" sz="2400" dirty="0" smtClean="0">
                <a:solidFill>
                  <a:srgbClr val="C00000"/>
                </a:solidFill>
                <a:sym typeface="Symbol" pitchFamily="18" charset="2"/>
              </a:rPr>
              <a:t> = 0.</a:t>
            </a:r>
          </a:p>
          <a:p>
            <a:pPr algn="r"/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sym typeface="Symbol" pitchFamily="18" charset="2"/>
            </a:endParaRP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 		</a:t>
            </a:r>
          </a:p>
          <a:p>
            <a:endParaRPr lang="en-US" dirty="0"/>
          </a:p>
          <a:p>
            <a:endParaRPr lang="en-US" sz="2400" dirty="0">
              <a:solidFill>
                <a:srgbClr val="FF0000"/>
              </a:solidFill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dirty="0">
              <a:solidFill>
                <a:srgbClr val="FF0000"/>
              </a:solidFill>
              <a:sym typeface="Symbol" pitchFamily="18" charset="2"/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graphicFrame>
        <p:nvGraphicFramePr>
          <p:cNvPr id="248841" name="Object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16802" name="Equation" r:id="rId3" imgW="114120" imgH="215640" progId="Equation.3">
              <p:embed/>
            </p:oleObj>
          </a:graphicData>
        </a:graphic>
      </p:graphicFrame>
      <p:graphicFrame>
        <p:nvGraphicFramePr>
          <p:cNvPr id="248842" name="Object 10"/>
          <p:cNvGraphicFramePr>
            <a:graphicFrameLocks noChangeAspect="1"/>
          </p:cNvGraphicFramePr>
          <p:nvPr/>
        </p:nvGraphicFramePr>
        <p:xfrm>
          <a:off x="107950" y="1828800"/>
          <a:ext cx="6018213" cy="1957388"/>
        </p:xfrm>
        <a:graphic>
          <a:graphicData uri="http://schemas.openxmlformats.org/presentationml/2006/ole">
            <p:oleObj spid="_x0000_s716803" name="Equation" r:id="rId4" imgW="2616120" imgH="850680" progId="Equation.3">
              <p:embed/>
            </p:oleObj>
          </a:graphicData>
        </a:graphic>
      </p:graphicFrame>
      <p:graphicFrame>
        <p:nvGraphicFramePr>
          <p:cNvPr id="248843" name="Object 11"/>
          <p:cNvGraphicFramePr>
            <a:graphicFrameLocks noChangeAspect="1"/>
          </p:cNvGraphicFramePr>
          <p:nvPr/>
        </p:nvGraphicFramePr>
        <p:xfrm>
          <a:off x="171372" y="4237990"/>
          <a:ext cx="8896428" cy="1858010"/>
        </p:xfrm>
        <a:graphic>
          <a:graphicData uri="http://schemas.openxmlformats.org/presentationml/2006/ole">
            <p:oleObj spid="_x0000_s716804" name="Equation" r:id="rId5" imgW="4076640" imgH="850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7958-47DE-4059-B21B-2A0E65208CDF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Confounding and Effect Modification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953000"/>
          </a:xfrm>
        </p:spPr>
        <p:txBody>
          <a:bodyPr/>
          <a:lstStyle/>
          <a:p>
            <a:pPr marL="290513" indent="-290513">
              <a:buFont typeface="Wingdings" pitchFamily="2" charset="2"/>
              <a:buChar char="n"/>
            </a:pPr>
            <a:endParaRPr lang="en-US" dirty="0"/>
          </a:p>
          <a:p>
            <a:pPr marL="290513" indent="-290513">
              <a:buFont typeface="Wingdings" pitchFamily="2" charset="2"/>
              <a:buChar char="n"/>
            </a:pPr>
            <a:r>
              <a:rPr lang="en-US" dirty="0"/>
              <a:t>If another factor is related to both the risk factor and outcome of interest, and if the association between the risk factor and outcome is different after considering a third factor, then confounding is present. </a:t>
            </a:r>
          </a:p>
          <a:p>
            <a:pPr marL="290513" indent="-290513"/>
            <a:endParaRPr lang="en-US" dirty="0"/>
          </a:p>
          <a:p>
            <a:pPr marL="290513" indent="-290513">
              <a:buFont typeface="Wingdings" pitchFamily="2" charset="2"/>
              <a:buChar char="n"/>
            </a:pPr>
            <a:r>
              <a:rPr lang="en-US" dirty="0"/>
              <a:t>If the association between a risk factor and outcome is not only different after considering a third factor, but the difference varies depending on values of the third factor, then effect modification is present.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Effect Modification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5720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While the p-value for the product term is the test for multiplicative interaction, what is the meaning of the beta coefficient itself?</a:t>
            </a:r>
            <a:endParaRPr lang="en-US" i="1" u="sng" dirty="0" smtClean="0">
              <a:solidFill>
                <a:srgbClr val="008000"/>
              </a:solidFill>
            </a:endParaRPr>
          </a:p>
          <a:p>
            <a:pPr marL="533400" indent="-533400" eaLnBrk="1" hangingPunct="1">
              <a:spcBef>
                <a:spcPts val="0"/>
              </a:spcBef>
              <a:buFontTx/>
              <a:buNone/>
            </a:pPr>
            <a:endParaRPr lang="en-US" sz="1000" dirty="0" smtClean="0"/>
          </a:p>
          <a:p>
            <a:pPr marL="533400" indent="-533400" algn="ctr" eaLnBrk="1" hangingPunct="1">
              <a:spcBef>
                <a:spcPts val="0"/>
              </a:spcBef>
              <a:buFontTx/>
              <a:buNone/>
            </a:pPr>
            <a:r>
              <a:rPr lang="en-US" sz="2400" dirty="0" smtClean="0"/>
              <a:t>For our example :</a:t>
            </a:r>
          </a:p>
          <a:p>
            <a:pPr marL="533400" indent="-533400">
              <a:spcBef>
                <a:spcPts val="0"/>
              </a:spcBef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model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lbw = smoking late_no_pnc smoking*late_no_pnc</a:t>
            </a:r>
            <a:endParaRPr lang="en-US" dirty="0" smtClean="0"/>
          </a:p>
          <a:p>
            <a:pPr marL="284163" indent="-284163" eaLnBrk="1" hangingPunct="1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75000"/>
              <a:buFont typeface="+mj-lt"/>
              <a:buAutoNum type="arabicPeriod"/>
            </a:pPr>
            <a:r>
              <a:rPr lang="en-US" sz="2400" dirty="0" smtClean="0"/>
              <a:t>The additional effect of smoking on LBW in the presence of late or no pnc compared to the separate effect of smoking alone</a:t>
            </a:r>
          </a:p>
          <a:p>
            <a:pPr marL="284163" indent="-284163" algn="ctr" eaLnBrk="1" hangingPunct="1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75000"/>
            </a:pPr>
            <a:r>
              <a:rPr lang="en-US" sz="1800" b="1" i="1" dirty="0" smtClean="0">
                <a:solidFill>
                  <a:srgbClr val="CC6600"/>
                </a:solidFill>
              </a:rPr>
              <a:t>and</a:t>
            </a:r>
          </a:p>
          <a:p>
            <a:pPr marL="284163" indent="-284163" eaLnBrk="1" hangingPunct="1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75000"/>
              <a:buFont typeface="+mj-lt"/>
              <a:buAutoNum type="arabicPeriod" startAt="2"/>
            </a:pPr>
            <a:r>
              <a:rPr lang="en-US" sz="2400" dirty="0" smtClean="0"/>
              <a:t>The additional effect of late or no pnc in the presence of smoking compared to the separate effect of the late or no pnc alone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endParaRPr lang="en-US" sz="1000" dirty="0" smtClean="0"/>
          </a:p>
          <a:p>
            <a:pPr marL="533400" indent="-533400" algn="ctr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578357"/>
                </a:solidFill>
              </a:rPr>
              <a:t>e</a:t>
            </a:r>
            <a:r>
              <a:rPr lang="en-US" b="1" baseline="30000" dirty="0" smtClean="0">
                <a:solidFill>
                  <a:srgbClr val="578357"/>
                </a:solidFill>
              </a:rPr>
              <a:t>0.0987 </a:t>
            </a:r>
            <a:r>
              <a:rPr lang="en-US" b="1" dirty="0" smtClean="0">
                <a:solidFill>
                  <a:srgbClr val="578357"/>
                </a:solidFill>
              </a:rPr>
              <a:t>= 1.1037 = 1.9701 / 1.7858 (OR</a:t>
            </a:r>
            <a:r>
              <a:rPr lang="en-US" b="1" baseline="-25000" dirty="0" smtClean="0">
                <a:solidFill>
                  <a:srgbClr val="578357"/>
                </a:solidFill>
              </a:rPr>
              <a:t>1</a:t>
            </a:r>
            <a:r>
              <a:rPr lang="en-US" b="1" dirty="0" smtClean="0">
                <a:solidFill>
                  <a:srgbClr val="578357"/>
                </a:solidFill>
              </a:rPr>
              <a:t> / OR</a:t>
            </a:r>
            <a:r>
              <a:rPr lang="en-US" b="1" baseline="-25000" dirty="0" smtClean="0">
                <a:solidFill>
                  <a:srgbClr val="578357"/>
                </a:solidFill>
              </a:rPr>
              <a:t>2</a:t>
            </a:r>
            <a:r>
              <a:rPr lang="en-US" b="1" dirty="0" smtClean="0">
                <a:solidFill>
                  <a:srgbClr val="578357"/>
                </a:solidFill>
              </a:rPr>
              <a:t>)</a:t>
            </a:r>
            <a:r>
              <a:rPr lang="en-US" dirty="0" smtClean="0"/>
              <a:t> 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FEE3E4A-BFB0-4690-9451-E928A540A0FA}" type="slidenum">
              <a:rPr lang="en-US" smtClean="0"/>
              <a:pPr/>
              <a:t>29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CC73-BFFC-4B92-B2EA-0FB86343E00F}" type="slidenum">
              <a:rPr lang="en-US" altLang="en-US"/>
              <a:pPr/>
              <a:t>30</a:t>
            </a:fld>
            <a:endParaRPr lang="en-US" altLang="en-US" dirty="0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800600"/>
          </a:xfrm>
        </p:spPr>
        <p:txBody>
          <a:bodyPr/>
          <a:lstStyle/>
          <a:p>
            <a:pPr marL="14288" indent="-285750" algn="ctr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Re-specify a model using joint and separate effects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31775" indent="-231775" algn="ctr"/>
            <a:endParaRPr lang="en-US" sz="1200" dirty="0">
              <a:solidFill>
                <a:srgbClr val="3C02CC"/>
              </a:solidFill>
            </a:endParaRPr>
          </a:p>
          <a:p>
            <a:pPr marL="231775" indent="-231775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/>
              <a:t>Instead of setting up stratified tables or using a product term in a model, the data are arranged to look directly at the </a:t>
            </a:r>
            <a:r>
              <a:rPr lang="en-US" b="1" dirty="0">
                <a:solidFill>
                  <a:srgbClr val="CC0000"/>
                </a:solidFill>
              </a:rPr>
              <a:t>joint effect</a:t>
            </a:r>
            <a:r>
              <a:rPr lang="en-US" dirty="0"/>
              <a:t>, and each of the </a:t>
            </a:r>
            <a:r>
              <a:rPr lang="en-US" b="1" dirty="0">
                <a:solidFill>
                  <a:srgbClr val="CC0000"/>
                </a:solidFill>
              </a:rPr>
              <a:t>separate </a:t>
            </a:r>
            <a:r>
              <a:rPr lang="en-US" b="1" dirty="0" smtClean="0">
                <a:solidFill>
                  <a:srgbClr val="CC0000"/>
                </a:solidFill>
              </a:rPr>
              <a:t>effects</a:t>
            </a:r>
          </a:p>
          <a:p>
            <a:pPr marL="231775" indent="-231775">
              <a:spcBef>
                <a:spcPts val="0"/>
              </a:spcBef>
              <a:buFont typeface="Wingdings" pitchFamily="2" charset="2"/>
              <a:buChar char="§"/>
            </a:pPr>
            <a:endParaRPr lang="en-US" sz="800" b="1" dirty="0">
              <a:solidFill>
                <a:srgbClr val="CC0000"/>
              </a:solidFill>
            </a:endParaRPr>
          </a:p>
          <a:p>
            <a:pPr marL="231775" indent="-231775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/>
              <a:t>Construct a composite variable with categories corresponding to combinations of values from the original variables:</a:t>
            </a:r>
          </a:p>
          <a:p>
            <a:pPr marL="231775" indent="-231775">
              <a:spcBef>
                <a:spcPct val="5000"/>
              </a:spcBef>
            </a:pPr>
            <a:endParaRPr lang="en-US" sz="1600" dirty="0"/>
          </a:p>
          <a:p>
            <a:pPr marL="231775" indent="-231775">
              <a:spcBef>
                <a:spcPct val="5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VarA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and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VarB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then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joint_sep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3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</a:endParaRPr>
          </a:p>
          <a:p>
            <a:pPr marL="231775" indent="-231775">
              <a:spcBef>
                <a:spcPct val="5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else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VarA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and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VarB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0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then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joint_sep =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2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marL="231775" indent="-231775">
              <a:spcBef>
                <a:spcPct val="5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else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VarA = </a:t>
            </a:r>
            <a:r>
              <a:rPr lang="en-US" sz="1800" b="1" dirty="0" smtClean="0">
                <a:solidFill>
                  <a:srgbClr val="008080"/>
                </a:solidFill>
                <a:latin typeface="Courier New" pitchFamily="49" charset="0"/>
              </a:rPr>
              <a:t>0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and VarB = </a:t>
            </a:r>
            <a:r>
              <a:rPr lang="en-US" sz="1800" b="1" dirty="0" smtClean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then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joint_sep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</a:endParaRPr>
          </a:p>
          <a:p>
            <a:pPr marL="231775" indent="-231775">
              <a:spcBef>
                <a:spcPct val="5000"/>
              </a:spcBef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else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VarA = </a:t>
            </a:r>
            <a:r>
              <a:rPr lang="en-US" sz="1800" b="1" dirty="0" smtClean="0">
                <a:solidFill>
                  <a:srgbClr val="008080"/>
                </a:solidFill>
                <a:latin typeface="Courier New" pitchFamily="49" charset="0"/>
              </a:rPr>
              <a:t>0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and VarB = </a:t>
            </a:r>
            <a:r>
              <a:rPr lang="en-US" sz="1800" b="1" dirty="0" smtClean="0">
                <a:solidFill>
                  <a:srgbClr val="008080"/>
                </a:solidFill>
                <a:latin typeface="Courier New" pitchFamily="49" charset="0"/>
              </a:rPr>
              <a:t>0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then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joint_sep 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0</a:t>
            </a:r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800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65AC-12B3-41A8-93EA-FC92A9A9BD00}" type="slidenum">
              <a:rPr lang="en-US" altLang="en-US"/>
              <a:pPr/>
              <a:t>31</a:t>
            </a:fld>
            <a:endParaRPr lang="en-US" altLang="en-US" dirty="0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3C02CC"/>
              </a:solidFill>
            </a:endParaRPr>
          </a:p>
          <a:p>
            <a:endParaRPr lang="en-US" dirty="0">
              <a:solidFill>
                <a:srgbClr val="3C02CC"/>
              </a:solidFill>
            </a:endParaRPr>
          </a:p>
          <a:p>
            <a:endParaRPr lang="en-US" dirty="0">
              <a:solidFill>
                <a:srgbClr val="3C02CC"/>
              </a:solidFill>
            </a:endParaRPr>
          </a:p>
          <a:p>
            <a:endParaRPr lang="en-US" dirty="0">
              <a:solidFill>
                <a:srgbClr val="3C02CC"/>
              </a:solidFill>
            </a:endParaRPr>
          </a:p>
          <a:p>
            <a:endParaRPr lang="en-US" dirty="0">
              <a:solidFill>
                <a:srgbClr val="3C02CC"/>
              </a:solidFill>
            </a:endParaRPr>
          </a:p>
          <a:p>
            <a:endParaRPr lang="en-US" dirty="0">
              <a:solidFill>
                <a:srgbClr val="3C02CC"/>
              </a:solidFill>
            </a:endParaRPr>
          </a:p>
          <a:p>
            <a:endParaRPr lang="en-US" sz="1000" dirty="0">
              <a:solidFill>
                <a:srgbClr val="3C02CC"/>
              </a:solidFill>
            </a:endParaRPr>
          </a:p>
          <a:p>
            <a:endParaRPr lang="en-US" sz="1000" dirty="0">
              <a:solidFill>
                <a:srgbClr val="3C02CC"/>
              </a:solidFill>
            </a:endParaRPr>
          </a:p>
          <a:p>
            <a:endParaRPr lang="en-US" sz="1000" dirty="0">
              <a:solidFill>
                <a:srgbClr val="3C02CC"/>
              </a:solidFill>
            </a:endParaRPr>
          </a:p>
          <a:p>
            <a:endParaRPr lang="en-US" sz="1000" dirty="0">
              <a:solidFill>
                <a:srgbClr val="3C02CC"/>
              </a:solidFill>
            </a:endParaRPr>
          </a:p>
          <a:p>
            <a:endParaRPr lang="en-US" sz="1000" dirty="0">
              <a:solidFill>
                <a:srgbClr val="3C02CC"/>
              </a:solidFill>
            </a:endParaRPr>
          </a:p>
          <a:p>
            <a:pPr algn="ctr"/>
            <a:r>
              <a:rPr lang="en-US" sz="2400" dirty="0">
                <a:solidFill>
                  <a:srgbClr val="3C02CC"/>
                </a:solidFill>
              </a:rPr>
              <a:t>RR=2.08	  </a:t>
            </a:r>
            <a:r>
              <a:rPr lang="en-US" sz="2400" u="sng" dirty="0">
                <a:solidFill>
                  <a:srgbClr val="3C02CC"/>
                </a:solidFill>
              </a:rPr>
              <a:t>Breslow-Day Test p &lt;0.0001</a:t>
            </a:r>
            <a:r>
              <a:rPr lang="en-US" sz="2400" dirty="0">
                <a:solidFill>
                  <a:srgbClr val="3C02CC"/>
                </a:solidFill>
              </a:rPr>
              <a:t> 	</a:t>
            </a:r>
            <a:r>
              <a:rPr lang="en-US" sz="2400" dirty="0" smtClean="0">
                <a:solidFill>
                  <a:srgbClr val="3C02CC"/>
                </a:solidFill>
              </a:rPr>
              <a:t>RR=1.03</a:t>
            </a:r>
            <a:endParaRPr lang="en-US" sz="2400" dirty="0">
              <a:solidFill>
                <a:srgbClr val="3C02CC"/>
              </a:solidFill>
            </a:endParaRPr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000" dirty="0" smtClean="0"/>
              <a:t>Modeling Effect Modification</a:t>
            </a:r>
            <a:br>
              <a:rPr lang="en-US" sz="2000" dirty="0" smtClean="0"/>
            </a:br>
            <a:endParaRPr lang="en-US" sz="2000" dirty="0"/>
          </a:p>
        </p:txBody>
      </p:sp>
      <p:grpSp>
        <p:nvGrpSpPr>
          <p:cNvPr id="726020" name="Group 4"/>
          <p:cNvGrpSpPr>
            <a:grpSpLocks noChangeAspect="1"/>
          </p:cNvGrpSpPr>
          <p:nvPr/>
        </p:nvGrpSpPr>
        <p:grpSpPr bwMode="auto">
          <a:xfrm>
            <a:off x="-2225675" y="1447800"/>
            <a:ext cx="6594475" cy="4219575"/>
            <a:chOff x="-1402" y="912"/>
            <a:chExt cx="4154" cy="2658"/>
          </a:xfrm>
        </p:grpSpPr>
        <p:sp>
          <p:nvSpPr>
            <p:cNvPr id="726019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6" y="912"/>
              <a:ext cx="2234" cy="2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6021" name="Rectangle 5"/>
            <p:cNvSpPr>
              <a:spLocks noChangeArrowheads="1"/>
            </p:cNvSpPr>
            <p:nvPr/>
          </p:nvSpPr>
          <p:spPr bwMode="auto">
            <a:xfrm>
              <a:off x="-1402" y="917"/>
              <a:ext cx="3756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Table 1 of VarA by outcome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22" name="Rectangle 6"/>
            <p:cNvSpPr>
              <a:spLocks noChangeArrowheads="1"/>
            </p:cNvSpPr>
            <p:nvPr/>
          </p:nvSpPr>
          <p:spPr bwMode="auto">
            <a:xfrm>
              <a:off x="2440" y="91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23" name="Rectangle 7"/>
            <p:cNvSpPr>
              <a:spLocks noChangeArrowheads="1"/>
            </p:cNvSpPr>
            <p:nvPr/>
          </p:nvSpPr>
          <p:spPr bwMode="auto">
            <a:xfrm>
              <a:off x="-1402" y="1030"/>
              <a:ext cx="3631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Controlling for VarB=yes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24" name="Rectangle 8"/>
            <p:cNvSpPr>
              <a:spLocks noChangeArrowheads="1"/>
            </p:cNvSpPr>
            <p:nvPr/>
          </p:nvSpPr>
          <p:spPr bwMode="auto">
            <a:xfrm>
              <a:off x="2380" y="103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25" name="Rectangle 9"/>
            <p:cNvSpPr>
              <a:spLocks noChangeArrowheads="1"/>
            </p:cNvSpPr>
            <p:nvPr/>
          </p:nvSpPr>
          <p:spPr bwMode="auto">
            <a:xfrm>
              <a:off x="-1402" y="114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26" name="Rectangle 10"/>
            <p:cNvSpPr>
              <a:spLocks noChangeArrowheads="1"/>
            </p:cNvSpPr>
            <p:nvPr/>
          </p:nvSpPr>
          <p:spPr bwMode="auto">
            <a:xfrm>
              <a:off x="-1402" y="1257"/>
              <a:ext cx="1240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27" name="Rectangle 11"/>
            <p:cNvSpPr>
              <a:spLocks noChangeArrowheads="1"/>
            </p:cNvSpPr>
            <p:nvPr/>
          </p:nvSpPr>
          <p:spPr bwMode="auto">
            <a:xfrm>
              <a:off x="-261" y="1257"/>
              <a:ext cx="2003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VarA        outcome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28" name="Rectangle 12"/>
            <p:cNvSpPr>
              <a:spLocks noChangeArrowheads="1"/>
            </p:cNvSpPr>
            <p:nvPr/>
          </p:nvSpPr>
          <p:spPr bwMode="auto">
            <a:xfrm>
              <a:off x="1660" y="125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29" name="Rectangle 13"/>
            <p:cNvSpPr>
              <a:spLocks noChangeArrowheads="1"/>
            </p:cNvSpPr>
            <p:nvPr/>
          </p:nvSpPr>
          <p:spPr bwMode="auto">
            <a:xfrm>
              <a:off x="-1402" y="137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0" name="Rectangle 14"/>
            <p:cNvSpPr>
              <a:spLocks noChangeArrowheads="1"/>
            </p:cNvSpPr>
            <p:nvPr/>
          </p:nvSpPr>
          <p:spPr bwMode="auto">
            <a:xfrm>
              <a:off x="-1402" y="1484"/>
              <a:ext cx="260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Frequency|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1" name="Rectangle 15"/>
            <p:cNvSpPr>
              <a:spLocks noChangeArrowheads="1"/>
            </p:cNvSpPr>
            <p:nvPr/>
          </p:nvSpPr>
          <p:spPr bwMode="auto">
            <a:xfrm>
              <a:off x="1059" y="148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2" name="Rectangle 16"/>
            <p:cNvSpPr>
              <a:spLocks noChangeArrowheads="1"/>
            </p:cNvSpPr>
            <p:nvPr/>
          </p:nvSpPr>
          <p:spPr bwMode="auto">
            <a:xfrm>
              <a:off x="-1402" y="1597"/>
              <a:ext cx="260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Percent 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3" name="Rectangle 17"/>
            <p:cNvSpPr>
              <a:spLocks noChangeArrowheads="1"/>
            </p:cNvSpPr>
            <p:nvPr/>
          </p:nvSpPr>
          <p:spPr bwMode="auto">
            <a:xfrm>
              <a:off x="1059" y="159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4" name="Rectangle 18"/>
            <p:cNvSpPr>
              <a:spLocks noChangeArrowheads="1"/>
            </p:cNvSpPr>
            <p:nvPr/>
          </p:nvSpPr>
          <p:spPr bwMode="auto">
            <a:xfrm>
              <a:off x="-1402" y="1711"/>
              <a:ext cx="260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Row Pct 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5" name="Rectangle 19"/>
            <p:cNvSpPr>
              <a:spLocks noChangeArrowheads="1"/>
            </p:cNvSpPr>
            <p:nvPr/>
          </p:nvSpPr>
          <p:spPr bwMode="auto">
            <a:xfrm>
              <a:off x="1059" y="171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6" name="Rectangle 20"/>
            <p:cNvSpPr>
              <a:spLocks noChangeArrowheads="1"/>
            </p:cNvSpPr>
            <p:nvPr/>
          </p:nvSpPr>
          <p:spPr bwMode="auto">
            <a:xfrm>
              <a:off x="-1402" y="1823"/>
              <a:ext cx="415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Col Pct  | yes    |no      |  Total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7" name="Rectangle 21"/>
            <p:cNvSpPr>
              <a:spLocks noChangeArrowheads="1"/>
            </p:cNvSpPr>
            <p:nvPr/>
          </p:nvSpPr>
          <p:spPr bwMode="auto">
            <a:xfrm>
              <a:off x="2560" y="182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8" name="Rectangle 22"/>
            <p:cNvSpPr>
              <a:spLocks noChangeArrowheads="1"/>
            </p:cNvSpPr>
            <p:nvPr/>
          </p:nvSpPr>
          <p:spPr bwMode="auto">
            <a:xfrm>
              <a:off x="-1402" y="1937"/>
              <a:ext cx="1860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39" name="Rectangle 23"/>
            <p:cNvSpPr>
              <a:spLocks noChangeArrowheads="1"/>
            </p:cNvSpPr>
            <p:nvPr/>
          </p:nvSpPr>
          <p:spPr bwMode="auto">
            <a:xfrm>
              <a:off x="339" y="1937"/>
              <a:ext cx="186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0" name="Rectangle 24"/>
            <p:cNvSpPr>
              <a:spLocks noChangeArrowheads="1"/>
            </p:cNvSpPr>
            <p:nvPr/>
          </p:nvSpPr>
          <p:spPr bwMode="auto">
            <a:xfrm>
              <a:off x="459" y="1937"/>
              <a:ext cx="62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1" name="Rectangle 25"/>
            <p:cNvSpPr>
              <a:spLocks noChangeArrowheads="1"/>
            </p:cNvSpPr>
            <p:nvPr/>
          </p:nvSpPr>
          <p:spPr bwMode="auto">
            <a:xfrm>
              <a:off x="999" y="193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2" name="Rectangle 26"/>
            <p:cNvSpPr>
              <a:spLocks noChangeArrowheads="1"/>
            </p:cNvSpPr>
            <p:nvPr/>
          </p:nvSpPr>
          <p:spPr bwMode="auto">
            <a:xfrm>
              <a:off x="1059" y="1937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3" name="Rectangle 27"/>
            <p:cNvSpPr>
              <a:spLocks noChangeArrowheads="1"/>
            </p:cNvSpPr>
            <p:nvPr/>
          </p:nvSpPr>
          <p:spPr bwMode="auto">
            <a:xfrm>
              <a:off x="1540" y="193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4" name="Rectangle 28"/>
            <p:cNvSpPr>
              <a:spLocks noChangeArrowheads="1"/>
            </p:cNvSpPr>
            <p:nvPr/>
          </p:nvSpPr>
          <p:spPr bwMode="auto">
            <a:xfrm>
              <a:off x="1600" y="1937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5" name="Rectangle 29"/>
            <p:cNvSpPr>
              <a:spLocks noChangeArrowheads="1"/>
            </p:cNvSpPr>
            <p:nvPr/>
          </p:nvSpPr>
          <p:spPr bwMode="auto">
            <a:xfrm>
              <a:off x="2080" y="193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6" name="Rectangle 30"/>
            <p:cNvSpPr>
              <a:spLocks noChangeArrowheads="1"/>
            </p:cNvSpPr>
            <p:nvPr/>
          </p:nvSpPr>
          <p:spPr bwMode="auto">
            <a:xfrm>
              <a:off x="2140" y="193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7" name="Rectangle 31"/>
            <p:cNvSpPr>
              <a:spLocks noChangeArrowheads="1"/>
            </p:cNvSpPr>
            <p:nvPr/>
          </p:nvSpPr>
          <p:spPr bwMode="auto">
            <a:xfrm>
              <a:off x="-1402" y="2050"/>
              <a:ext cx="415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yes     |    365 |   2135 |   2500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8" name="Rectangle 32"/>
            <p:cNvSpPr>
              <a:spLocks noChangeArrowheads="1"/>
            </p:cNvSpPr>
            <p:nvPr/>
          </p:nvSpPr>
          <p:spPr bwMode="auto">
            <a:xfrm>
              <a:off x="2560" y="205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49" name="Rectangle 33"/>
            <p:cNvSpPr>
              <a:spLocks noChangeArrowheads="1"/>
            </p:cNvSpPr>
            <p:nvPr/>
          </p:nvSpPr>
          <p:spPr bwMode="auto">
            <a:xfrm>
              <a:off x="-1402" y="2163"/>
              <a:ext cx="415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 7.30 |  42.70 |  50.00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0" name="Rectangle 34"/>
            <p:cNvSpPr>
              <a:spLocks noChangeArrowheads="1"/>
            </p:cNvSpPr>
            <p:nvPr/>
          </p:nvSpPr>
          <p:spPr bwMode="auto">
            <a:xfrm>
              <a:off x="2560" y="216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1" name="Rectangle 35"/>
            <p:cNvSpPr>
              <a:spLocks noChangeArrowheads="1"/>
            </p:cNvSpPr>
            <p:nvPr/>
          </p:nvSpPr>
          <p:spPr bwMode="auto">
            <a:xfrm>
              <a:off x="-1402" y="2277"/>
              <a:ext cx="372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14.60 |  85.40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2" name="Rectangle 36"/>
            <p:cNvSpPr>
              <a:spLocks noChangeArrowheads="1"/>
            </p:cNvSpPr>
            <p:nvPr/>
          </p:nvSpPr>
          <p:spPr bwMode="auto">
            <a:xfrm>
              <a:off x="2140" y="227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3" name="Rectangle 37"/>
            <p:cNvSpPr>
              <a:spLocks noChangeArrowheads="1"/>
            </p:cNvSpPr>
            <p:nvPr/>
          </p:nvSpPr>
          <p:spPr bwMode="auto">
            <a:xfrm>
              <a:off x="-1402" y="2390"/>
              <a:ext cx="19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4" name="Rectangle 38"/>
            <p:cNvSpPr>
              <a:spLocks noChangeArrowheads="1"/>
            </p:cNvSpPr>
            <p:nvPr/>
          </p:nvSpPr>
          <p:spPr bwMode="auto">
            <a:xfrm>
              <a:off x="459" y="2390"/>
              <a:ext cx="1878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|  67.59 |  47.87 |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5" name="Rectangle 39"/>
            <p:cNvSpPr>
              <a:spLocks noChangeArrowheads="1"/>
            </p:cNvSpPr>
            <p:nvPr/>
          </p:nvSpPr>
          <p:spPr bwMode="auto">
            <a:xfrm>
              <a:off x="2140" y="239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6" name="Rectangle 40"/>
            <p:cNvSpPr>
              <a:spLocks noChangeArrowheads="1"/>
            </p:cNvSpPr>
            <p:nvPr/>
          </p:nvSpPr>
          <p:spPr bwMode="auto">
            <a:xfrm>
              <a:off x="-1402" y="2504"/>
              <a:ext cx="19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7" name="Rectangle 41"/>
            <p:cNvSpPr>
              <a:spLocks noChangeArrowheads="1"/>
            </p:cNvSpPr>
            <p:nvPr/>
          </p:nvSpPr>
          <p:spPr bwMode="auto">
            <a:xfrm>
              <a:off x="459" y="2504"/>
              <a:ext cx="626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 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8" name="Rectangle 42"/>
            <p:cNvSpPr>
              <a:spLocks noChangeArrowheads="1"/>
            </p:cNvSpPr>
            <p:nvPr/>
          </p:nvSpPr>
          <p:spPr bwMode="auto">
            <a:xfrm>
              <a:off x="999" y="250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59" name="Rectangle 43"/>
            <p:cNvSpPr>
              <a:spLocks noChangeArrowheads="1"/>
            </p:cNvSpPr>
            <p:nvPr/>
          </p:nvSpPr>
          <p:spPr bwMode="auto">
            <a:xfrm>
              <a:off x="1059" y="2504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0" name="Rectangle 44"/>
            <p:cNvSpPr>
              <a:spLocks noChangeArrowheads="1"/>
            </p:cNvSpPr>
            <p:nvPr/>
          </p:nvSpPr>
          <p:spPr bwMode="auto">
            <a:xfrm>
              <a:off x="1540" y="250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1" name="Rectangle 45"/>
            <p:cNvSpPr>
              <a:spLocks noChangeArrowheads="1"/>
            </p:cNvSpPr>
            <p:nvPr/>
          </p:nvSpPr>
          <p:spPr bwMode="auto">
            <a:xfrm>
              <a:off x="1600" y="2504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2" name="Rectangle 46"/>
            <p:cNvSpPr>
              <a:spLocks noChangeArrowheads="1"/>
            </p:cNvSpPr>
            <p:nvPr/>
          </p:nvSpPr>
          <p:spPr bwMode="auto">
            <a:xfrm>
              <a:off x="2080" y="250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3" name="Rectangle 47"/>
            <p:cNvSpPr>
              <a:spLocks noChangeArrowheads="1"/>
            </p:cNvSpPr>
            <p:nvPr/>
          </p:nvSpPr>
          <p:spPr bwMode="auto">
            <a:xfrm>
              <a:off x="2140" y="250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4" name="Rectangle 48"/>
            <p:cNvSpPr>
              <a:spLocks noChangeArrowheads="1"/>
            </p:cNvSpPr>
            <p:nvPr/>
          </p:nvSpPr>
          <p:spPr bwMode="auto">
            <a:xfrm>
              <a:off x="-1402" y="2617"/>
              <a:ext cx="415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no       |    175 |   2325 |   2500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5" name="Rectangle 49"/>
            <p:cNvSpPr>
              <a:spLocks noChangeArrowheads="1"/>
            </p:cNvSpPr>
            <p:nvPr/>
          </p:nvSpPr>
          <p:spPr bwMode="auto">
            <a:xfrm>
              <a:off x="2560" y="261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6" name="Rectangle 50"/>
            <p:cNvSpPr>
              <a:spLocks noChangeArrowheads="1"/>
            </p:cNvSpPr>
            <p:nvPr/>
          </p:nvSpPr>
          <p:spPr bwMode="auto">
            <a:xfrm>
              <a:off x="-1402" y="2730"/>
              <a:ext cx="415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 3.50 |  46.50 |  50.00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7" name="Rectangle 51"/>
            <p:cNvSpPr>
              <a:spLocks noChangeArrowheads="1"/>
            </p:cNvSpPr>
            <p:nvPr/>
          </p:nvSpPr>
          <p:spPr bwMode="auto">
            <a:xfrm>
              <a:off x="2560" y="273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8" name="Rectangle 52"/>
            <p:cNvSpPr>
              <a:spLocks noChangeArrowheads="1"/>
            </p:cNvSpPr>
            <p:nvPr/>
          </p:nvSpPr>
          <p:spPr bwMode="auto">
            <a:xfrm>
              <a:off x="-1402" y="2844"/>
              <a:ext cx="21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69" name="Rectangle 53"/>
            <p:cNvSpPr>
              <a:spLocks noChangeArrowheads="1"/>
            </p:cNvSpPr>
            <p:nvPr/>
          </p:nvSpPr>
          <p:spPr bwMode="auto">
            <a:xfrm>
              <a:off x="579" y="2844"/>
              <a:ext cx="1753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|   7.00 |  93.00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0" name="Rectangle 54"/>
            <p:cNvSpPr>
              <a:spLocks noChangeArrowheads="1"/>
            </p:cNvSpPr>
            <p:nvPr/>
          </p:nvSpPr>
          <p:spPr bwMode="auto">
            <a:xfrm>
              <a:off x="2140" y="284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1" name="Rectangle 55"/>
            <p:cNvSpPr>
              <a:spLocks noChangeArrowheads="1"/>
            </p:cNvSpPr>
            <p:nvPr/>
          </p:nvSpPr>
          <p:spPr bwMode="auto">
            <a:xfrm>
              <a:off x="-1402" y="2956"/>
              <a:ext cx="372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32.41 |  52.13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2" name="Rectangle 56"/>
            <p:cNvSpPr>
              <a:spLocks noChangeArrowheads="1"/>
            </p:cNvSpPr>
            <p:nvPr/>
          </p:nvSpPr>
          <p:spPr bwMode="auto">
            <a:xfrm>
              <a:off x="2140" y="295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3" name="Rectangle 57"/>
            <p:cNvSpPr>
              <a:spLocks noChangeArrowheads="1"/>
            </p:cNvSpPr>
            <p:nvPr/>
          </p:nvSpPr>
          <p:spPr bwMode="auto">
            <a:xfrm>
              <a:off x="-1402" y="3070"/>
              <a:ext cx="19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4" name="Rectangle 58"/>
            <p:cNvSpPr>
              <a:spLocks noChangeArrowheads="1"/>
            </p:cNvSpPr>
            <p:nvPr/>
          </p:nvSpPr>
          <p:spPr bwMode="auto">
            <a:xfrm>
              <a:off x="459" y="3070"/>
              <a:ext cx="62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5" name="Rectangle 59"/>
            <p:cNvSpPr>
              <a:spLocks noChangeArrowheads="1"/>
            </p:cNvSpPr>
            <p:nvPr/>
          </p:nvSpPr>
          <p:spPr bwMode="auto">
            <a:xfrm>
              <a:off x="999" y="307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6" name="Rectangle 60"/>
            <p:cNvSpPr>
              <a:spLocks noChangeArrowheads="1"/>
            </p:cNvSpPr>
            <p:nvPr/>
          </p:nvSpPr>
          <p:spPr bwMode="auto">
            <a:xfrm>
              <a:off x="1059" y="3070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7" name="Rectangle 61"/>
            <p:cNvSpPr>
              <a:spLocks noChangeArrowheads="1"/>
            </p:cNvSpPr>
            <p:nvPr/>
          </p:nvSpPr>
          <p:spPr bwMode="auto">
            <a:xfrm>
              <a:off x="1540" y="307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8" name="Rectangle 62"/>
            <p:cNvSpPr>
              <a:spLocks noChangeArrowheads="1"/>
            </p:cNvSpPr>
            <p:nvPr/>
          </p:nvSpPr>
          <p:spPr bwMode="auto">
            <a:xfrm>
              <a:off x="1600" y="3070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79" name="Rectangle 63"/>
            <p:cNvSpPr>
              <a:spLocks noChangeArrowheads="1"/>
            </p:cNvSpPr>
            <p:nvPr/>
          </p:nvSpPr>
          <p:spPr bwMode="auto">
            <a:xfrm>
              <a:off x="2080" y="307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80" name="Rectangle 64"/>
            <p:cNvSpPr>
              <a:spLocks noChangeArrowheads="1"/>
            </p:cNvSpPr>
            <p:nvPr/>
          </p:nvSpPr>
          <p:spPr bwMode="auto">
            <a:xfrm>
              <a:off x="2140" y="307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81" name="Rectangle 65"/>
            <p:cNvSpPr>
              <a:spLocks noChangeArrowheads="1"/>
            </p:cNvSpPr>
            <p:nvPr/>
          </p:nvSpPr>
          <p:spPr bwMode="auto">
            <a:xfrm>
              <a:off x="-1402" y="3183"/>
              <a:ext cx="415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Total         540     4460     5000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82" name="Rectangle 66"/>
            <p:cNvSpPr>
              <a:spLocks noChangeArrowheads="1"/>
            </p:cNvSpPr>
            <p:nvPr/>
          </p:nvSpPr>
          <p:spPr bwMode="auto">
            <a:xfrm>
              <a:off x="2560" y="318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83" name="Rectangle 67"/>
            <p:cNvSpPr>
              <a:spLocks noChangeArrowheads="1"/>
            </p:cNvSpPr>
            <p:nvPr/>
          </p:nvSpPr>
          <p:spPr bwMode="auto">
            <a:xfrm>
              <a:off x="-1402" y="3296"/>
              <a:ext cx="266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84" name="Rectangle 68"/>
            <p:cNvSpPr>
              <a:spLocks noChangeArrowheads="1"/>
            </p:cNvSpPr>
            <p:nvPr/>
          </p:nvSpPr>
          <p:spPr bwMode="auto">
            <a:xfrm>
              <a:off x="1120" y="3296"/>
              <a:ext cx="1550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10.80    89.20   100.00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85" name="Rectangle 69"/>
            <p:cNvSpPr>
              <a:spLocks noChangeArrowheads="1"/>
            </p:cNvSpPr>
            <p:nvPr/>
          </p:nvSpPr>
          <p:spPr bwMode="auto">
            <a:xfrm>
              <a:off x="2560" y="329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86" name="Rectangle 70"/>
            <p:cNvSpPr>
              <a:spLocks noChangeArrowheads="1"/>
            </p:cNvSpPr>
            <p:nvPr/>
          </p:nvSpPr>
          <p:spPr bwMode="auto">
            <a:xfrm>
              <a:off x="-1402" y="3406"/>
              <a:ext cx="78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26089" name="Group 73"/>
          <p:cNvGrpSpPr>
            <a:grpSpLocks noChangeAspect="1"/>
          </p:cNvGrpSpPr>
          <p:nvPr/>
        </p:nvGrpSpPr>
        <p:grpSpPr bwMode="auto">
          <a:xfrm>
            <a:off x="2266950" y="1447800"/>
            <a:ext cx="6596063" cy="4005263"/>
            <a:chOff x="1428" y="912"/>
            <a:chExt cx="4155" cy="2523"/>
          </a:xfrm>
        </p:grpSpPr>
        <p:sp>
          <p:nvSpPr>
            <p:cNvPr id="726088" name="AutoShape 72"/>
            <p:cNvSpPr>
              <a:spLocks noChangeAspect="1" noChangeArrowheads="1" noTextEdit="1"/>
            </p:cNvSpPr>
            <p:nvPr/>
          </p:nvSpPr>
          <p:spPr bwMode="auto">
            <a:xfrm>
              <a:off x="3242" y="912"/>
              <a:ext cx="2182" cy="2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6090" name="Rectangle 74"/>
            <p:cNvSpPr>
              <a:spLocks noChangeArrowheads="1"/>
            </p:cNvSpPr>
            <p:nvPr/>
          </p:nvSpPr>
          <p:spPr bwMode="auto">
            <a:xfrm>
              <a:off x="1428" y="917"/>
              <a:ext cx="3756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Table 2 of VarA by outcome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91" name="Rectangle 75"/>
            <p:cNvSpPr>
              <a:spLocks noChangeArrowheads="1"/>
            </p:cNvSpPr>
            <p:nvPr/>
          </p:nvSpPr>
          <p:spPr bwMode="auto">
            <a:xfrm>
              <a:off x="5267" y="91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92" name="Rectangle 76"/>
            <p:cNvSpPr>
              <a:spLocks noChangeArrowheads="1"/>
            </p:cNvSpPr>
            <p:nvPr/>
          </p:nvSpPr>
          <p:spPr bwMode="auto">
            <a:xfrm>
              <a:off x="1428" y="1030"/>
              <a:ext cx="3631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Controlling for VarB=no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93" name="Rectangle 77"/>
            <p:cNvSpPr>
              <a:spLocks noChangeArrowheads="1"/>
            </p:cNvSpPr>
            <p:nvPr/>
          </p:nvSpPr>
          <p:spPr bwMode="auto">
            <a:xfrm>
              <a:off x="5207" y="103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94" name="Rectangle 78"/>
            <p:cNvSpPr>
              <a:spLocks noChangeArrowheads="1"/>
            </p:cNvSpPr>
            <p:nvPr/>
          </p:nvSpPr>
          <p:spPr bwMode="auto">
            <a:xfrm>
              <a:off x="1428" y="114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95" name="Rectangle 79"/>
            <p:cNvSpPr>
              <a:spLocks noChangeArrowheads="1"/>
            </p:cNvSpPr>
            <p:nvPr/>
          </p:nvSpPr>
          <p:spPr bwMode="auto">
            <a:xfrm>
              <a:off x="1428" y="1257"/>
              <a:ext cx="3193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VarA         outcome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96" name="Rectangle 80"/>
            <p:cNvSpPr>
              <a:spLocks noChangeArrowheads="1"/>
            </p:cNvSpPr>
            <p:nvPr/>
          </p:nvSpPr>
          <p:spPr bwMode="auto">
            <a:xfrm>
              <a:off x="4487" y="125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97" name="Rectangle 81"/>
            <p:cNvSpPr>
              <a:spLocks noChangeArrowheads="1"/>
            </p:cNvSpPr>
            <p:nvPr/>
          </p:nvSpPr>
          <p:spPr bwMode="auto">
            <a:xfrm>
              <a:off x="1428" y="137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98" name="Rectangle 82"/>
            <p:cNvSpPr>
              <a:spLocks noChangeArrowheads="1"/>
            </p:cNvSpPr>
            <p:nvPr/>
          </p:nvSpPr>
          <p:spPr bwMode="auto">
            <a:xfrm>
              <a:off x="1428" y="1484"/>
              <a:ext cx="260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Frequency|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099" name="Rectangle 83"/>
            <p:cNvSpPr>
              <a:spLocks noChangeArrowheads="1"/>
            </p:cNvSpPr>
            <p:nvPr/>
          </p:nvSpPr>
          <p:spPr bwMode="auto">
            <a:xfrm>
              <a:off x="3888" y="148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0" name="Rectangle 84"/>
            <p:cNvSpPr>
              <a:spLocks noChangeArrowheads="1"/>
            </p:cNvSpPr>
            <p:nvPr/>
          </p:nvSpPr>
          <p:spPr bwMode="auto">
            <a:xfrm>
              <a:off x="1428" y="1597"/>
              <a:ext cx="37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1" name="Rectangle 85"/>
            <p:cNvSpPr>
              <a:spLocks noChangeArrowheads="1"/>
            </p:cNvSpPr>
            <p:nvPr/>
          </p:nvSpPr>
          <p:spPr bwMode="auto">
            <a:xfrm>
              <a:off x="1728" y="1597"/>
              <a:ext cx="229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Percent 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2" name="Rectangle 86"/>
            <p:cNvSpPr>
              <a:spLocks noChangeArrowheads="1"/>
            </p:cNvSpPr>
            <p:nvPr/>
          </p:nvSpPr>
          <p:spPr bwMode="auto">
            <a:xfrm>
              <a:off x="3888" y="159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3" name="Rectangle 87"/>
            <p:cNvSpPr>
              <a:spLocks noChangeArrowheads="1"/>
            </p:cNvSpPr>
            <p:nvPr/>
          </p:nvSpPr>
          <p:spPr bwMode="auto">
            <a:xfrm>
              <a:off x="1428" y="1711"/>
              <a:ext cx="260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Row Pct 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4" name="Rectangle 88"/>
            <p:cNvSpPr>
              <a:spLocks noChangeArrowheads="1"/>
            </p:cNvSpPr>
            <p:nvPr/>
          </p:nvSpPr>
          <p:spPr bwMode="auto">
            <a:xfrm>
              <a:off x="3888" y="171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5" name="Rectangle 89"/>
            <p:cNvSpPr>
              <a:spLocks noChangeArrowheads="1"/>
            </p:cNvSpPr>
            <p:nvPr/>
          </p:nvSpPr>
          <p:spPr bwMode="auto">
            <a:xfrm>
              <a:off x="1428" y="1824"/>
              <a:ext cx="415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Col Pct  | yes    |no      |  Total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6" name="Rectangle 90"/>
            <p:cNvSpPr>
              <a:spLocks noChangeArrowheads="1"/>
            </p:cNvSpPr>
            <p:nvPr/>
          </p:nvSpPr>
          <p:spPr bwMode="auto">
            <a:xfrm>
              <a:off x="5387" y="182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7" name="Rectangle 91"/>
            <p:cNvSpPr>
              <a:spLocks noChangeArrowheads="1"/>
            </p:cNvSpPr>
            <p:nvPr/>
          </p:nvSpPr>
          <p:spPr bwMode="auto">
            <a:xfrm>
              <a:off x="1428" y="1938"/>
              <a:ext cx="198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8" name="Rectangle 92"/>
            <p:cNvSpPr>
              <a:spLocks noChangeArrowheads="1"/>
            </p:cNvSpPr>
            <p:nvPr/>
          </p:nvSpPr>
          <p:spPr bwMode="auto">
            <a:xfrm>
              <a:off x="3288" y="1938"/>
              <a:ext cx="620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09" name="Rectangle 93"/>
            <p:cNvSpPr>
              <a:spLocks noChangeArrowheads="1"/>
            </p:cNvSpPr>
            <p:nvPr/>
          </p:nvSpPr>
          <p:spPr bwMode="auto">
            <a:xfrm>
              <a:off x="3828" y="1938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0" name="Rectangle 94"/>
            <p:cNvSpPr>
              <a:spLocks noChangeArrowheads="1"/>
            </p:cNvSpPr>
            <p:nvPr/>
          </p:nvSpPr>
          <p:spPr bwMode="auto">
            <a:xfrm>
              <a:off x="3888" y="1938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1" name="Rectangle 95"/>
            <p:cNvSpPr>
              <a:spLocks noChangeArrowheads="1"/>
            </p:cNvSpPr>
            <p:nvPr/>
          </p:nvSpPr>
          <p:spPr bwMode="auto">
            <a:xfrm>
              <a:off x="4367" y="1938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2" name="Rectangle 96"/>
            <p:cNvSpPr>
              <a:spLocks noChangeArrowheads="1"/>
            </p:cNvSpPr>
            <p:nvPr/>
          </p:nvSpPr>
          <p:spPr bwMode="auto">
            <a:xfrm>
              <a:off x="4427" y="1938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3" name="Rectangle 97"/>
            <p:cNvSpPr>
              <a:spLocks noChangeArrowheads="1"/>
            </p:cNvSpPr>
            <p:nvPr/>
          </p:nvSpPr>
          <p:spPr bwMode="auto">
            <a:xfrm>
              <a:off x="4907" y="1938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4" name="Rectangle 98"/>
            <p:cNvSpPr>
              <a:spLocks noChangeArrowheads="1"/>
            </p:cNvSpPr>
            <p:nvPr/>
          </p:nvSpPr>
          <p:spPr bwMode="auto">
            <a:xfrm>
              <a:off x="4967" y="1938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5" name="Rectangle 99"/>
            <p:cNvSpPr>
              <a:spLocks noChangeArrowheads="1"/>
            </p:cNvSpPr>
            <p:nvPr/>
          </p:nvSpPr>
          <p:spPr bwMode="auto">
            <a:xfrm>
              <a:off x="1428" y="2050"/>
              <a:ext cx="316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yes     |    135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6" name="Rectangle 100"/>
            <p:cNvSpPr>
              <a:spLocks noChangeArrowheads="1"/>
            </p:cNvSpPr>
            <p:nvPr/>
          </p:nvSpPr>
          <p:spPr bwMode="auto">
            <a:xfrm>
              <a:off x="4427" y="2050"/>
              <a:ext cx="105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1865 |   2000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7" name="Rectangle 101"/>
            <p:cNvSpPr>
              <a:spLocks noChangeArrowheads="1"/>
            </p:cNvSpPr>
            <p:nvPr/>
          </p:nvSpPr>
          <p:spPr bwMode="auto">
            <a:xfrm>
              <a:off x="5387" y="205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8" name="Rectangle 102"/>
            <p:cNvSpPr>
              <a:spLocks noChangeArrowheads="1"/>
            </p:cNvSpPr>
            <p:nvPr/>
          </p:nvSpPr>
          <p:spPr bwMode="auto">
            <a:xfrm>
              <a:off x="1428" y="2163"/>
              <a:ext cx="415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 1.35 |  18.65 |  20.00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19" name="Rectangle 103"/>
            <p:cNvSpPr>
              <a:spLocks noChangeArrowheads="1"/>
            </p:cNvSpPr>
            <p:nvPr/>
          </p:nvSpPr>
          <p:spPr bwMode="auto">
            <a:xfrm>
              <a:off x="5387" y="216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0" name="Rectangle 104"/>
            <p:cNvSpPr>
              <a:spLocks noChangeArrowheads="1"/>
            </p:cNvSpPr>
            <p:nvPr/>
          </p:nvSpPr>
          <p:spPr bwMode="auto">
            <a:xfrm>
              <a:off x="1428" y="2277"/>
              <a:ext cx="372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 6.75 |  93.25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1" name="Rectangle 105"/>
            <p:cNvSpPr>
              <a:spLocks noChangeArrowheads="1"/>
            </p:cNvSpPr>
            <p:nvPr/>
          </p:nvSpPr>
          <p:spPr bwMode="auto">
            <a:xfrm>
              <a:off x="4967" y="227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2" name="Rectangle 106"/>
            <p:cNvSpPr>
              <a:spLocks noChangeArrowheads="1"/>
            </p:cNvSpPr>
            <p:nvPr/>
          </p:nvSpPr>
          <p:spPr bwMode="auto">
            <a:xfrm>
              <a:off x="1428" y="2390"/>
              <a:ext cx="372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20.45 |  19.97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3" name="Rectangle 107"/>
            <p:cNvSpPr>
              <a:spLocks noChangeArrowheads="1"/>
            </p:cNvSpPr>
            <p:nvPr/>
          </p:nvSpPr>
          <p:spPr bwMode="auto">
            <a:xfrm>
              <a:off x="4967" y="239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4" name="Rectangle 108"/>
            <p:cNvSpPr>
              <a:spLocks noChangeArrowheads="1"/>
            </p:cNvSpPr>
            <p:nvPr/>
          </p:nvSpPr>
          <p:spPr bwMode="auto">
            <a:xfrm>
              <a:off x="1428" y="2504"/>
              <a:ext cx="198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5" name="Rectangle 109"/>
            <p:cNvSpPr>
              <a:spLocks noChangeArrowheads="1"/>
            </p:cNvSpPr>
            <p:nvPr/>
          </p:nvSpPr>
          <p:spPr bwMode="auto">
            <a:xfrm>
              <a:off x="3288" y="2504"/>
              <a:ext cx="620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6" name="Rectangle 110"/>
            <p:cNvSpPr>
              <a:spLocks noChangeArrowheads="1"/>
            </p:cNvSpPr>
            <p:nvPr/>
          </p:nvSpPr>
          <p:spPr bwMode="auto">
            <a:xfrm>
              <a:off x="3828" y="250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7" name="Rectangle 111"/>
            <p:cNvSpPr>
              <a:spLocks noChangeArrowheads="1"/>
            </p:cNvSpPr>
            <p:nvPr/>
          </p:nvSpPr>
          <p:spPr bwMode="auto">
            <a:xfrm>
              <a:off x="3888" y="2504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8" name="Rectangle 112"/>
            <p:cNvSpPr>
              <a:spLocks noChangeArrowheads="1"/>
            </p:cNvSpPr>
            <p:nvPr/>
          </p:nvSpPr>
          <p:spPr bwMode="auto">
            <a:xfrm>
              <a:off x="4367" y="250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29" name="Rectangle 113"/>
            <p:cNvSpPr>
              <a:spLocks noChangeArrowheads="1"/>
            </p:cNvSpPr>
            <p:nvPr/>
          </p:nvSpPr>
          <p:spPr bwMode="auto">
            <a:xfrm>
              <a:off x="4427" y="2504"/>
              <a:ext cx="186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0" name="Rectangle 114"/>
            <p:cNvSpPr>
              <a:spLocks noChangeArrowheads="1"/>
            </p:cNvSpPr>
            <p:nvPr/>
          </p:nvSpPr>
          <p:spPr bwMode="auto">
            <a:xfrm>
              <a:off x="4547" y="2504"/>
              <a:ext cx="43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1" name="Rectangle 115"/>
            <p:cNvSpPr>
              <a:spLocks noChangeArrowheads="1"/>
            </p:cNvSpPr>
            <p:nvPr/>
          </p:nvSpPr>
          <p:spPr bwMode="auto">
            <a:xfrm>
              <a:off x="4907" y="250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2" name="Rectangle 116"/>
            <p:cNvSpPr>
              <a:spLocks noChangeArrowheads="1"/>
            </p:cNvSpPr>
            <p:nvPr/>
          </p:nvSpPr>
          <p:spPr bwMode="auto">
            <a:xfrm>
              <a:off x="4967" y="250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3" name="Rectangle 117"/>
            <p:cNvSpPr>
              <a:spLocks noChangeArrowheads="1"/>
            </p:cNvSpPr>
            <p:nvPr/>
          </p:nvSpPr>
          <p:spPr bwMode="auto">
            <a:xfrm>
              <a:off x="1428" y="2617"/>
              <a:ext cx="415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no       |    525 |   7475 |   8000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4" name="Rectangle 118"/>
            <p:cNvSpPr>
              <a:spLocks noChangeArrowheads="1"/>
            </p:cNvSpPr>
            <p:nvPr/>
          </p:nvSpPr>
          <p:spPr bwMode="auto">
            <a:xfrm>
              <a:off x="5387" y="261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5" name="Rectangle 119"/>
            <p:cNvSpPr>
              <a:spLocks noChangeArrowheads="1"/>
            </p:cNvSpPr>
            <p:nvPr/>
          </p:nvSpPr>
          <p:spPr bwMode="auto">
            <a:xfrm>
              <a:off x="1428" y="2730"/>
              <a:ext cx="415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 5.25 |  74.75 |  80.00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6" name="Rectangle 120"/>
            <p:cNvSpPr>
              <a:spLocks noChangeArrowheads="1"/>
            </p:cNvSpPr>
            <p:nvPr/>
          </p:nvSpPr>
          <p:spPr bwMode="auto">
            <a:xfrm>
              <a:off x="5387" y="273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7" name="Rectangle 121"/>
            <p:cNvSpPr>
              <a:spLocks noChangeArrowheads="1"/>
            </p:cNvSpPr>
            <p:nvPr/>
          </p:nvSpPr>
          <p:spPr bwMode="auto">
            <a:xfrm>
              <a:off x="1428" y="2844"/>
              <a:ext cx="372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 6.56 |  93.44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8" name="Rectangle 122"/>
            <p:cNvSpPr>
              <a:spLocks noChangeArrowheads="1"/>
            </p:cNvSpPr>
            <p:nvPr/>
          </p:nvSpPr>
          <p:spPr bwMode="auto">
            <a:xfrm>
              <a:off x="4967" y="284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39" name="Rectangle 123"/>
            <p:cNvSpPr>
              <a:spLocks noChangeArrowheads="1"/>
            </p:cNvSpPr>
            <p:nvPr/>
          </p:nvSpPr>
          <p:spPr bwMode="auto">
            <a:xfrm>
              <a:off x="1440" y="2957"/>
              <a:ext cx="3410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|  79.55 |  80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0" name="Rectangle 124"/>
            <p:cNvSpPr>
              <a:spLocks noChangeArrowheads="1"/>
            </p:cNvSpPr>
            <p:nvPr/>
          </p:nvSpPr>
          <p:spPr bwMode="auto">
            <a:xfrm>
              <a:off x="4667" y="2957"/>
              <a:ext cx="438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.03 |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1" name="Rectangle 125"/>
            <p:cNvSpPr>
              <a:spLocks noChangeArrowheads="1"/>
            </p:cNvSpPr>
            <p:nvPr/>
          </p:nvSpPr>
          <p:spPr bwMode="auto">
            <a:xfrm>
              <a:off x="5011" y="295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2" name="Rectangle 126"/>
            <p:cNvSpPr>
              <a:spLocks noChangeArrowheads="1"/>
            </p:cNvSpPr>
            <p:nvPr/>
          </p:nvSpPr>
          <p:spPr bwMode="auto">
            <a:xfrm>
              <a:off x="1428" y="3071"/>
              <a:ext cx="198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3" name="Rectangle 127"/>
            <p:cNvSpPr>
              <a:spLocks noChangeArrowheads="1"/>
            </p:cNvSpPr>
            <p:nvPr/>
          </p:nvSpPr>
          <p:spPr bwMode="auto">
            <a:xfrm>
              <a:off x="3288" y="3071"/>
              <a:ext cx="620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4" name="Rectangle 128"/>
            <p:cNvSpPr>
              <a:spLocks noChangeArrowheads="1"/>
            </p:cNvSpPr>
            <p:nvPr/>
          </p:nvSpPr>
          <p:spPr bwMode="auto">
            <a:xfrm>
              <a:off x="3828" y="307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5" name="Rectangle 129"/>
            <p:cNvSpPr>
              <a:spLocks noChangeArrowheads="1"/>
            </p:cNvSpPr>
            <p:nvPr/>
          </p:nvSpPr>
          <p:spPr bwMode="auto">
            <a:xfrm>
              <a:off x="3888" y="3071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6" name="Rectangle 130"/>
            <p:cNvSpPr>
              <a:spLocks noChangeArrowheads="1"/>
            </p:cNvSpPr>
            <p:nvPr/>
          </p:nvSpPr>
          <p:spPr bwMode="auto">
            <a:xfrm>
              <a:off x="4367" y="307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7" name="Rectangle 131"/>
            <p:cNvSpPr>
              <a:spLocks noChangeArrowheads="1"/>
            </p:cNvSpPr>
            <p:nvPr/>
          </p:nvSpPr>
          <p:spPr bwMode="auto">
            <a:xfrm>
              <a:off x="4427" y="3071"/>
              <a:ext cx="55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--------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8" name="Rectangle 132"/>
            <p:cNvSpPr>
              <a:spLocks noChangeArrowheads="1"/>
            </p:cNvSpPr>
            <p:nvPr/>
          </p:nvSpPr>
          <p:spPr bwMode="auto">
            <a:xfrm>
              <a:off x="4907" y="307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+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49" name="Rectangle 133"/>
            <p:cNvSpPr>
              <a:spLocks noChangeArrowheads="1"/>
            </p:cNvSpPr>
            <p:nvPr/>
          </p:nvSpPr>
          <p:spPr bwMode="auto">
            <a:xfrm>
              <a:off x="4967" y="307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50" name="Rectangle 134"/>
            <p:cNvSpPr>
              <a:spLocks noChangeArrowheads="1"/>
            </p:cNvSpPr>
            <p:nvPr/>
          </p:nvSpPr>
          <p:spPr bwMode="auto">
            <a:xfrm>
              <a:off x="1428" y="3184"/>
              <a:ext cx="415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Total         660     9340    10000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51" name="Rectangle 135"/>
            <p:cNvSpPr>
              <a:spLocks noChangeArrowheads="1"/>
            </p:cNvSpPr>
            <p:nvPr/>
          </p:nvSpPr>
          <p:spPr bwMode="auto">
            <a:xfrm>
              <a:off x="5387" y="318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52" name="Rectangle 136"/>
            <p:cNvSpPr>
              <a:spLocks noChangeArrowheads="1"/>
            </p:cNvSpPr>
            <p:nvPr/>
          </p:nvSpPr>
          <p:spPr bwMode="auto">
            <a:xfrm>
              <a:off x="1428" y="3296"/>
              <a:ext cx="415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                                           6.60    93.40   100.00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153" name="Rectangle 137"/>
            <p:cNvSpPr>
              <a:spLocks noChangeArrowheads="1"/>
            </p:cNvSpPr>
            <p:nvPr/>
          </p:nvSpPr>
          <p:spPr bwMode="auto">
            <a:xfrm>
              <a:off x="5387" y="3269"/>
              <a:ext cx="78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6BAC8-6200-475C-AEA9-702A1CBC3C6C}" type="slidenum">
              <a:rPr lang="en-US" altLang="en-US"/>
              <a:pPr/>
              <a:t>32</a:t>
            </a:fld>
            <a:endParaRPr lang="en-US" altLang="en-US" dirty="0"/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4724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proc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logistic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data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interaction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order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=formatted;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model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outcome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VarA VarB varA*VarB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run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8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                                    Standard        Wald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Parameter          DF    Estimate       Error  Chi-Square  Pr &gt; ChiSq</a:t>
            </a:r>
          </a:p>
          <a:p>
            <a:pPr>
              <a:spcBef>
                <a:spcPct val="0"/>
              </a:spcBef>
            </a:pPr>
            <a:endParaRPr lang="en-US" sz="10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Intercept           1     -2.6559      0.0452   3460.2770      &lt;.0001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VarA                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1      0.0302      0.0999      0.0912      0.7626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VarB                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1      0.0692      0.0905      0.5857      0.4441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</a:rPr>
              <a:t>VarA*VarB           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1      0.7903      0.1390     32.3012      &lt;.0001</a:t>
            </a:r>
          </a:p>
          <a:p>
            <a:pPr>
              <a:spcBef>
                <a:spcPct val="0"/>
              </a:spcBef>
            </a:pPr>
            <a:endParaRPr lang="en-US" sz="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1600" b="1" dirty="0">
                <a:solidFill>
                  <a:srgbClr val="FF6600"/>
                </a:solidFill>
                <a:latin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FF6600"/>
                </a:solidFill>
                <a:latin typeface="Courier New" pitchFamily="49" charset="0"/>
              </a:rPr>
              <a:t>VarB=Yes</a:t>
            </a:r>
            <a:r>
              <a:rPr lang="en-US" sz="1600" b="1" dirty="0">
                <a:solidFill>
                  <a:srgbClr val="FF6600"/>
                </a:solidFill>
                <a:latin typeface="Courier New" pitchFamily="49" charset="0"/>
              </a:rPr>
              <a:t>			</a:t>
            </a:r>
            <a:r>
              <a:rPr lang="en-US" sz="1600" b="1" dirty="0" smtClean="0">
                <a:solidFill>
                  <a:srgbClr val="FF6600"/>
                </a:solidFill>
                <a:latin typeface="Courier New" pitchFamily="49" charset="0"/>
              </a:rPr>
              <a:t>VarB=No</a:t>
            </a:r>
            <a:endParaRPr lang="en-US" sz="1600" b="1" dirty="0">
              <a:solidFill>
                <a:srgbClr val="FF66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b="1" dirty="0">
              <a:solidFill>
                <a:srgbClr val="FF66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800" dirty="0">
              <a:solidFill>
                <a:srgbClr val="000000"/>
              </a:solidFill>
              <a:latin typeface="Courier New" pitchFamily="49" charset="0"/>
            </a:endParaRPr>
          </a:p>
          <a:p>
            <a:pPr algn="ctr">
              <a:spcBef>
                <a:spcPct val="0"/>
              </a:spcBef>
            </a:pPr>
            <a:r>
              <a:rPr lang="en-US" sz="2000" b="1" i="1" dirty="0">
                <a:solidFill>
                  <a:schemeClr val="hlink"/>
                </a:solidFill>
              </a:rPr>
              <a:t>What are the adjusted estimates?</a:t>
            </a:r>
          </a:p>
        </p:txBody>
      </p:sp>
      <p:graphicFrame>
        <p:nvGraphicFramePr>
          <p:cNvPr id="463876" name="Object 4"/>
          <p:cNvGraphicFramePr>
            <a:graphicFrameLocks noChangeAspect="1"/>
          </p:cNvGraphicFramePr>
          <p:nvPr/>
        </p:nvGraphicFramePr>
        <p:xfrm>
          <a:off x="1447800" y="4648200"/>
          <a:ext cx="3035300" cy="1519238"/>
        </p:xfrm>
        <a:graphic>
          <a:graphicData uri="http://schemas.openxmlformats.org/presentationml/2006/ole">
            <p:oleObj spid="_x0000_s717826" name="Equation" r:id="rId3" imgW="1726920" imgH="863280" progId="Equation.3">
              <p:embed/>
            </p:oleObj>
          </a:graphicData>
        </a:graphic>
      </p:graphicFrame>
      <p:graphicFrame>
        <p:nvGraphicFramePr>
          <p:cNvPr id="463878" name="Object 6"/>
          <p:cNvGraphicFramePr>
            <a:graphicFrameLocks noChangeAspect="1"/>
          </p:cNvGraphicFramePr>
          <p:nvPr/>
        </p:nvGraphicFramePr>
        <p:xfrm>
          <a:off x="5029200" y="4648200"/>
          <a:ext cx="3052763" cy="1506538"/>
        </p:xfrm>
        <a:graphic>
          <a:graphicData uri="http://schemas.openxmlformats.org/presentationml/2006/ole">
            <p:oleObj spid="_x0000_s717827" name="Equation" r:id="rId4" imgW="1752480" imgH="863280" progId="Equation.3">
              <p:embed/>
            </p:oleObj>
          </a:graphicData>
        </a:graphic>
      </p:graphicFrame>
      <p:sp>
        <p:nvSpPr>
          <p:cNvPr id="4638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000" dirty="0" smtClean="0"/>
              <a:t>Using Logistic Regression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53A7-8C05-4B86-BF3A-961F16D8F8A7}" type="slidenum">
              <a:rPr lang="en-US" altLang="en-US"/>
              <a:pPr/>
              <a:t>33</a:t>
            </a:fld>
            <a:endParaRPr lang="en-US" altLang="en-US" dirty="0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000" dirty="0" smtClean="0"/>
              <a:t>Using Logistic Regression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572000"/>
          </a:xfrm>
        </p:spPr>
        <p:txBody>
          <a:bodyPr/>
          <a:lstStyle/>
          <a:p>
            <a:pPr marL="439738" lvl="1">
              <a:spcBef>
                <a:spcPct val="0"/>
              </a:spcBef>
            </a:pPr>
            <a:r>
              <a:rPr lang="en-US" sz="2200" dirty="0">
                <a:solidFill>
                  <a:srgbClr val="CC0000"/>
                </a:solidFill>
              </a:rPr>
              <a:t>Computation of joint effect:		Computation of Separate Effects:</a:t>
            </a:r>
          </a:p>
          <a:p>
            <a:pPr marL="439738" lvl="1">
              <a:spcBef>
                <a:spcPct val="0"/>
              </a:spcBef>
            </a:pPr>
            <a:endParaRPr lang="en-US" sz="1000" dirty="0">
              <a:solidFill>
                <a:srgbClr val="CC0000"/>
              </a:solidFill>
            </a:endParaRPr>
          </a:p>
          <a:p>
            <a:pPr marL="439738" lvl="1">
              <a:spcBef>
                <a:spcPct val="0"/>
              </a:spcBef>
            </a:pPr>
            <a:r>
              <a:rPr lang="en-US" sz="1700" b="1" u="sng" dirty="0" smtClean="0"/>
              <a:t>  Both</a:t>
            </a:r>
            <a:r>
              <a:rPr lang="en-US" sz="1700" dirty="0" smtClean="0"/>
              <a:t> VarA = 1 and VarB = 1</a:t>
            </a:r>
            <a:r>
              <a:rPr lang="en-US" sz="1700" dirty="0"/>
              <a:t>		</a:t>
            </a:r>
            <a:r>
              <a:rPr lang="en-US" sz="1700" dirty="0" smtClean="0"/>
              <a:t>    </a:t>
            </a:r>
            <a:r>
              <a:rPr lang="en-US" sz="1700" b="1" u="sng" dirty="0" smtClean="0"/>
              <a:t>VarA </a:t>
            </a:r>
            <a:r>
              <a:rPr lang="en-US" sz="1700" b="1" u="sng" dirty="0"/>
              <a:t>only</a:t>
            </a:r>
            <a:r>
              <a:rPr lang="en-US" sz="1700" dirty="0"/>
              <a:t>: </a:t>
            </a:r>
            <a:r>
              <a:rPr lang="en-US" sz="1700" dirty="0" smtClean="0"/>
              <a:t>VarA = 1 and VarB = 0</a:t>
            </a:r>
            <a:endParaRPr lang="en-US" sz="17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r>
              <a:rPr lang="en-US" sz="1800" dirty="0"/>
              <a:t>				  </a:t>
            </a:r>
            <a:r>
              <a:rPr lang="en-US" sz="1800" dirty="0" smtClean="0"/>
              <a:t>	    </a:t>
            </a:r>
            <a:r>
              <a:rPr lang="en-US" sz="1800" b="1" u="sng" dirty="0" smtClean="0"/>
              <a:t>VarB only</a:t>
            </a:r>
            <a:r>
              <a:rPr lang="en-US" sz="1800" b="1" dirty="0" smtClean="0"/>
              <a:t>: VarA = 0 and VarB = 1</a:t>
            </a:r>
            <a:endParaRPr lang="en-US" sz="1800" b="1" dirty="0"/>
          </a:p>
          <a:p>
            <a:pPr marL="439738" lvl="1">
              <a:spcBef>
                <a:spcPct val="0"/>
              </a:spcBef>
            </a:pPr>
            <a:endParaRPr lang="en-US" sz="2000" dirty="0"/>
          </a:p>
          <a:p>
            <a:pPr marL="439738" lvl="1">
              <a:spcBef>
                <a:spcPct val="0"/>
              </a:spcBef>
            </a:pPr>
            <a:r>
              <a:rPr lang="en-US" sz="2000" dirty="0"/>
              <a:t>The </a:t>
            </a:r>
            <a:r>
              <a:rPr lang="en-US" sz="2000" i="1" dirty="0">
                <a:solidFill>
                  <a:srgbClr val="CC0000"/>
                </a:solidFill>
              </a:rPr>
              <a:t>common reference</a:t>
            </a:r>
            <a:r>
              <a:rPr lang="en-US" sz="2000" dirty="0"/>
              <a:t> group for</a:t>
            </a:r>
          </a:p>
          <a:p>
            <a:pPr marL="439738" lvl="1">
              <a:spcBef>
                <a:spcPct val="0"/>
              </a:spcBef>
            </a:pPr>
            <a:r>
              <a:rPr lang="en-US" sz="2000" dirty="0"/>
              <a:t>all three odds ratios is </a:t>
            </a:r>
          </a:p>
          <a:p>
            <a:pPr marL="439738" lvl="1">
              <a:spcBef>
                <a:spcPct val="0"/>
              </a:spcBef>
            </a:pPr>
            <a:r>
              <a:rPr lang="en-US" sz="2000" dirty="0" smtClean="0"/>
              <a:t>VarA = 0 and VarB = 0</a:t>
            </a:r>
            <a:endParaRPr lang="en-US" dirty="0"/>
          </a:p>
        </p:txBody>
      </p:sp>
      <p:graphicFrame>
        <p:nvGraphicFramePr>
          <p:cNvPr id="489477" name="Object 5"/>
          <p:cNvGraphicFramePr>
            <a:graphicFrameLocks noChangeAspect="1"/>
          </p:cNvGraphicFramePr>
          <p:nvPr/>
        </p:nvGraphicFramePr>
        <p:xfrm>
          <a:off x="457200" y="2519363"/>
          <a:ext cx="3057525" cy="1519237"/>
        </p:xfrm>
        <a:graphic>
          <a:graphicData uri="http://schemas.openxmlformats.org/presentationml/2006/ole">
            <p:oleObj spid="_x0000_s718850" name="Equation" r:id="rId3" imgW="1739880" imgH="863280" progId="Equation.3">
              <p:embed/>
            </p:oleObj>
          </a:graphicData>
        </a:graphic>
      </p:graphicFrame>
      <p:graphicFrame>
        <p:nvGraphicFramePr>
          <p:cNvPr id="489478" name="Object 6"/>
          <p:cNvGraphicFramePr>
            <a:graphicFrameLocks noChangeAspect="1"/>
          </p:cNvGraphicFramePr>
          <p:nvPr/>
        </p:nvGraphicFramePr>
        <p:xfrm>
          <a:off x="5040313" y="4741863"/>
          <a:ext cx="3030537" cy="1506537"/>
        </p:xfrm>
        <a:graphic>
          <a:graphicData uri="http://schemas.openxmlformats.org/presentationml/2006/ole">
            <p:oleObj spid="_x0000_s718851" name="Equation" r:id="rId4" imgW="1739880" imgH="863280" progId="Equation.3">
              <p:embed/>
            </p:oleObj>
          </a:graphicData>
        </a:graphic>
      </p:graphicFrame>
      <p:graphicFrame>
        <p:nvGraphicFramePr>
          <p:cNvPr id="489479" name="Object 7"/>
          <p:cNvGraphicFramePr>
            <a:graphicFrameLocks noChangeAspect="1"/>
          </p:cNvGraphicFramePr>
          <p:nvPr/>
        </p:nvGraphicFramePr>
        <p:xfrm>
          <a:off x="5040313" y="2532063"/>
          <a:ext cx="3030537" cy="1506537"/>
        </p:xfrm>
        <a:graphic>
          <a:graphicData uri="http://schemas.openxmlformats.org/presentationml/2006/ole">
            <p:oleObj spid="_x0000_s718852" name="Equation" r:id="rId5" imgW="173988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B689A-52A6-4DE1-B015-00AE4B1E447C}" type="slidenum">
              <a:rPr lang="en-US" altLang="en-US"/>
              <a:pPr/>
              <a:t>34</a:t>
            </a:fld>
            <a:endParaRPr lang="en-US" altLang="en-US" dirty="0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000" dirty="0" smtClean="0"/>
              <a:t>Using Logistic Regression</a:t>
            </a:r>
            <a:endParaRPr lang="en-US" dirty="0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724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proc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logistic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order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=formatted;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joint_sep(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ref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'VarA n,VarB n'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)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/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param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=ref;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model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outcome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joint_sep;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run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2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</a:rPr>
              <a:t>With no product term in the model, the joint and separate effects are obtained with simple exponentiation of each beta coefficient.</a:t>
            </a:r>
          </a:p>
        </p:txBody>
      </p:sp>
      <p:graphicFrame>
        <p:nvGraphicFramePr>
          <p:cNvPr id="466953" name="Object 9"/>
          <p:cNvGraphicFramePr>
            <a:graphicFrameLocks noChangeAspect="1"/>
          </p:cNvGraphicFramePr>
          <p:nvPr/>
        </p:nvGraphicFramePr>
        <p:xfrm>
          <a:off x="152400" y="2586037"/>
          <a:ext cx="8459386" cy="1406843"/>
        </p:xfrm>
        <a:graphic>
          <a:graphicData uri="http://schemas.openxmlformats.org/presentationml/2006/ole">
            <p:oleObj spid="_x0000_s719874" name="Document" r:id="rId3" imgW="5949456" imgH="996595" progId="Word.Document.8">
              <p:embed/>
            </p:oleObj>
          </a:graphicData>
        </a:graphic>
      </p:graphicFrame>
      <p:graphicFrame>
        <p:nvGraphicFramePr>
          <p:cNvPr id="466954" name="Object 10"/>
          <p:cNvGraphicFramePr>
            <a:graphicFrameLocks noChangeAspect="1"/>
          </p:cNvGraphicFramePr>
          <p:nvPr/>
        </p:nvGraphicFramePr>
        <p:xfrm>
          <a:off x="393700" y="4178300"/>
          <a:ext cx="8356600" cy="1196975"/>
        </p:xfrm>
        <a:graphic>
          <a:graphicData uri="http://schemas.openxmlformats.org/presentationml/2006/ole">
            <p:oleObj spid="_x0000_s719875" name="Document" r:id="rId4" imgW="5949456" imgH="85371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820-7D02-4B98-83E2-69E52DD6F71C}" type="slidenum">
              <a:rPr lang="en-US" altLang="en-US"/>
              <a:pPr/>
              <a:t>35</a:t>
            </a:fld>
            <a:endParaRPr lang="en-US" altLang="en-US" dirty="0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000" dirty="0" smtClean="0"/>
              <a:t>Using Logistic Regression</a:t>
            </a:r>
            <a:endParaRPr lang="en-US" dirty="0"/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dirty="0" smtClean="0"/>
              <a:t>Using the re-specified model to get </a:t>
            </a:r>
            <a:r>
              <a:rPr lang="en-US" dirty="0"/>
              <a:t>Back to </a:t>
            </a:r>
            <a:endParaRPr lang="en-US" dirty="0" smtClean="0"/>
          </a:p>
          <a:p>
            <a:pPr algn="ctr">
              <a:spcBef>
                <a:spcPts val="0"/>
              </a:spcBef>
            </a:pPr>
            <a:r>
              <a:rPr lang="en-US" dirty="0" smtClean="0"/>
              <a:t>Stratum-Specific </a:t>
            </a:r>
            <a:r>
              <a:rPr lang="en-US" dirty="0"/>
              <a:t>Estimates</a:t>
            </a:r>
          </a:p>
          <a:p>
            <a:pPr lvl="4"/>
            <a:endParaRPr lang="en-US" sz="1400" dirty="0"/>
          </a:p>
          <a:p>
            <a:r>
              <a:rPr lang="en-US" dirty="0" smtClean="0">
                <a:solidFill>
                  <a:srgbClr val="CC0000"/>
                </a:solidFill>
              </a:rPr>
              <a:t>Computation </a:t>
            </a:r>
            <a:r>
              <a:rPr lang="en-US" dirty="0">
                <a:solidFill>
                  <a:srgbClr val="CC0000"/>
                </a:solidFill>
              </a:rPr>
              <a:t>for 1</a:t>
            </a:r>
            <a:r>
              <a:rPr lang="en-US" baseline="30000" dirty="0">
                <a:solidFill>
                  <a:srgbClr val="CC0000"/>
                </a:solidFill>
              </a:rPr>
              <a:t>st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stratum</a:t>
            </a:r>
            <a:r>
              <a:rPr lang="en-US" dirty="0" smtClean="0">
                <a:solidFill>
                  <a:srgbClr val="CC0000"/>
                </a:solidFill>
                <a:sym typeface="Wingdings" pitchFamily="2" charset="2"/>
              </a:rPr>
              <a:t>---&gt;</a:t>
            </a:r>
            <a:endParaRPr lang="en-US" dirty="0" smtClean="0">
              <a:solidFill>
                <a:srgbClr val="CC0000"/>
              </a:solidFill>
            </a:endParaRPr>
          </a:p>
          <a:p>
            <a:r>
              <a:rPr lang="en-US" dirty="0" smtClean="0"/>
              <a:t>where VarB </a:t>
            </a:r>
            <a:r>
              <a:rPr lang="en-US" dirty="0"/>
              <a:t>= ‘yes’</a:t>
            </a:r>
          </a:p>
          <a:p>
            <a:pPr lvl="4"/>
            <a:endParaRPr lang="en-US" sz="2400" dirty="0"/>
          </a:p>
          <a:p>
            <a:pPr lvl="4"/>
            <a:endParaRPr lang="en-US" sz="2400" dirty="0"/>
          </a:p>
          <a:p>
            <a:pPr lvl="4"/>
            <a:endParaRPr lang="en-US" sz="2400" dirty="0"/>
          </a:p>
          <a:p>
            <a:r>
              <a:rPr lang="en-US" sz="3000" dirty="0">
                <a:solidFill>
                  <a:srgbClr val="CC0000"/>
                </a:solidFill>
              </a:rPr>
              <a:t>Computation for 2</a:t>
            </a:r>
            <a:r>
              <a:rPr lang="en-US" sz="3000" baseline="30000" dirty="0">
                <a:solidFill>
                  <a:srgbClr val="CC0000"/>
                </a:solidFill>
              </a:rPr>
              <a:t>nd</a:t>
            </a:r>
            <a:r>
              <a:rPr lang="en-US" sz="3000" dirty="0">
                <a:solidFill>
                  <a:srgbClr val="CC0000"/>
                </a:solidFill>
              </a:rPr>
              <a:t> </a:t>
            </a:r>
            <a:r>
              <a:rPr lang="en-US" sz="3000" dirty="0" smtClean="0">
                <a:solidFill>
                  <a:srgbClr val="CC0000"/>
                </a:solidFill>
              </a:rPr>
              <a:t>stratum---&gt;</a:t>
            </a:r>
            <a:endParaRPr lang="en-US" sz="3000" dirty="0">
              <a:solidFill>
                <a:srgbClr val="CC0000"/>
              </a:solidFill>
            </a:endParaRPr>
          </a:p>
          <a:p>
            <a:r>
              <a:rPr lang="en-US" dirty="0"/>
              <a:t>where covariate = ‘no’</a:t>
            </a:r>
          </a:p>
        </p:txBody>
      </p:sp>
      <p:graphicFrame>
        <p:nvGraphicFramePr>
          <p:cNvPr id="468996" name="Object 4"/>
          <p:cNvGraphicFramePr>
            <a:graphicFrameLocks noChangeAspect="1"/>
          </p:cNvGraphicFramePr>
          <p:nvPr/>
        </p:nvGraphicFramePr>
        <p:xfrm>
          <a:off x="5410200" y="2536825"/>
          <a:ext cx="3382962" cy="1730375"/>
        </p:xfrm>
        <a:graphic>
          <a:graphicData uri="http://schemas.openxmlformats.org/presentationml/2006/ole">
            <p:oleObj spid="_x0000_s720898" name="Equation" r:id="rId3" imgW="1688760" imgH="863280" progId="Equation.3">
              <p:embed/>
            </p:oleObj>
          </a:graphicData>
        </a:graphic>
      </p:graphicFrame>
      <p:graphicFrame>
        <p:nvGraphicFramePr>
          <p:cNvPr id="468999" name="Object 7"/>
          <p:cNvGraphicFramePr>
            <a:graphicFrameLocks noChangeAspect="1"/>
          </p:cNvGraphicFramePr>
          <p:nvPr/>
        </p:nvGraphicFramePr>
        <p:xfrm>
          <a:off x="5353050" y="4495800"/>
          <a:ext cx="3409950" cy="1730375"/>
        </p:xfrm>
        <a:graphic>
          <a:graphicData uri="http://schemas.openxmlformats.org/presentationml/2006/ole">
            <p:oleObj spid="_x0000_s720899" name="Equation" r:id="rId4" imgW="170172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Confounding and Effect Modification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Summary</a:t>
            </a:r>
          </a:p>
          <a:p>
            <a:pPr algn="ctr"/>
            <a:endParaRPr lang="en-US" sz="1600" dirty="0" smtClean="0"/>
          </a:p>
          <a:p>
            <a:pPr marL="284163" indent="-284163" algn="ctr">
              <a:spcBef>
                <a:spcPts val="0"/>
              </a:spcBef>
            </a:pPr>
            <a:r>
              <a:rPr lang="en-US" dirty="0" smtClean="0"/>
              <a:t>In multivariable modeling (&gt;1 variable in a model): </a:t>
            </a:r>
          </a:p>
          <a:p>
            <a:pPr marL="284163" indent="-284163">
              <a:spcBef>
                <a:spcPts val="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284163" indent="-284163">
              <a:spcBef>
                <a:spcPts val="0"/>
              </a:spcBef>
              <a:buSzPct val="90000"/>
              <a:buFont typeface="Arial" pitchFamily="34" charset="0"/>
              <a:buChar char="•"/>
            </a:pPr>
            <a:r>
              <a:rPr lang="en-US" dirty="0" smtClean="0"/>
              <a:t>In a model without a product term or joint and separate effects, it is not possible to compute stratum-specific estimates</a:t>
            </a:r>
          </a:p>
          <a:p>
            <a:pPr marL="284163" indent="-284163">
              <a:spcBef>
                <a:spcPts val="0"/>
              </a:spcBef>
              <a:buSzPct val="90000"/>
              <a:buFont typeface="Arial" pitchFamily="34" charset="0"/>
              <a:buChar char="•"/>
            </a:pPr>
            <a:r>
              <a:rPr lang="en-US" dirty="0" smtClean="0"/>
              <a:t>main effects are mutually adjusted measures of association</a:t>
            </a:r>
          </a:p>
          <a:p>
            <a:pPr marL="284163" indent="-284163">
              <a:spcBef>
                <a:spcPts val="0"/>
              </a:spcBef>
              <a:buSzPct val="90000"/>
              <a:buFont typeface="Arial" pitchFamily="34" charset="0"/>
              <a:buChar char="•"/>
            </a:pPr>
            <a:r>
              <a:rPr lang="en-US" dirty="0" smtClean="0"/>
              <a:t>To assess confounding, an adjusted estimate from a model has to be compared to a crude estimate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DCA2-F568-4337-A2B1-BA346A045908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Confounding and Effect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4648200"/>
          </a:xfrm>
        </p:spPr>
        <p:txBody>
          <a:bodyPr/>
          <a:lstStyle/>
          <a:p>
            <a:pPr marL="284163" indent="-284163" algn="ctr">
              <a:spcBef>
                <a:spcPts val="0"/>
              </a:spcBef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Summary</a:t>
            </a:r>
          </a:p>
          <a:p>
            <a:pPr marL="284163" indent="-284163">
              <a:spcBef>
                <a:spcPts val="0"/>
              </a:spcBef>
              <a:buSzPct val="90000"/>
              <a:buFont typeface="Arial" pitchFamily="34" charset="0"/>
              <a:buChar char="•"/>
            </a:pPr>
            <a:r>
              <a:rPr lang="en-US" dirty="0" smtClean="0"/>
              <a:t>In a model with a product term, it is not possible to compute adjusted estimates</a:t>
            </a:r>
          </a:p>
          <a:p>
            <a:pPr marL="284163" indent="-284163">
              <a:spcBef>
                <a:spcPts val="0"/>
              </a:spcBef>
              <a:buSzPct val="90000"/>
              <a:buFont typeface="Arial" pitchFamily="34" charset="0"/>
              <a:buChar char="•"/>
            </a:pPr>
            <a:r>
              <a:rPr lang="en-US" dirty="0" smtClean="0"/>
              <a:t>In a model with a product term, main effects are measures of association within one stratum--the separate effects</a:t>
            </a:r>
          </a:p>
          <a:p>
            <a:pPr marL="284163" indent="-284163">
              <a:spcBef>
                <a:spcPts val="0"/>
              </a:spcBef>
              <a:buSzPct val="90000"/>
              <a:buFont typeface="Arial" pitchFamily="34" charset="0"/>
              <a:buChar char="•"/>
            </a:pPr>
            <a:r>
              <a:rPr lang="en-US" dirty="0" smtClean="0"/>
              <a:t>The p-value for the product term is the test for multiplicative interaction</a:t>
            </a:r>
          </a:p>
          <a:p>
            <a:pPr marL="284163" indent="-284163">
              <a:spcBef>
                <a:spcPts val="0"/>
              </a:spcBef>
              <a:buSzPct val="90000"/>
              <a:buFont typeface="Arial" pitchFamily="34" charset="0"/>
              <a:buChar char="•"/>
            </a:pPr>
            <a:r>
              <a:rPr lang="en-US" dirty="0" smtClean="0"/>
              <a:t>Joint and separate effects can be modeled directly, but then none of the beta coefficients provide a statistical test for interaction</a:t>
            </a:r>
          </a:p>
          <a:p>
            <a:pPr marL="284163" indent="-284163">
              <a:spcBef>
                <a:spcPts val="0"/>
              </a:spcBef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DCA2-F568-4337-A2B1-BA346A045908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2313" y="3276601"/>
            <a:ext cx="7772400" cy="1371600"/>
          </a:xfrm>
        </p:spPr>
        <p:txBody>
          <a:bodyPr/>
          <a:lstStyle/>
          <a:p>
            <a:pPr algn="r"/>
            <a:r>
              <a:rPr lang="en-US" cap="none" dirty="0" smtClean="0"/>
              <a:t>Modeling with Dummy Variables</a:t>
            </a:r>
            <a:endParaRPr lang="en-US" cap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DCA2-F568-4337-A2B1-BA346A045908}" type="slidenum">
              <a:rPr lang="en-US" altLang="en-US" smtClean="0"/>
              <a:pPr/>
              <a:t>38</a:t>
            </a:fld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Confounding and Effect Modification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concepts of confounding and effect modification apply to any modeling approach as well as to data at any level of measurement.  </a:t>
            </a:r>
          </a:p>
          <a:p>
            <a:endParaRPr lang="en-US" dirty="0" smtClean="0"/>
          </a:p>
          <a:p>
            <a:r>
              <a:rPr lang="en-US" dirty="0" smtClean="0"/>
              <a:t>For example, if we conduct 'normal' regression with a continuous, normally distributed outcome variable, we are interested in whether differences between means on a variable vary across levels of another variable or whether the crude difference between means is different than the adjusted difference between means.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2133600" cy="300038"/>
          </a:xfrm>
        </p:spPr>
        <p:txBody>
          <a:bodyPr/>
          <a:lstStyle/>
          <a:p>
            <a:pPr algn="r"/>
            <a:fld id="{EB36762A-E0C3-41D8-B13A-DAC83134CB09}" type="slidenum">
              <a:rPr lang="en-US" smtClean="0"/>
              <a:pPr algn="r"/>
              <a:t>3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D7015-D231-4277-B822-C657374F31F0}" type="slidenum">
              <a:rPr lang="en-US" altLang="en-US"/>
              <a:pPr>
                <a:defRPr/>
              </a:pPr>
              <a:t>39</a:t>
            </a:fld>
            <a:endParaRPr lang="en-US" altLang="en-US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4418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What if you want to model a nominal independent variable—a variable with more than 2 categories?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For example, what if you want to model three categories of race/ethnicity—African American, Hispanic, and White?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If the outcome variable were continuous, this situation would be Analysis of Variance (ANOVA), testing a hypothesis about the difference between </a:t>
            </a:r>
            <a:r>
              <a:rPr lang="en-US" b="1" u="sng" dirty="0" smtClean="0"/>
              <a:t>three</a:t>
            </a:r>
            <a:r>
              <a:rPr lang="en-US" dirty="0" smtClean="0"/>
              <a:t> means: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CC0000"/>
                </a:solidFill>
                <a:sym typeface="Symbol" pitchFamily="18" charset="2"/>
              </a:rPr>
              <a:t>H</a:t>
            </a:r>
            <a:r>
              <a:rPr lang="en-US" b="1" baseline="-25000" dirty="0" smtClean="0">
                <a:solidFill>
                  <a:srgbClr val="CC0000"/>
                </a:solidFill>
                <a:sym typeface="Symbol" pitchFamily="18" charset="2"/>
              </a:rPr>
              <a:t>o</a:t>
            </a:r>
            <a:r>
              <a:rPr lang="en-US" b="1" dirty="0" smtClean="0">
                <a:solidFill>
                  <a:srgbClr val="CC0000"/>
                </a:solidFill>
                <a:sym typeface="Symbol" pitchFamily="18" charset="2"/>
              </a:rPr>
              <a:t>: </a:t>
            </a:r>
            <a:r>
              <a:rPr lang="en-US" b="1" baseline="-25000" dirty="0" smtClean="0">
                <a:solidFill>
                  <a:srgbClr val="CC0000"/>
                </a:solidFill>
                <a:sym typeface="Symbol" pitchFamily="18" charset="2"/>
              </a:rPr>
              <a:t>1</a:t>
            </a:r>
            <a:r>
              <a:rPr lang="en-US" b="1" dirty="0" smtClean="0">
                <a:solidFill>
                  <a:srgbClr val="CC0000"/>
                </a:solidFill>
                <a:sym typeface="Symbol" pitchFamily="18" charset="2"/>
              </a:rPr>
              <a:t> = </a:t>
            </a:r>
            <a:r>
              <a:rPr lang="en-US" b="1" baseline="-25000" dirty="0" smtClean="0">
                <a:solidFill>
                  <a:srgbClr val="CC0000"/>
                </a:solidFill>
                <a:sym typeface="Symbol" pitchFamily="18" charset="2"/>
              </a:rPr>
              <a:t>2</a:t>
            </a:r>
            <a:r>
              <a:rPr lang="en-US" b="1" dirty="0" smtClean="0">
                <a:solidFill>
                  <a:srgbClr val="CC0000"/>
                </a:solidFill>
                <a:sym typeface="Symbol" pitchFamily="18" charset="2"/>
              </a:rPr>
              <a:t> = </a:t>
            </a:r>
            <a:r>
              <a:rPr lang="en-US" b="1" baseline="-25000" dirty="0" smtClean="0">
                <a:solidFill>
                  <a:srgbClr val="CC0000"/>
                </a:solidFill>
                <a:sym typeface="Symbol" pitchFamily="18" charset="2"/>
              </a:rPr>
              <a:t>3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AF2E0-F4C0-42C3-8845-3988F4FACC46}" type="slidenum">
              <a:rPr lang="en-US" altLang="en-US"/>
              <a:pPr>
                <a:defRPr/>
              </a:pPr>
              <a:t>40</a:t>
            </a:fld>
            <a:endParaRPr lang="en-US" altLang="en-US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72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In logistic regression, the hypothesis could be written: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CC0000"/>
                </a:solidFill>
              </a:rPr>
              <a:t>H</a:t>
            </a:r>
            <a:r>
              <a:rPr lang="en-US" b="1" baseline="-25000" dirty="0" smtClean="0">
                <a:solidFill>
                  <a:srgbClr val="CC0000"/>
                </a:solidFill>
              </a:rPr>
              <a:t>o</a:t>
            </a:r>
            <a:r>
              <a:rPr lang="en-US" b="1" dirty="0" smtClean="0">
                <a:solidFill>
                  <a:srgbClr val="CC0000"/>
                </a:solidFill>
              </a:rPr>
              <a:t>: ln(Odds</a:t>
            </a:r>
            <a:r>
              <a:rPr lang="en-US" b="1" baseline="-25000" dirty="0" smtClean="0">
                <a:solidFill>
                  <a:srgbClr val="CC0000"/>
                </a:solidFill>
              </a:rPr>
              <a:t>1</a:t>
            </a:r>
            <a:r>
              <a:rPr lang="en-US" b="1" dirty="0" smtClean="0">
                <a:solidFill>
                  <a:srgbClr val="CC0000"/>
                </a:solidFill>
              </a:rPr>
              <a:t>) = ln(Odds</a:t>
            </a:r>
            <a:r>
              <a:rPr lang="en-US" b="1" baseline="-25000" dirty="0" smtClean="0">
                <a:solidFill>
                  <a:srgbClr val="CC0000"/>
                </a:solidFill>
              </a:rPr>
              <a:t>2</a:t>
            </a:r>
            <a:r>
              <a:rPr lang="en-US" b="1" dirty="0" smtClean="0">
                <a:solidFill>
                  <a:srgbClr val="CC0000"/>
                </a:solidFill>
              </a:rPr>
              <a:t>) = ln(Odds</a:t>
            </a:r>
            <a:r>
              <a:rPr lang="en-US" b="1" baseline="-25000" dirty="0" smtClean="0">
                <a:solidFill>
                  <a:srgbClr val="CC0000"/>
                </a:solidFill>
              </a:rPr>
              <a:t>3</a:t>
            </a:r>
            <a:r>
              <a:rPr lang="en-US" b="1" dirty="0" smtClean="0">
                <a:solidFill>
                  <a:srgbClr val="CC0000"/>
                </a:solidFill>
              </a:rPr>
              <a:t>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b="1" dirty="0" smtClean="0">
              <a:solidFill>
                <a:srgbClr val="CC0000"/>
              </a:solidFill>
            </a:endParaRPr>
          </a:p>
          <a:p>
            <a:r>
              <a:rPr lang="en-US" dirty="0" smtClean="0"/>
              <a:t>In log-binomial regression, the hypothesis could be written: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b="1" dirty="0" smtClean="0">
              <a:solidFill>
                <a:srgbClr val="CC0000"/>
              </a:solidFill>
            </a:endParaRPr>
          </a:p>
          <a:p>
            <a:pPr algn="ctr"/>
            <a:r>
              <a:rPr lang="en-US" b="1" dirty="0" smtClean="0">
                <a:solidFill>
                  <a:srgbClr val="CC0000"/>
                </a:solidFill>
              </a:rPr>
              <a:t>H</a:t>
            </a:r>
            <a:r>
              <a:rPr lang="en-US" b="1" baseline="-25000" dirty="0" smtClean="0">
                <a:solidFill>
                  <a:srgbClr val="CC0000"/>
                </a:solidFill>
              </a:rPr>
              <a:t>o</a:t>
            </a:r>
            <a:r>
              <a:rPr lang="en-US" b="1" dirty="0" smtClean="0">
                <a:solidFill>
                  <a:srgbClr val="CC0000"/>
                </a:solidFill>
              </a:rPr>
              <a:t>: ln(prop</a:t>
            </a:r>
            <a:r>
              <a:rPr lang="en-US" b="1" baseline="-25000" dirty="0" smtClean="0">
                <a:solidFill>
                  <a:srgbClr val="CC0000"/>
                </a:solidFill>
              </a:rPr>
              <a:t>1</a:t>
            </a:r>
            <a:r>
              <a:rPr lang="en-US" b="1" dirty="0" smtClean="0">
                <a:solidFill>
                  <a:srgbClr val="CC0000"/>
                </a:solidFill>
              </a:rPr>
              <a:t>) = ln(prop</a:t>
            </a:r>
            <a:r>
              <a:rPr lang="en-US" b="1" baseline="-25000" dirty="0" smtClean="0">
                <a:solidFill>
                  <a:srgbClr val="CC0000"/>
                </a:solidFill>
              </a:rPr>
              <a:t>2</a:t>
            </a:r>
            <a:r>
              <a:rPr lang="en-US" b="1" dirty="0" smtClean="0">
                <a:solidFill>
                  <a:srgbClr val="CC0000"/>
                </a:solidFill>
              </a:rPr>
              <a:t>) = ln(prop</a:t>
            </a:r>
            <a:r>
              <a:rPr lang="en-US" b="1" baseline="-25000" dirty="0" smtClean="0">
                <a:solidFill>
                  <a:srgbClr val="CC0000"/>
                </a:solidFill>
              </a:rPr>
              <a:t>3</a:t>
            </a:r>
            <a:r>
              <a:rPr lang="en-US" b="1" dirty="0" smtClean="0">
                <a:solidFill>
                  <a:srgbClr val="CC0000"/>
                </a:solidFill>
              </a:rPr>
              <a:t>)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b="1" dirty="0" smtClean="0">
              <a:solidFill>
                <a:srgbClr val="CC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In any case, we need to “trick” the modeling procedure into handling the nominal variable appropriately.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C9818F-237E-49AA-A68B-EE2F6D01DC31}" type="slidenum">
              <a:rPr lang="en-US" altLang="en-US"/>
              <a:pPr>
                <a:defRPr/>
              </a:pPr>
              <a:t>41</a:t>
            </a:fld>
            <a:endParaRPr lang="en-US" altLang="en-US" dirty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308975" cy="480060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Race/ethnicity as a single variable coded, for example </a:t>
            </a:r>
            <a:r>
              <a:rPr lang="en-US" b="1" dirty="0" smtClean="0">
                <a:solidFill>
                  <a:srgbClr val="660033"/>
                </a:solidFill>
              </a:rPr>
              <a:t>1=African American, 2=Hispanic, and 3=White</a:t>
            </a:r>
            <a:r>
              <a:rPr lang="en-US" dirty="0" smtClean="0"/>
              <a:t>, will be  treated as ordinal in a regression model.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proc genmod order=formatted;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model outcome = ethnicity / link=log dist=bin;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run;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>
              <a:solidFill>
                <a:srgbClr val="3C02CC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The </a:t>
            </a:r>
            <a:r>
              <a:rPr lang="en-US" b="1" u="sng" dirty="0" smtClean="0"/>
              <a:t>incorrect</a:t>
            </a:r>
            <a:r>
              <a:rPr lang="en-US" dirty="0" smtClean="0"/>
              <a:t> interpretation of the resulting beta coefficient for ‘ethnicity’ would be, “for every unit change in ‘ethnicity’, there is a ____ change in the log(prevalence/risk) of the outcome”.</a:t>
            </a:r>
          </a:p>
        </p:txBody>
      </p:sp>
      <p:sp>
        <p:nvSpPr>
          <p:cNvPr id="45061" name="Line 4"/>
          <p:cNvSpPr>
            <a:spLocks noChangeShapeType="1"/>
          </p:cNvSpPr>
          <p:nvPr/>
        </p:nvSpPr>
        <p:spPr bwMode="auto">
          <a:xfrm>
            <a:off x="609600" y="2895600"/>
            <a:ext cx="41910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5062" name="Line 5"/>
          <p:cNvSpPr>
            <a:spLocks noChangeShapeType="1"/>
          </p:cNvSpPr>
          <p:nvPr/>
        </p:nvSpPr>
        <p:spPr bwMode="auto">
          <a:xfrm flipV="1">
            <a:off x="609600" y="2819400"/>
            <a:ext cx="4114800" cy="1600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ED04E-78AC-4EA1-A550-7B92D05191CF}" type="slidenum">
              <a:rPr lang="en-US" altLang="en-US"/>
              <a:pPr>
                <a:defRPr/>
              </a:pPr>
              <a:t>42</a:t>
            </a:fld>
            <a:endParaRPr lang="en-US" altLang="en-US" dirty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 smtClean="0"/>
              <a:t>So, what’s the trick?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Dummy variables, or indicator variables, are </a:t>
            </a:r>
            <a:r>
              <a:rPr lang="en-US" b="1" u="sng" dirty="0" smtClean="0"/>
              <a:t>a set of dichotomous variables</a:t>
            </a:r>
            <a:r>
              <a:rPr lang="en-US" dirty="0" smtClean="0"/>
              <a:t> which together capture the nominal construct of interest.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For a nominal variable with k categories, a set of k-1 dummy variables will capture the entire construct.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b="1" i="1" dirty="0" smtClean="0">
                <a:solidFill>
                  <a:schemeClr val="accent2"/>
                </a:solidFill>
              </a:rPr>
              <a:t>If variables for all k categories are created, there will be redundancy in the model.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b="1" i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847C3E-AE6A-4129-BE7E-A79B67FC7732}" type="slidenum">
              <a:rPr lang="en-US" altLang="en-US"/>
              <a:pPr>
                <a:defRPr/>
              </a:pPr>
              <a:t>43</a:t>
            </a:fld>
            <a:endParaRPr lang="en-US" altLang="en-US" dirty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58200" cy="4572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Each dichotomous variable considered separately is indeed assumed to be ‘ordinal’ by the modeling procedure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For example, we know that ‘sex’ can be appropriately modeled even though it is a nominal variable.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4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The beta coefficient for sex is interpreted as the difference between means (OLS) or the difference between log proportions (log-binomial) for males and females.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46B0C-78B6-4D32-888A-AE1B5BACFF09}" type="slidenum">
              <a:rPr lang="en-US" altLang="en-US"/>
              <a:pPr>
                <a:defRPr/>
              </a:pPr>
              <a:t>44</a:t>
            </a:fld>
            <a:endParaRPr lang="en-US" altLang="en-US" dirty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720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 smtClean="0"/>
              <a:t>Example: Dummy variables for race/ethnicity: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 smtClean="0"/>
              <a:t>We create 2 dummies for our 3 category race/ethnicity variable: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			</a:t>
            </a:r>
            <a:r>
              <a:rPr lang="en-US" b="1" dirty="0" smtClean="0">
                <a:solidFill>
                  <a:srgbClr val="660033"/>
                </a:solidFill>
              </a:rPr>
              <a:t>Original	Dummy1	Dummy 2	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rgbClr val="660033"/>
                </a:solidFill>
              </a:rPr>
              <a:t>			Coding	  af_am	    hisp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900" b="1" dirty="0" smtClean="0">
              <a:solidFill>
                <a:srgbClr val="660033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African American	      1		     1		     0 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Hispanic		      2		     0		     1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White			      3		     0		     0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1200" dirty="0" smtClean="0"/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Here, whites are being considered as the reference group.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A0F0A-A4E8-498B-8240-112D9FD8573B}" type="slidenum">
              <a:rPr lang="en-US" altLang="en-US"/>
              <a:pPr>
                <a:defRPr/>
              </a:pPr>
              <a:t>45</a:t>
            </a:fld>
            <a:endParaRPr lang="en-US" altLang="en-US" dirty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Explicit coding in SAS: If we’re not sure which level we want as the reference group, we can code ‘k’ dummies and then decide which k-1 we will model:</a:t>
            </a:r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endParaRPr lang="en-US" dirty="0" smtClean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if race = 1 then af_am = 1;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   else if race ^= . then af_am = 0;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if race = 2 then hisp = 1;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   else if race ^= . then hisp = 0;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if race = 3 then white = 1;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/>
              <a:t>   else if race^= . then white = 0;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AA3A1-0143-4B51-A273-B5C908892498}" type="slidenum">
              <a:rPr lang="en-US" altLang="en-US"/>
              <a:pPr>
                <a:defRPr/>
              </a:pPr>
              <a:t>46</a:t>
            </a:fld>
            <a:endParaRPr lang="en-US" altLang="en-US" dirty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8006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 smtClean="0"/>
              <a:t>Now, race/ethnicity can be modeled as follows:</a:t>
            </a:r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3C02CC"/>
                </a:solidFill>
              </a:rPr>
              <a:t>proc logistic order=formatted;</a:t>
            </a:r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3C02CC"/>
                </a:solidFill>
              </a:rPr>
              <a:t>   model outcome = af_am hisp;</a:t>
            </a:r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3C02CC"/>
                </a:solidFill>
              </a:rPr>
              <a:t>run;</a:t>
            </a:r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endParaRPr lang="en-US" sz="1600" dirty="0" smtClean="0"/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dirty="0" smtClean="0"/>
              <a:t>The beta coefficient for af_am is the difference in log odds between African Americans and </a:t>
            </a:r>
            <a:r>
              <a:rPr lang="en-US" b="1" u="sng" dirty="0" smtClean="0"/>
              <a:t>whites</a:t>
            </a:r>
            <a:r>
              <a:rPr lang="en-US" dirty="0" smtClean="0"/>
              <a:t>; the beta coefficient for hisp is the difference in log odds between Hispanics and </a:t>
            </a:r>
            <a:r>
              <a:rPr lang="en-US" b="1" u="sng" dirty="0" smtClean="0"/>
              <a:t>whites</a:t>
            </a:r>
            <a:r>
              <a:rPr lang="en-US" dirty="0" smtClean="0"/>
              <a:t>.  Exponentiating the betas, we get the odds ratios for African Americans v. whites &amp; for Hispanics v. whites.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E31-2229-4001-87F6-C95FBE869521}" type="slidenum">
              <a:rPr lang="en-US" altLang="en-US"/>
              <a:pPr>
                <a:defRPr/>
              </a:pPr>
              <a:t>47</a:t>
            </a:fld>
            <a:endParaRPr lang="en-US" altLang="en-US" dirty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SAS will automatically code dummy variables within a proc step, but then the analyst needs to control the coding and the reference group.  For the race/ethnicity example, rather than using the dummies af_am and hisp which were coded in the data step, the following model could be specified using the CLASS statement in SAS: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600" dirty="0" smtClean="0"/>
          </a:p>
          <a:p>
            <a:pPr marL="0" indent="0" eaLnBrk="1" hangingPunct="1">
              <a:spcBef>
                <a:spcPct val="500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proc logistic order=formatted;</a:t>
            </a:r>
          </a:p>
          <a:p>
            <a:pPr marL="0" indent="0" eaLnBrk="1" hangingPunct="1">
              <a:spcBef>
                <a:spcPct val="500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class race(ref=‘3’) / param = ref;</a:t>
            </a:r>
          </a:p>
          <a:p>
            <a:pPr marL="0" indent="0" eaLnBrk="1" hangingPunct="1">
              <a:spcBef>
                <a:spcPct val="500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model outcome = race;</a:t>
            </a:r>
          </a:p>
          <a:p>
            <a:pPr marL="0" indent="0" eaLnBrk="1" hangingPunct="1">
              <a:spcBef>
                <a:spcPct val="500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run;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1B30B-F87A-4A41-ADB1-7B5709805556}" type="slidenum">
              <a:rPr lang="en-US" altLang="en-US"/>
              <a:pPr>
                <a:defRPr/>
              </a:pPr>
              <a:t>48</a:t>
            </a:fld>
            <a:endParaRPr lang="en-US" altLang="en-US" dirty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 marL="0" indent="0" eaLnBrk="1" hangingPunct="1">
              <a:spcBef>
                <a:spcPct val="5000"/>
              </a:spcBef>
              <a:buFont typeface="Wingdings" pitchFamily="2" charset="2"/>
              <a:buNone/>
            </a:pPr>
            <a:r>
              <a:rPr lang="en-US" dirty="0" smtClean="0"/>
              <a:t>So far, whichever way we created dummy variables, there was no direct comparison of African Americans to Hispanics. One way to do this is to rerun the model:</a:t>
            </a:r>
            <a:endParaRPr lang="en-US" sz="1200" dirty="0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sz="1200" dirty="0" smtClean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proc logistic 0rder=formatted;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model outcome =  af_am white;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run;						</a:t>
            </a:r>
            <a:r>
              <a:rPr lang="en-US" b="1" dirty="0" smtClean="0">
                <a:solidFill>
                  <a:srgbClr val="FF3300"/>
                </a:solidFill>
              </a:rPr>
              <a:t>or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800" b="1" dirty="0" smtClean="0">
              <a:solidFill>
                <a:srgbClr val="FF3300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proc logistic order=formatted;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class race(ref=‘2’) / param = ref;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model outcome = race;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run;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800" dirty="0" smtClean="0">
              <a:solidFill>
                <a:srgbClr val="3C02CC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hold the thought for other ways to get a desired comparison</a:t>
            </a:r>
            <a:r>
              <a:rPr lang="en-US" sz="2400" dirty="0" smtClean="0"/>
              <a:t>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Confounding and Effect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Comparing Results—Contingency Tables and Linear Modeling: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Dichotomous Independent Variables (coded 1 and 0)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a Dichotomous Outcome</a:t>
            </a:r>
          </a:p>
          <a:p>
            <a:pPr>
              <a:spcBef>
                <a:spcPts val="0"/>
              </a:spcBef>
            </a:pPr>
            <a:endParaRPr lang="en-US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3">
              <a:spcBef>
                <a:spcPts val="0"/>
              </a:spcBef>
              <a:buClr>
                <a:srgbClr val="CC9900"/>
              </a:buClr>
            </a:pP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tables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VarB*VarA*outcome </a:t>
            </a:r>
          </a:p>
          <a:p>
            <a:pPr lvl="3">
              <a:spcBef>
                <a:spcPts val="0"/>
              </a:spcBef>
              <a:buClr>
                <a:srgbClr val="CC9900"/>
              </a:buClr>
            </a:pP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      /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relrisk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riskdiff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cmh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lvl="3">
              <a:spcBef>
                <a:spcPts val="0"/>
              </a:spcBef>
              <a:buClr>
                <a:srgbClr val="CC9900"/>
              </a:buClr>
            </a:pPr>
            <a:endParaRPr lang="en-US" sz="1000" dirty="0" smtClean="0">
              <a:solidFill>
                <a:srgbClr val="0000FF"/>
              </a:solidFill>
              <a:latin typeface="Courier New"/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400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 model with 2 main effects only (no product term)</a:t>
            </a:r>
          </a:p>
          <a:p>
            <a:pPr lvl="3">
              <a:spcBef>
                <a:spcPts val="0"/>
              </a:spcBef>
              <a:buClr>
                <a:srgbClr val="CC9900"/>
              </a:buClr>
            </a:pP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outcome = VarA VarB </a:t>
            </a:r>
          </a:p>
          <a:p>
            <a:pPr lvl="3">
              <a:spcBef>
                <a:spcPts val="0"/>
              </a:spcBef>
              <a:buClr>
                <a:srgbClr val="CC9900"/>
              </a:buClr>
            </a:pP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     /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link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= __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dist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= __ ;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1000" b="1" dirty="0" smtClean="0">
              <a:solidFill>
                <a:srgbClr val="000000">
                  <a:lumMod val="95000"/>
                  <a:lumOff val="5000"/>
                </a:srgbClr>
              </a:solidFill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400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A model with 2 main effects and a product term</a:t>
            </a:r>
          </a:p>
          <a:p>
            <a:pPr marL="2027238" lvl="3" indent="-398463">
              <a:spcBef>
                <a:spcPts val="0"/>
              </a:spcBef>
              <a:buClr>
                <a:srgbClr val="CC9900"/>
              </a:buClr>
            </a:pPr>
            <a:endParaRPr lang="en-US" sz="1000" b="1" dirty="0" smtClean="0">
              <a:solidFill>
                <a:srgbClr val="336600"/>
              </a:solidFill>
            </a:endParaRPr>
          </a:p>
          <a:p>
            <a:pPr lvl="3">
              <a:spcBef>
                <a:spcPts val="0"/>
              </a:spcBef>
              <a:buClr>
                <a:srgbClr val="CC9900"/>
              </a:buClr>
            </a:pP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outcome = VarA VarB VarA*VarB</a:t>
            </a:r>
          </a:p>
          <a:p>
            <a:pPr lvl="3">
              <a:spcBef>
                <a:spcPts val="0"/>
              </a:spcBef>
              <a:buClr>
                <a:srgbClr val="CC9900"/>
              </a:buClr>
            </a:pP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      /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link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= __ </a:t>
            </a:r>
            <a:r>
              <a:rPr lang="en-US" sz="2400" dirty="0" smtClean="0">
                <a:solidFill>
                  <a:srgbClr val="0000FF"/>
                </a:solidFill>
                <a:latin typeface="Courier New"/>
              </a:rPr>
              <a:t>dist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= __ ;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2027238" lvl="3" indent="-398463">
              <a:spcBef>
                <a:spcPts val="0"/>
              </a:spcBef>
              <a:buClr>
                <a:srgbClr val="CC9900"/>
              </a:buClr>
            </a:pPr>
            <a:endParaRPr lang="en-US" sz="2400" b="1" dirty="0" smtClean="0">
              <a:solidFill>
                <a:srgbClr val="336600"/>
              </a:solidFill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2000" b="1" dirty="0" smtClean="0">
              <a:solidFill>
                <a:srgbClr val="336600"/>
              </a:solidFill>
            </a:endParaRP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DCA2-F568-4337-A2B1-BA346A045908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5" name="Oval 4"/>
          <p:cNvSpPr/>
          <p:nvPr/>
        </p:nvSpPr>
        <p:spPr>
          <a:xfrm>
            <a:off x="6553200" y="5334000"/>
            <a:ext cx="1828800" cy="53340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23166-D2B8-4E59-8587-163C037D1D12}" type="slidenum">
              <a:rPr lang="en-US" altLang="en-US"/>
              <a:pPr>
                <a:defRPr/>
              </a:pPr>
              <a:t>49</a:t>
            </a:fld>
            <a:endParaRPr lang="en-US" altLang="en-US" dirty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Suppose you have an apparently ordinal variable such as income: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400" dirty="0" smtClean="0"/>
          </a:p>
          <a:p>
            <a:pPr marL="950913" lvl="1" indent="-436563" eaLnBrk="1" hangingPunct="1">
              <a:buFont typeface="Wingdings" pitchFamily="2" charset="2"/>
              <a:buChar char="n"/>
            </a:pPr>
            <a:r>
              <a:rPr lang="en-US" dirty="0" smtClean="0"/>
              <a:t>Should you include it in a model in this ordinal form?</a:t>
            </a:r>
          </a:p>
          <a:p>
            <a:pPr marL="2668588" lvl="4" indent="-46831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3C02CC"/>
                </a:solidFill>
              </a:rPr>
              <a:t>proc logistic order=formatted;</a:t>
            </a:r>
          </a:p>
          <a:p>
            <a:pPr marL="2668588" lvl="4" indent="-46831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3C02CC"/>
                </a:solidFill>
              </a:rPr>
              <a:t>   model outcome = income;</a:t>
            </a:r>
          </a:p>
          <a:p>
            <a:pPr marL="2668588" lvl="4" indent="-46831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3C02CC"/>
                </a:solidFill>
              </a:rPr>
              <a:t>run;</a:t>
            </a:r>
          </a:p>
          <a:p>
            <a:pPr marL="2668588" lvl="4" indent="-468313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/>
          </a:p>
          <a:p>
            <a:pPr marL="950913" lvl="1" indent="-436563" eaLnBrk="1" hangingPunct="1">
              <a:buFont typeface="Wingdings" pitchFamily="2" charset="2"/>
              <a:buChar char="n"/>
            </a:pPr>
            <a:r>
              <a:rPr lang="en-US" dirty="0" smtClean="0"/>
              <a:t>Should you use dummy variables?</a:t>
            </a:r>
          </a:p>
          <a:p>
            <a:pPr marL="1533525" lvl="2" indent="-468313" eaLnBrk="1" hangingPunct="1">
              <a:buFont typeface="Wingdings" pitchFamily="2" charset="2"/>
              <a:buChar char="Ø"/>
            </a:pPr>
            <a:r>
              <a:rPr lang="en-US" dirty="0" smtClean="0"/>
              <a:t>How many dummy variables will you create?</a:t>
            </a:r>
          </a:p>
          <a:p>
            <a:pPr marL="1533525" lvl="2" indent="-468313" eaLnBrk="1" hangingPunct="1">
              <a:buFont typeface="Wingdings" pitchFamily="2" charset="2"/>
              <a:buChar char="Ø"/>
            </a:pPr>
            <a:r>
              <a:rPr lang="en-US" dirty="0" smtClean="0"/>
              <a:t>What is the reference group?  Why?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10C82-B078-4F35-8B7E-9E186950053B}" type="slidenum">
              <a:rPr lang="en-US" altLang="en-US"/>
              <a:pPr>
                <a:defRPr/>
              </a:pPr>
              <a:t>50</a:t>
            </a:fld>
            <a:endParaRPr lang="en-US" altLang="en-US" dirty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800600"/>
          </a:xfrm>
        </p:spPr>
        <p:txBody>
          <a:bodyPr/>
          <a:lstStyle/>
          <a:p>
            <a:pPr marL="2668588" lvl="4" indent="-468313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/>
          </a:p>
          <a:p>
            <a:pPr marL="2668588" lvl="4" indent="-46831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/>
              <a:t>		1 = &lt; $25,000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chemeClr val="accent2"/>
                </a:solidFill>
              </a:rPr>
              <a:t>Suppose income is</a:t>
            </a:r>
            <a:r>
              <a:rPr lang="en-US" dirty="0" smtClean="0"/>
              <a:t>	2 = $25,000 - $49,999	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chemeClr val="accent2"/>
                </a:solidFill>
              </a:rPr>
              <a:t>coded as follows:</a:t>
            </a:r>
            <a:r>
              <a:rPr lang="en-US" dirty="0" smtClean="0"/>
              <a:t>	3 = $50,000 - $74,999</a:t>
            </a:r>
          </a:p>
          <a:p>
            <a:pPr marL="2668588" lvl="4" indent="-46831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800" dirty="0" smtClean="0"/>
              <a:t>		4 = &gt;= $75,000</a:t>
            </a:r>
          </a:p>
          <a:p>
            <a:pPr marL="2668588" lvl="4" indent="-468313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/>
          </a:p>
          <a:p>
            <a:pPr marL="585788" indent="-468313" algn="ctr">
              <a:spcBef>
                <a:spcPct val="0"/>
              </a:spcBef>
            </a:pPr>
            <a:r>
              <a:rPr lang="en-US" sz="3200" dirty="0" smtClean="0"/>
              <a:t>What  would be the best reference group?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4A3EA-8DC4-4D31-9442-554E5FF6817C}" type="slidenum">
              <a:rPr lang="en-US" altLang="en-US"/>
              <a:pPr>
                <a:defRPr/>
              </a:pPr>
              <a:t>51</a:t>
            </a:fld>
            <a:endParaRPr lang="en-US" altLang="en-US" dirty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609600"/>
            <a:ext cx="3810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800" dirty="0" smtClean="0">
              <a:solidFill>
                <a:srgbClr val="FF3300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FF3300"/>
                </a:solidFill>
              </a:rPr>
              <a:t>1.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proc logistic order=formatted;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class income(ref=‘2’) / param=ref;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model outcome = income;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run;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800" dirty="0" smtClean="0">
              <a:solidFill>
                <a:srgbClr val="3C02CC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FF3300"/>
                </a:solidFill>
              </a:rPr>
              <a:t>2.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proc logistic order=formatted;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class income(ref=‘1’) / param=ref;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   model outcome = income;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3C02CC"/>
                </a:solidFill>
              </a:rPr>
              <a:t>run;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C63529-3EB8-43EB-814B-30C9DFF4C001}" type="slidenum">
              <a:rPr lang="en-US" altLang="en-US"/>
              <a:pPr>
                <a:defRPr/>
              </a:pPr>
              <a:t>52</a:t>
            </a:fld>
            <a:endParaRPr lang="en-US" altLang="en-US" dirty="0"/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3200400" y="4343400"/>
          <a:ext cx="4918075" cy="1711325"/>
        </p:xfrm>
        <a:graphic>
          <a:graphicData uri="http://schemas.openxmlformats.org/presentationml/2006/ole">
            <p:oleObj spid="_x0000_s626690" name="Document" r:id="rId3" imgW="6589806" imgH="1138040" progId="Word.Document.8">
              <p:embed/>
            </p:oleObj>
          </a:graphicData>
        </a:graphic>
      </p:graphicFrame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z="2400" dirty="0" smtClean="0"/>
              <a:t>The smoking and lbw example: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rgbClr val="B6005B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B6005B"/>
                </a:solidFill>
              </a:rPr>
              <a:t>SAS creates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B6005B"/>
                </a:solidFill>
              </a:rPr>
              <a:t>the dummy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B6005B"/>
                </a:solidFill>
              </a:rPr>
              <a:t>variables for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B6005B"/>
                </a:solidFill>
              </a:rPr>
              <a:t>‘momage’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solidFill>
                <a:srgbClr val="B6005B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1400" dirty="0" smtClean="0">
              <a:solidFill>
                <a:srgbClr val="B6005B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B6005B"/>
                </a:solidFill>
              </a:rPr>
              <a:t>For a variable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B6005B"/>
                </a:solidFill>
              </a:rPr>
              <a:t>with &gt; 1 df, a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B6005B"/>
                </a:solidFill>
              </a:rPr>
              <a:t>Type 3 test looks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B6005B"/>
                </a:solidFill>
              </a:rPr>
              <a:t>at the significance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400" dirty="0" smtClean="0">
                <a:solidFill>
                  <a:srgbClr val="B6005B"/>
                </a:solidFill>
              </a:rPr>
              <a:t>of the whole construct</a:t>
            </a:r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3573463" y="2041525"/>
          <a:ext cx="3894137" cy="1768475"/>
        </p:xfrm>
        <a:graphic>
          <a:graphicData uri="http://schemas.openxmlformats.org/presentationml/2006/ole">
            <p:oleObj spid="_x0000_s626691" name="Document" r:id="rId4" imgW="6589806" imgH="1280205" progId="Word.Document.8">
              <p:embed/>
            </p:oleObj>
          </a:graphicData>
        </a:graphic>
      </p:graphicFrame>
      <p:sp>
        <p:nvSpPr>
          <p:cNvPr id="4103" name="Oval 8"/>
          <p:cNvSpPr>
            <a:spLocks noChangeArrowheads="1"/>
          </p:cNvSpPr>
          <p:nvPr/>
        </p:nvSpPr>
        <p:spPr bwMode="auto">
          <a:xfrm>
            <a:off x="4876800" y="5334000"/>
            <a:ext cx="457200" cy="838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84036-5C51-49C6-BB3B-DCE78E9FABFD}" type="slidenum">
              <a:rPr lang="en-US" altLang="en-US"/>
              <a:pPr>
                <a:defRPr/>
              </a:pPr>
              <a:t>53</a:t>
            </a:fld>
            <a:endParaRPr lang="en-US" altLang="en-US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90600" y="1676400"/>
          <a:ext cx="7431088" cy="4267200"/>
        </p:xfrm>
        <a:graphic>
          <a:graphicData uri="http://schemas.openxmlformats.org/presentationml/2006/ole">
            <p:oleObj spid="_x0000_s627714" name="Document" r:id="rId3" imgW="6589806" imgH="2845460" progId="Word.Document.8">
              <p:embed/>
            </p:oleObj>
          </a:graphicData>
        </a:graphic>
      </p:graphicFrame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1371600" y="5486400"/>
            <a:ext cx="6553200" cy="45720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BB718-4749-499B-B1C7-104116E8064F}" type="slidenum">
              <a:rPr lang="en-US" altLang="en-US"/>
              <a:pPr>
                <a:defRPr/>
              </a:pPr>
              <a:t>54</a:t>
            </a:fld>
            <a:endParaRPr lang="en-US" altLang="en-US" dirty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 marL="288925" indent="-288925" algn="ctr" eaLnBrk="1" hangingPunct="1">
              <a:buFont typeface="Wingdings" pitchFamily="2" charset="2"/>
              <a:buNone/>
            </a:pPr>
            <a:r>
              <a:rPr lang="en-US" dirty="0" smtClean="0"/>
              <a:t>Summary: Dummy Variables</a:t>
            </a:r>
          </a:p>
          <a:p>
            <a:pPr marL="288925" indent="-288925" algn="ctr" eaLnBrk="1" hangingPunct="1">
              <a:buFont typeface="Wingdings" pitchFamily="2" charset="2"/>
              <a:buNone/>
            </a:pPr>
            <a:endParaRPr lang="en-US" sz="800" dirty="0" smtClean="0"/>
          </a:p>
          <a:p>
            <a:pPr marL="288925" indent="-288925" eaLnBrk="1" hangingPunct="1">
              <a:spcBef>
                <a:spcPct val="10000"/>
              </a:spcBef>
              <a:buFont typeface="Wingdings" pitchFamily="2" charset="2"/>
              <a:buChar char="n"/>
            </a:pPr>
            <a:r>
              <a:rPr lang="en-US" sz="2600" dirty="0" smtClean="0"/>
              <a:t>Dummy variables are </a:t>
            </a:r>
            <a:r>
              <a:rPr lang="en-US" sz="2600" b="1" u="sng" dirty="0" smtClean="0"/>
              <a:t>mutually exclusive</a:t>
            </a:r>
            <a:r>
              <a:rPr lang="en-US" sz="2600" dirty="0" smtClean="0"/>
              <a:t>, unlike distinct dichotomous variables. A woman can only be coded ‘1’ on one of the ‘momage’ dummies, while she can be coded ‘1’ or ‘0’ on both of the distinct, non-mutually exclusive dichotomous variables for ‘smoking’ and ‘late_no_pnc’</a:t>
            </a:r>
          </a:p>
          <a:p>
            <a:pPr marL="288925" indent="-288925" eaLnBrk="1" hangingPunct="1">
              <a:spcBef>
                <a:spcPct val="10000"/>
              </a:spcBef>
              <a:buFont typeface="Wingdings" pitchFamily="2" charset="2"/>
              <a:buChar char="n"/>
            </a:pPr>
            <a:r>
              <a:rPr lang="en-US" sz="2600" dirty="0" smtClean="0"/>
              <a:t>Dummy variables are used for categorical variables:</a:t>
            </a:r>
          </a:p>
          <a:p>
            <a:pPr marL="984250" lvl="1" indent="-350838" eaLnBrk="1" hangingPunct="1">
              <a:spcBef>
                <a:spcPct val="10000"/>
              </a:spcBef>
              <a:buSzTx/>
              <a:buFont typeface="Wingdings" pitchFamily="2" charset="2"/>
              <a:buAutoNum type="arabicPeriod"/>
            </a:pPr>
            <a:r>
              <a:rPr lang="en-US" dirty="0" smtClean="0"/>
              <a:t>to examine an inherently nominal construct</a:t>
            </a:r>
          </a:p>
          <a:p>
            <a:pPr marL="984250" lvl="1" indent="-350838" eaLnBrk="1" hangingPunct="1">
              <a:spcBef>
                <a:spcPct val="10000"/>
              </a:spcBef>
              <a:buSzTx/>
              <a:buFont typeface="Wingdings" pitchFamily="2" charset="2"/>
              <a:buAutoNum type="arabicPeriod"/>
            </a:pPr>
            <a:r>
              <a:rPr lang="en-US" dirty="0" smtClean="0"/>
              <a:t>to examine an apparently ordinal construct as though it were nominal to empirically assess the meaning of each category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FB535F-3573-41B7-8D1C-51B978B324C3}" type="slidenum">
              <a:rPr lang="en-US" altLang="en-US"/>
              <a:pPr>
                <a:defRPr/>
              </a:pPr>
              <a:t>55</a:t>
            </a:fld>
            <a:endParaRPr lang="en-US" altLang="en-US" dirty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Modeling with Dummy Variables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Dummy variables can also be used to combine multiple variables into a single composite variable. For example, dummy variables could be used to create an age /  education measure or a SES index that synthesizes several socio-demographic variables.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0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 smtClean="0"/>
              <a:t>We've already seen how this approach can be used to handle effect modification by directly modeling joint and separate effects.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86B0-FE90-413F-8E9B-3BF9AAA4B495}" type="slidenum">
              <a:rPr lang="en-US" altLang="en-US"/>
              <a:pPr/>
              <a:t>56</a:t>
            </a:fld>
            <a:endParaRPr lang="en-US" altLang="en-US" dirty="0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Estimates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as a stratum-specific estimate when modeling effect modification may involve more than one beta coefficient, there are other contrasts that may also involve multiple coefficients.</a:t>
            </a:r>
          </a:p>
          <a:p>
            <a:endParaRPr lang="en-US" sz="1200" dirty="0"/>
          </a:p>
          <a:p>
            <a:r>
              <a:rPr lang="en-US" dirty="0"/>
              <a:t>For example, suppose this model with no interaction term is run:</a:t>
            </a:r>
          </a:p>
          <a:p>
            <a:endParaRPr lang="en-US" sz="1200" dirty="0"/>
          </a:p>
          <a:p>
            <a:r>
              <a:rPr lang="en-US" dirty="0">
                <a:solidFill>
                  <a:srgbClr val="3C02CC"/>
                </a:solidFill>
              </a:rPr>
              <a:t>proc logistic order=formatted;</a:t>
            </a:r>
          </a:p>
          <a:p>
            <a:r>
              <a:rPr lang="en-US" dirty="0">
                <a:solidFill>
                  <a:srgbClr val="3C02CC"/>
                </a:solidFill>
              </a:rPr>
              <a:t>   model outcome = smoking medrisk age35;</a:t>
            </a:r>
          </a:p>
          <a:p>
            <a:r>
              <a:rPr lang="en-US" dirty="0">
                <a:solidFill>
                  <a:srgbClr val="3C02CC"/>
                </a:solidFill>
              </a:rPr>
              <a:t>run;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1B0E-4499-41E5-9AAD-96D854F12AC5}" type="slidenum">
              <a:rPr lang="en-US" altLang="en-US"/>
              <a:pPr/>
              <a:t>57</a:t>
            </a:fld>
            <a:endParaRPr lang="en-US" altLang="en-US" dirty="0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Estimates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might want to ask: What is the OR comparing a high risk smoker to a low risk nonsmoker, among women age 35 and older?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93572" name="Picture 4"/>
          <p:cNvPicPr>
            <a:picLocks noChangeAspect="1" noChangeArrowheads="1"/>
          </p:cNvPicPr>
          <p:nvPr/>
        </p:nvPicPr>
        <p:blipFill>
          <a:blip r:embed="rId2" cstate="print"/>
          <a:srcRect r="64822" b="18103"/>
          <a:stretch>
            <a:fillRect/>
          </a:stretch>
        </p:blipFill>
        <p:spPr bwMode="auto">
          <a:xfrm>
            <a:off x="2371725" y="3535363"/>
            <a:ext cx="4714875" cy="1493837"/>
          </a:xfrm>
          <a:prstGeom prst="rect">
            <a:avLst/>
          </a:prstGeom>
          <a:solidFill>
            <a:srgbClr val="D8EFF4">
              <a:alpha val="35001"/>
            </a:srgbClr>
          </a:solidFill>
          <a:ln w="31750">
            <a:solidFill>
              <a:srgbClr val="0033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96E80-6456-428A-BEAF-F486DBDFC058}" type="slidenum">
              <a:rPr lang="en-US" altLang="en-US"/>
              <a:pPr/>
              <a:t>58</a:t>
            </a:fld>
            <a:endParaRPr lang="en-US" altLang="en-US" dirty="0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Estimates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800600"/>
          </a:xfrm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US" dirty="0"/>
              <a:t>In the model with 2 dummy variables for race / ethnicity, we can compare whichever groups we are interested in —we are not constrained by the coded reference group:</a:t>
            </a:r>
          </a:p>
          <a:p>
            <a:pPr>
              <a:spcBef>
                <a:spcPct val="5000"/>
              </a:spcBef>
            </a:pPr>
            <a:endParaRPr lang="en-US" sz="1200" dirty="0"/>
          </a:p>
          <a:p>
            <a:pPr>
              <a:spcBef>
                <a:spcPct val="5000"/>
              </a:spcBef>
            </a:pPr>
            <a:r>
              <a:rPr lang="en-US" sz="2400" dirty="0">
                <a:solidFill>
                  <a:srgbClr val="3C02CC"/>
                </a:solidFill>
              </a:rPr>
              <a:t>proc logistic order=formatted;</a:t>
            </a:r>
          </a:p>
          <a:p>
            <a:pPr>
              <a:spcBef>
                <a:spcPct val="5000"/>
              </a:spcBef>
            </a:pPr>
            <a:r>
              <a:rPr lang="en-US" sz="2400" dirty="0">
                <a:solidFill>
                  <a:srgbClr val="3C02CC"/>
                </a:solidFill>
              </a:rPr>
              <a:t>   model outcome = af_am hisp;</a:t>
            </a:r>
          </a:p>
          <a:p>
            <a:pPr>
              <a:spcBef>
                <a:spcPct val="5000"/>
              </a:spcBef>
            </a:pPr>
            <a:r>
              <a:rPr lang="en-US" sz="2400" dirty="0">
                <a:solidFill>
                  <a:srgbClr val="3C02CC"/>
                </a:solidFill>
              </a:rPr>
              <a:t>run;</a:t>
            </a:r>
          </a:p>
          <a:p>
            <a:pPr>
              <a:spcBef>
                <a:spcPct val="5000"/>
              </a:spcBef>
            </a:pPr>
            <a:endParaRPr lang="en-US" sz="1400" dirty="0">
              <a:solidFill>
                <a:srgbClr val="3C02CC"/>
              </a:solidFill>
            </a:endParaRPr>
          </a:p>
          <a:p>
            <a:pPr>
              <a:spcBef>
                <a:spcPct val="5000"/>
              </a:spcBef>
            </a:pPr>
            <a:r>
              <a:rPr lang="en-US" dirty="0"/>
              <a:t>The OR comparing </a:t>
            </a:r>
          </a:p>
          <a:p>
            <a:pPr>
              <a:spcBef>
                <a:spcPct val="5000"/>
              </a:spcBef>
            </a:pPr>
            <a:r>
              <a:rPr lang="en-US" dirty="0"/>
              <a:t>African-Americans to </a:t>
            </a:r>
          </a:p>
          <a:p>
            <a:pPr>
              <a:spcBef>
                <a:spcPct val="5000"/>
              </a:spcBef>
            </a:pPr>
            <a:r>
              <a:rPr lang="en-US" dirty="0"/>
              <a:t>Hispanics is:</a:t>
            </a:r>
          </a:p>
          <a:p>
            <a:pPr>
              <a:spcBef>
                <a:spcPct val="5000"/>
              </a:spcBef>
            </a:pPr>
            <a:endParaRPr lang="en-US" dirty="0"/>
          </a:p>
        </p:txBody>
      </p:sp>
      <p:pic>
        <p:nvPicPr>
          <p:cNvPr id="494596" name="Picture 4"/>
          <p:cNvPicPr>
            <a:picLocks noChangeAspect="1" noChangeArrowheads="1"/>
          </p:cNvPicPr>
          <p:nvPr/>
        </p:nvPicPr>
        <p:blipFill>
          <a:blip r:embed="rId2" cstate="print"/>
          <a:srcRect r="84262" b="21202"/>
          <a:stretch>
            <a:fillRect/>
          </a:stretch>
        </p:blipFill>
        <p:spPr bwMode="auto">
          <a:xfrm>
            <a:off x="4156075" y="3962400"/>
            <a:ext cx="3235325" cy="1697038"/>
          </a:xfrm>
          <a:prstGeom prst="rect">
            <a:avLst/>
          </a:prstGeom>
          <a:solidFill>
            <a:srgbClr val="FFFF00">
              <a:alpha val="8000"/>
            </a:srgbClr>
          </a:solidFill>
          <a:ln w="25400" algn="ctr">
            <a:solidFill>
              <a:srgbClr val="FFFF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Confounding and Effect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Comparing Results--Contingency Tables and Linear Modeling: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Dichotomous Independent Variables (coded 1 and 0)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a Dichotomous Outcome</a:t>
            </a:r>
          </a:p>
          <a:p>
            <a:pPr marL="3141663" lvl="7" indent="-26988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DCA2-F568-4337-A2B1-BA346A045908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 r="59984" b="11928"/>
          <a:stretch>
            <a:fillRect/>
          </a:stretch>
        </p:blipFill>
        <p:spPr bwMode="auto">
          <a:xfrm>
            <a:off x="457200" y="3048000"/>
            <a:ext cx="3417735" cy="2398327"/>
          </a:xfrm>
          <a:prstGeom prst="rect">
            <a:avLst/>
          </a:prstGeom>
          <a:solidFill>
            <a:srgbClr val="DDC5F7"/>
          </a:solidFill>
          <a:ln w="9525">
            <a:solidFill>
              <a:srgbClr val="7030A0"/>
            </a:solidFill>
            <a:miter lim="800000"/>
            <a:headEnd/>
            <a:tailEnd/>
          </a:ln>
          <a:effectLst/>
        </p:spPr>
      </p:pic>
      <p:graphicFrame>
        <p:nvGraphicFramePr>
          <p:cNvPr id="625666" name="Object 2"/>
          <p:cNvGraphicFramePr>
            <a:graphicFrameLocks noChangeAspect="1"/>
          </p:cNvGraphicFramePr>
          <p:nvPr/>
        </p:nvGraphicFramePr>
        <p:xfrm>
          <a:off x="4271962" y="4852988"/>
          <a:ext cx="4262438" cy="1395412"/>
        </p:xfrm>
        <a:graphic>
          <a:graphicData uri="http://schemas.openxmlformats.org/presentationml/2006/ole">
            <p:oleObj spid="_x0000_s625666" name="Document" r:id="rId4" imgW="3111302" imgH="1019989" progId="Word.Document.12">
              <p:embed/>
            </p:oleObj>
          </a:graphicData>
        </a:graphic>
      </p:graphicFrame>
      <p:graphicFrame>
        <p:nvGraphicFramePr>
          <p:cNvPr id="625667" name="Object 3"/>
          <p:cNvGraphicFramePr>
            <a:graphicFrameLocks noChangeAspect="1"/>
          </p:cNvGraphicFramePr>
          <p:nvPr/>
        </p:nvGraphicFramePr>
        <p:xfrm>
          <a:off x="4271962" y="2895600"/>
          <a:ext cx="4262438" cy="1550987"/>
        </p:xfrm>
        <a:graphic>
          <a:graphicData uri="http://schemas.openxmlformats.org/presentationml/2006/ole">
            <p:oleObj spid="_x0000_s625667" name="Document" r:id="rId5" imgW="3110221" imgH="113840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0EE4-FE70-4394-A787-DE6B84A91170}" type="slidenum">
              <a:rPr lang="en-US" altLang="en-US"/>
              <a:pPr/>
              <a:t>59</a:t>
            </a:fld>
            <a:endParaRPr lang="en-US" altLang="en-US" dirty="0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Estimates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Whenever multiple beta coefficients are involved in an estimate, the confidence interval is calculated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dichotomous variables coded 1 and 0, the formula for the confidence interval reduces to:</a:t>
            </a:r>
          </a:p>
        </p:txBody>
      </p:sp>
      <p:pic>
        <p:nvPicPr>
          <p:cNvPr id="491524" name="Picture 4"/>
          <p:cNvPicPr>
            <a:picLocks noChangeAspect="1" noChangeArrowheads="1"/>
          </p:cNvPicPr>
          <p:nvPr/>
        </p:nvPicPr>
        <p:blipFill>
          <a:blip r:embed="rId2" cstate="print"/>
          <a:srcRect l="10892" t="4465" r="11115" b="23814"/>
          <a:stretch>
            <a:fillRect/>
          </a:stretch>
        </p:blipFill>
        <p:spPr bwMode="auto">
          <a:xfrm>
            <a:off x="371475" y="3005138"/>
            <a:ext cx="8391525" cy="576262"/>
          </a:xfrm>
          <a:prstGeom prst="rect">
            <a:avLst/>
          </a:prstGeom>
          <a:noFill/>
          <a:ln w="25400" algn="ctr">
            <a:solidFill>
              <a:srgbClr val="33CCCC"/>
            </a:solidFill>
            <a:miter lim="800000"/>
            <a:headEnd/>
            <a:tailEnd/>
          </a:ln>
          <a:effectLst/>
        </p:spPr>
      </p:pic>
      <p:pic>
        <p:nvPicPr>
          <p:cNvPr id="491525" name="Picture 5"/>
          <p:cNvPicPr>
            <a:picLocks noChangeAspect="1" noChangeArrowheads="1"/>
          </p:cNvPicPr>
          <p:nvPr/>
        </p:nvPicPr>
        <p:blipFill>
          <a:blip r:embed="rId3" cstate="print"/>
          <a:srcRect l="28674" t="-6145" r="28897" b="32260"/>
          <a:stretch>
            <a:fillRect/>
          </a:stretch>
        </p:blipFill>
        <p:spPr bwMode="auto">
          <a:xfrm>
            <a:off x="2286000" y="5410200"/>
            <a:ext cx="4524375" cy="571500"/>
          </a:xfrm>
          <a:prstGeom prst="rect">
            <a:avLst/>
          </a:prstGeom>
          <a:noFill/>
          <a:ln w="25400" algn="ctr">
            <a:solidFill>
              <a:srgbClr val="33CCCC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171E-645B-4B72-9916-F5AC731FB046}" type="slidenum">
              <a:rPr lang="en-US" altLang="en-US"/>
              <a:pPr/>
              <a:t>60</a:t>
            </a:fld>
            <a:endParaRPr lang="en-US" altLang="en-US" dirty="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Estimates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z="2400" dirty="0"/>
              <a:t>A confidence interval when more than one beta coefficient is part of the estimate, requires the variance of each beta and the covariance(s) between betas</a:t>
            </a:r>
          </a:p>
          <a:p>
            <a:pPr>
              <a:spcBef>
                <a:spcPct val="0"/>
              </a:spcBef>
            </a:pPr>
            <a:endParaRPr lang="en-US" sz="1000" b="1" dirty="0">
              <a:solidFill>
                <a:srgbClr val="578357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578357"/>
                </a:solidFill>
                <a:latin typeface="Courier New" pitchFamily="49" charset="0"/>
              </a:rPr>
              <a:t>/*no product term in model */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0080"/>
                </a:solidFill>
                <a:latin typeface="Courier New" pitchFamily="49" charset="0"/>
              </a:rPr>
              <a:t>proc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Courier New" pitchFamily="49" charset="0"/>
              </a:rPr>
              <a:t>logistic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order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=formatted;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  model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 lbw = smoking late_no_pnc /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covb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0080"/>
                </a:solidFill>
                <a:latin typeface="Courier New" pitchFamily="49" charset="0"/>
              </a:rPr>
              <a:t>run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</a:pPr>
            <a:endParaRPr lang="en-US" sz="1000" dirty="0"/>
          </a:p>
          <a:p>
            <a:pPr algn="ctr">
              <a:spcBef>
                <a:spcPct val="0"/>
              </a:spcBef>
            </a:pPr>
            <a:r>
              <a:rPr lang="en-US" sz="1800" dirty="0"/>
              <a:t>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Estimated Covariance Matrix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                                              late_no_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Parameter        Intercept       smoking           pnc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Intercept          0.00031      -0.00024      -0.00025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smoking           -0.00024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0.001462 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-0.00013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late_no_pnc       -0.00025      -0.00013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0.001307</a:t>
            </a:r>
            <a:endParaRPr lang="en-US" sz="18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92C2-8462-4C16-AE6F-F53F624C6E4D}" type="slidenum">
              <a:rPr lang="en-US" altLang="en-US"/>
              <a:pPr/>
              <a:t>61</a:t>
            </a:fld>
            <a:endParaRPr lang="en-US" altLang="en-US" dirty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Estimates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72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OR for LBW, comparing smokers who had late/no pnc to nonsmokers who entered pnc early:</a:t>
            </a:r>
          </a:p>
          <a:p>
            <a:pPr>
              <a:spcBef>
                <a:spcPct val="0"/>
              </a:spcBef>
            </a:pPr>
            <a:endParaRPr lang="en-US" sz="1000" dirty="0">
              <a:solidFill>
                <a:srgbClr val="000000"/>
              </a:solidFill>
              <a:ea typeface="Times New Roman" pitchFamily="18" charset="0"/>
              <a:cs typeface="SAS Monospace" pitchFamily="49" charset="0"/>
            </a:endParaRP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			</a:t>
            </a:r>
            <a:r>
              <a:rPr lang="en-US" sz="24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Standard error 	of this complex estimate </a:t>
            </a:r>
          </a:p>
          <a:p>
            <a:pPr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			(on the log scale)</a:t>
            </a:r>
            <a:r>
              <a:rPr lang="en-US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:</a:t>
            </a:r>
          </a:p>
          <a:p>
            <a:pPr>
              <a:spcBef>
                <a:spcPct val="0"/>
              </a:spcBef>
            </a:pPr>
            <a:endParaRPr lang="en-US" sz="1400" dirty="0">
              <a:solidFill>
                <a:srgbClr val="000000"/>
              </a:solidFill>
              <a:ea typeface="Times New Roman" pitchFamily="18" charset="0"/>
              <a:cs typeface="SAS Monospace" pitchFamily="49" charset="0"/>
            </a:endParaRPr>
          </a:p>
          <a:p>
            <a:pPr marL="2085975" lvl="3" indent="-438150" algn="ctr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		</a:t>
            </a:r>
            <a:r>
              <a:rPr lang="en-US" sz="18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sqrt(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0.001462+0.001307+(2*-0.00013)</a:t>
            </a:r>
            <a:r>
              <a:rPr lang="en-US" sz="1800" b="1" dirty="0"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)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Times New Roman" pitchFamily="18" charset="0"/>
                <a:cs typeface="SAS Monospace" pitchFamily="49" charset="0"/>
              </a:rPr>
              <a:t>=0.0501</a:t>
            </a:r>
          </a:p>
          <a:p>
            <a:pPr algn="ctr">
              <a:spcBef>
                <a:spcPct val="0"/>
              </a:spcBef>
            </a:pPr>
            <a:endParaRPr lang="en-US" sz="1000" dirty="0">
              <a:solidFill>
                <a:srgbClr val="000000"/>
              </a:solidFill>
              <a:ea typeface="Times New Roman" pitchFamily="18" charset="0"/>
              <a:cs typeface="SAS Monospace" pitchFamily="49" charset="0"/>
            </a:endParaRP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			</a:t>
            </a:r>
            <a:r>
              <a:rPr lang="en-US" sz="24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95% CI :	= e</a:t>
            </a:r>
            <a:r>
              <a:rPr lang="en-US" sz="2400" baseline="300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0.8803 +/- 1.96*0.0501</a:t>
            </a:r>
          </a:p>
          <a:p>
            <a:pPr>
              <a:spcBef>
                <a:spcPct val="0"/>
              </a:spcBef>
            </a:pPr>
            <a:r>
              <a:rPr lang="en-US" sz="2400" baseline="300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			      	 </a:t>
            </a:r>
            <a:r>
              <a:rPr lang="en-US" sz="24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     	= e</a:t>
            </a:r>
            <a:r>
              <a:rPr lang="en-US" sz="2400" baseline="300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0.8803 +/- 0.0982</a:t>
            </a:r>
          </a:p>
          <a:p>
            <a:pPr>
              <a:spcBef>
                <a:spcPct val="0"/>
              </a:spcBef>
            </a:pPr>
            <a:r>
              <a:rPr lang="en-US" sz="2400" baseline="300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			</a:t>
            </a:r>
            <a:r>
              <a:rPr lang="en-US" sz="2400" dirty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                 	= </a:t>
            </a:r>
            <a:r>
              <a:rPr lang="en-US" sz="2400" dirty="0" smtClean="0">
                <a:solidFill>
                  <a:srgbClr val="000000"/>
                </a:solidFill>
                <a:ea typeface="Times New Roman" pitchFamily="18" charset="0"/>
                <a:cs typeface="SAS Monospace" pitchFamily="49" charset="0"/>
              </a:rPr>
              <a:t>2.19-2.68</a:t>
            </a:r>
          </a:p>
          <a:p>
            <a:pPr>
              <a:spcBef>
                <a:spcPct val="0"/>
              </a:spcBef>
            </a:pPr>
            <a:endParaRPr lang="en-US" sz="2400" dirty="0" smtClean="0">
              <a:solidFill>
                <a:srgbClr val="000000"/>
              </a:solidFill>
              <a:ea typeface="Times New Roman" pitchFamily="18" charset="0"/>
              <a:cs typeface="SAS Monospace" pitchFamily="49" charset="0"/>
            </a:endParaRPr>
          </a:p>
          <a:p>
            <a:pPr lvl="0" algn="ctr">
              <a:spcBef>
                <a:spcPct val="0"/>
              </a:spcBef>
              <a:buClrTx/>
              <a:buSzTx/>
            </a:pPr>
            <a:r>
              <a:rPr lang="en-US" sz="2200" i="1" kern="1200" dirty="0" smtClean="0">
                <a:solidFill>
                  <a:srgbClr val="000000"/>
                </a:solidFill>
                <a:latin typeface="Arial" pitchFamily="34" charset="0"/>
              </a:rPr>
              <a:t>Why is this joint effect different than the one on slide 26</a:t>
            </a:r>
            <a:r>
              <a:rPr lang="en-US" sz="2200" i="1" kern="1200" dirty="0" smtClean="0">
                <a:solidFill>
                  <a:srgbClr val="000000"/>
                </a:solidFill>
                <a:latin typeface="Arial" pitchFamily="34" charset="0"/>
              </a:rPr>
              <a:t>?</a:t>
            </a:r>
            <a:endParaRPr lang="en-US" sz="2400" dirty="0">
              <a:solidFill>
                <a:srgbClr val="000000"/>
              </a:solidFill>
              <a:ea typeface="Times New Roman" pitchFamily="18" charset="0"/>
              <a:cs typeface="SAS Monospace" pitchFamily="49" charset="0"/>
            </a:endParaRPr>
          </a:p>
        </p:txBody>
      </p:sp>
      <p:pic>
        <p:nvPicPr>
          <p:cNvPr id="136196" name="Picture 4"/>
          <p:cNvPicPr>
            <a:picLocks noChangeAspect="1" noChangeArrowheads="1"/>
          </p:cNvPicPr>
          <p:nvPr/>
        </p:nvPicPr>
        <p:blipFill>
          <a:blip r:embed="rId2" cstate="print"/>
          <a:srcRect r="74086" b="10733"/>
          <a:stretch>
            <a:fillRect/>
          </a:stretch>
        </p:blipFill>
        <p:spPr bwMode="auto">
          <a:xfrm>
            <a:off x="533400" y="2762250"/>
            <a:ext cx="2468563" cy="2190750"/>
          </a:xfrm>
          <a:prstGeom prst="rect">
            <a:avLst/>
          </a:prstGeom>
          <a:solidFill>
            <a:srgbClr val="EFF9FB">
              <a:alpha val="20000"/>
            </a:srgbClr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/>
        </p:spPr>
      </p:pic>
      <p:sp>
        <p:nvSpPr>
          <p:cNvPr id="136197" name="Oval 5"/>
          <p:cNvSpPr>
            <a:spLocks noChangeArrowheads="1"/>
          </p:cNvSpPr>
          <p:nvPr/>
        </p:nvSpPr>
        <p:spPr bwMode="auto">
          <a:xfrm>
            <a:off x="457200" y="4648200"/>
            <a:ext cx="1066800" cy="3810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1BF40-149B-4C0B-A9A7-8208AA04E750}" type="slidenum">
              <a:rPr lang="en-US" altLang="en-US"/>
              <a:pPr/>
              <a:t>62</a:t>
            </a:fld>
            <a:endParaRPr lang="en-US" altLang="en-US" dirty="0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Estimates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b="1" dirty="0"/>
              <a:t>Automating Custom Contrasts</a:t>
            </a:r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endParaRPr lang="en-US" sz="1800" b="1" dirty="0"/>
          </a:p>
          <a:p>
            <a:pPr lvl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z="2000" b="1" dirty="0">
                <a:solidFill>
                  <a:srgbClr val="578357"/>
                </a:solidFill>
                <a:latin typeface="Courier New" pitchFamily="49" charset="0"/>
              </a:rPr>
              <a:t>/*no product term in model */</a:t>
            </a:r>
          </a:p>
          <a:p>
            <a:pPr lvl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urier New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</a:rPr>
              <a:t>order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=formatted;</a:t>
            </a:r>
          </a:p>
          <a:p>
            <a:pPr lvl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z="2000" dirty="0">
                <a:solidFill>
                  <a:srgbClr val="0000FF"/>
                </a:solidFill>
                <a:latin typeface="Courier New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lbw = smoking late_no_pnc /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</a:rPr>
              <a:t>covb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lvl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</a:rPr>
              <a:t>contrast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urier New" pitchFamily="49" charset="0"/>
              </a:rPr>
              <a:t>'sm &amp; late_no_pnc v. neither'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		smoking </a:t>
            </a:r>
            <a:r>
              <a:rPr lang="en-US" sz="20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late_no_pnc </a:t>
            </a:r>
            <a:r>
              <a:rPr lang="en-US" sz="20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/ 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</a:rPr>
              <a:t>estimate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= exp;</a:t>
            </a:r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</a:rPr>
              <a:t>   run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endParaRPr lang="en-US" dirty="0"/>
          </a:p>
        </p:txBody>
      </p:sp>
      <p:pic>
        <p:nvPicPr>
          <p:cNvPr id="495620" name="Picture 4"/>
          <p:cNvPicPr>
            <a:picLocks noChangeAspect="1" noChangeArrowheads="1"/>
          </p:cNvPicPr>
          <p:nvPr/>
        </p:nvPicPr>
        <p:blipFill>
          <a:blip r:embed="rId2" cstate="print"/>
          <a:srcRect r="11781" b="28201"/>
          <a:stretch>
            <a:fillRect/>
          </a:stretch>
        </p:blipFill>
        <p:spPr bwMode="auto">
          <a:xfrm>
            <a:off x="569913" y="4910138"/>
            <a:ext cx="8116887" cy="652462"/>
          </a:xfrm>
          <a:prstGeom prst="rect">
            <a:avLst/>
          </a:prstGeom>
          <a:noFill/>
          <a:ln w="25400" algn="ctr">
            <a:solidFill>
              <a:schemeClr val="folHlink"/>
            </a:solidFill>
            <a:miter lim="800000"/>
            <a:headEnd/>
            <a:tailEnd/>
          </a:ln>
          <a:effectLst/>
        </p:spPr>
      </p:pic>
      <p:sp>
        <p:nvSpPr>
          <p:cNvPr id="495621" name="Line 5"/>
          <p:cNvSpPr>
            <a:spLocks noChangeShapeType="1"/>
          </p:cNvSpPr>
          <p:nvPr/>
        </p:nvSpPr>
        <p:spPr bwMode="auto">
          <a:xfrm>
            <a:off x="304800" y="3429000"/>
            <a:ext cx="533400" cy="0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C013-0D46-460C-90DA-D86C72A4EB04}" type="slidenum">
              <a:rPr lang="en-US" altLang="en-US"/>
              <a:pPr/>
              <a:t>63</a:t>
            </a:fld>
            <a:endParaRPr lang="en-US" altLang="en-US" dirty="0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Estimates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915400" cy="4724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1800" b="1" dirty="0">
                <a:solidFill>
                  <a:srgbClr val="578357"/>
                </a:solidFill>
                <a:latin typeface="Courier New" pitchFamily="49" charset="0"/>
              </a:rPr>
              <a:t>/*product term in model */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1800" b="1" dirty="0">
                <a:solidFill>
                  <a:srgbClr val="000080"/>
                </a:solidFill>
                <a:latin typeface="Courier New" pitchFamily="49" charset="0"/>
              </a:rPr>
              <a:t>proc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 pitchFamily="49" charset="0"/>
              </a:rPr>
              <a:t>logistic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order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=formatted 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data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</a:rPr>
              <a:t>=one;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   model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lbw = smoking late_no_pnc smoking*late_no_pnc;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contrast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'sm &amp; late_no_pnc'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		smoking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late_no_pnc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smoking*late_no_pnc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					  /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estimate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=exp;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contrast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'smoking, given late/no pnc'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smoking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		smoking*late_no_pnc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/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estimate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=exp;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contrast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'smoking, given early pnc'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smoking </a:t>
            </a:r>
            <a:r>
              <a:rPr lang="en-US" sz="1800" b="1" dirty="0">
                <a:solidFill>
                  <a:srgbClr val="008080"/>
                </a:solidFill>
                <a:latin typeface="Courier New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					  / </a:t>
            </a:r>
            <a:r>
              <a:rPr lang="en-US" sz="1800" dirty="0">
                <a:solidFill>
                  <a:srgbClr val="0000FF"/>
                </a:solidFill>
                <a:latin typeface="Courier New" pitchFamily="49" charset="0"/>
              </a:rPr>
              <a:t>estimate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= exp;</a:t>
            </a:r>
          </a:p>
          <a:p>
            <a:pPr>
              <a:spcBef>
                <a:spcPct val="0"/>
              </a:spcBef>
            </a:pPr>
            <a:r>
              <a:rPr lang="en-US" sz="1800" b="1" dirty="0">
                <a:solidFill>
                  <a:srgbClr val="000080"/>
                </a:solidFill>
                <a:latin typeface="Courier New" pitchFamily="49" charset="0"/>
              </a:rPr>
              <a:t>run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</a:pP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>
              <a:spcBef>
                <a:spcPct val="0"/>
              </a:spcBef>
            </a:pPr>
            <a:endParaRPr lang="en-US" sz="1800" dirty="0"/>
          </a:p>
          <a:p>
            <a:pPr algn="ctr">
              <a:spcBef>
                <a:spcPct val="0"/>
              </a:spcBef>
            </a:pPr>
            <a:r>
              <a:rPr lang="en-US" sz="2200" dirty="0"/>
              <a:t>Why is the joint effect from this model different than from the previous one?</a:t>
            </a:r>
          </a:p>
        </p:txBody>
      </p:sp>
      <p:pic>
        <p:nvPicPr>
          <p:cNvPr id="496644" name="Picture 4"/>
          <p:cNvPicPr>
            <a:picLocks noChangeAspect="1" noChangeArrowheads="1"/>
          </p:cNvPicPr>
          <p:nvPr/>
        </p:nvPicPr>
        <p:blipFill>
          <a:blip r:embed="rId2" cstate="print"/>
          <a:srcRect r="11443" b="16969"/>
          <a:stretch>
            <a:fillRect/>
          </a:stretch>
        </p:blipFill>
        <p:spPr bwMode="auto">
          <a:xfrm>
            <a:off x="511175" y="4648200"/>
            <a:ext cx="8175625" cy="1143000"/>
          </a:xfrm>
          <a:prstGeom prst="rect">
            <a:avLst/>
          </a:prstGeom>
          <a:noFill/>
          <a:ln w="25400" algn="ctr">
            <a:solidFill>
              <a:schemeClr val="folHlink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32EE-93AC-47A4-9B1F-9102409E0FE6}" type="slidenum">
              <a:rPr lang="en-US" altLang="en-US"/>
              <a:pPr/>
              <a:t>64</a:t>
            </a:fld>
            <a:endParaRPr lang="en-US" altLang="en-US" dirty="0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</a:t>
            </a:r>
            <a:r>
              <a:rPr lang="en-US" dirty="0" smtClean="0"/>
              <a:t>Estimates</a:t>
            </a:r>
            <a:endParaRPr lang="en-US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724400"/>
          </a:xfrm>
        </p:spPr>
        <p:txBody>
          <a:bodyPr/>
          <a:lstStyle/>
          <a:p>
            <a:pPr marL="342900" indent="-342900" algn="ctr">
              <a:spcBef>
                <a:spcPct val="0"/>
              </a:spcBef>
            </a:pPr>
            <a:r>
              <a:rPr lang="en-US" dirty="0" smtClean="0"/>
              <a:t>Log-binomial </a:t>
            </a:r>
            <a:r>
              <a:rPr lang="en-US" dirty="0"/>
              <a:t>Regression for LBW</a:t>
            </a:r>
          </a:p>
          <a:p>
            <a:pPr marL="342900" indent="-342900" algn="ctr">
              <a:spcBef>
                <a:spcPct val="0"/>
              </a:spcBef>
            </a:pPr>
            <a:r>
              <a:rPr lang="en-US" dirty="0"/>
              <a:t>Model Considering Effect Modification </a:t>
            </a:r>
            <a:r>
              <a:rPr lang="en-US" b="1" u="sng" dirty="0"/>
              <a:t>and </a:t>
            </a:r>
          </a:p>
          <a:p>
            <a:pPr marL="342900" indent="-342900" algn="ctr">
              <a:spcBef>
                <a:spcPct val="0"/>
              </a:spcBef>
            </a:pPr>
            <a:r>
              <a:rPr lang="en-US" dirty="0"/>
              <a:t>Adjustment for Confounding by Other Covariates</a:t>
            </a:r>
          </a:p>
          <a:p>
            <a:pPr marL="342900" indent="-342900"/>
            <a:endParaRPr lang="en-US" sz="1400" b="1" dirty="0">
              <a:latin typeface="Courier New" pitchFamily="49" charset="0"/>
            </a:endParaRPr>
          </a:p>
          <a:p>
            <a:pPr marL="342900" indent="-342900"/>
            <a:r>
              <a:rPr lang="en-US" sz="2400" b="1" dirty="0">
                <a:latin typeface="Courier New" pitchFamily="49" charset="0"/>
              </a:rPr>
              <a:t>proc genmod order=formatted;</a:t>
            </a:r>
          </a:p>
          <a:p>
            <a:pPr marL="750888" lvl="1" indent="-347663">
              <a:spcBef>
                <a:spcPct val="0"/>
              </a:spcBef>
            </a:pPr>
            <a:r>
              <a:rPr lang="en-US" sz="2400" b="1" dirty="0">
                <a:latin typeface="Courier New" pitchFamily="49" charset="0"/>
              </a:rPr>
              <a:t>class ageparity/ param=ref;</a:t>
            </a:r>
          </a:p>
          <a:p>
            <a:pPr marL="750888" lvl="1" indent="-347663">
              <a:spcBef>
                <a:spcPct val="0"/>
              </a:spcBef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model</a:t>
            </a:r>
            <a:r>
              <a:rPr lang="en-US" sz="2400" b="1" dirty="0">
                <a:latin typeface="Courier New" pitchFamily="49" charset="0"/>
              </a:rPr>
              <a:t> lbw = smoking late_no_pnc ageparity</a:t>
            </a:r>
          </a:p>
          <a:p>
            <a:pPr marL="750888" lvl="1" indent="-347663">
              <a:spcBef>
                <a:spcPct val="0"/>
              </a:spcBef>
            </a:pPr>
            <a:r>
              <a:rPr lang="en-US" sz="2400" b="1" dirty="0">
                <a:latin typeface="Courier New" pitchFamily="49" charset="0"/>
              </a:rPr>
              <a:t>			       matrisk </a:t>
            </a:r>
            <a:r>
              <a:rPr lang="en-US" sz="2400" b="1" i="1" dirty="0">
                <a:latin typeface="Courier New" pitchFamily="49" charset="0"/>
              </a:rPr>
              <a:t>smoking*ageparity</a:t>
            </a:r>
          </a:p>
          <a:p>
            <a:pPr marL="750888" lvl="1" indent="-347663">
              <a:spcBef>
                <a:spcPct val="0"/>
              </a:spcBef>
            </a:pPr>
            <a:r>
              <a:rPr lang="en-US" sz="2400" b="1" dirty="0">
                <a:latin typeface="Courier New" pitchFamily="49" charset="0"/>
              </a:rPr>
              <a:t>				 /dist=bin link=log;</a:t>
            </a:r>
          </a:p>
          <a:p>
            <a:pPr marL="750888" lvl="1" indent="-347663">
              <a:spcBef>
                <a:spcPct val="0"/>
              </a:spcBef>
            </a:pPr>
            <a:r>
              <a:rPr lang="en-US" sz="2400" b="1" dirty="0">
                <a:latin typeface="Courier New" pitchFamily="49" charset="0"/>
              </a:rPr>
              <a:t>run;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1219200" y="5349875"/>
            <a:ext cx="696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chemeClr val="hlink"/>
                </a:solidFill>
              </a:rPr>
              <a:t>“Ageparity” is an index variable considering levels </a:t>
            </a:r>
          </a:p>
          <a:p>
            <a:pPr algn="ctr"/>
            <a:r>
              <a:rPr lang="en-US" sz="2400" i="1" dirty="0">
                <a:solidFill>
                  <a:schemeClr val="hlink"/>
                </a:solidFill>
              </a:rPr>
              <a:t>of maternal age and parity simultaneously</a:t>
            </a:r>
          </a:p>
        </p:txBody>
      </p:sp>
      <p:sp>
        <p:nvSpPr>
          <p:cNvPr id="140293" name="Oval 5"/>
          <p:cNvSpPr>
            <a:spLocks noChangeArrowheads="1"/>
          </p:cNvSpPr>
          <p:nvPr/>
        </p:nvSpPr>
        <p:spPr bwMode="auto">
          <a:xfrm>
            <a:off x="3048000" y="4495800"/>
            <a:ext cx="4038600" cy="5334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0294" name="Oval 6"/>
          <p:cNvSpPr>
            <a:spLocks noChangeArrowheads="1"/>
          </p:cNvSpPr>
          <p:nvPr/>
        </p:nvSpPr>
        <p:spPr bwMode="auto">
          <a:xfrm>
            <a:off x="457200" y="3505200"/>
            <a:ext cx="1295400" cy="3810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07D-3358-4EAE-9248-7C2983126B63}" type="slidenum">
              <a:rPr lang="en-US" altLang="en-US"/>
              <a:pPr/>
              <a:t>65</a:t>
            </a:fld>
            <a:endParaRPr lang="en-US" altLang="en-US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</a:t>
            </a:r>
            <a:r>
              <a:rPr lang="en-US" dirty="0" smtClean="0"/>
              <a:t>Estimates</a:t>
            </a:r>
            <a:endParaRPr 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572000"/>
          </a:xfrm>
        </p:spPr>
        <p:txBody>
          <a:bodyPr/>
          <a:lstStyle/>
          <a:p>
            <a:pPr algn="ctr"/>
            <a:r>
              <a:rPr lang="en-US" sz="2400" dirty="0" smtClean="0"/>
              <a:t>Log-binomial </a:t>
            </a:r>
            <a:r>
              <a:rPr lang="en-US" sz="2400" dirty="0"/>
              <a:t>Regression for LBW</a:t>
            </a:r>
          </a:p>
          <a:p>
            <a:pPr algn="ctr"/>
            <a:r>
              <a:rPr lang="en-US" sz="2400" dirty="0"/>
              <a:t>Model Considering Effect Modification </a:t>
            </a:r>
            <a:r>
              <a:rPr lang="en-US" sz="2400" b="1" u="sng" dirty="0"/>
              <a:t>and </a:t>
            </a:r>
          </a:p>
          <a:p>
            <a:pPr algn="ctr"/>
            <a:r>
              <a:rPr lang="en-US" sz="2400" dirty="0"/>
              <a:t>Adjustment for Confounding by Other Covariates</a:t>
            </a:r>
          </a:p>
          <a:p>
            <a:pPr algn="ctr"/>
            <a:endParaRPr lang="en-US" sz="2400" dirty="0"/>
          </a:p>
          <a:p>
            <a:endParaRPr lang="en-US" sz="2400" dirty="0"/>
          </a:p>
        </p:txBody>
      </p:sp>
      <p:pic>
        <p:nvPicPr>
          <p:cNvPr id="1413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13837" r="43503"/>
          <a:stretch>
            <a:fillRect/>
          </a:stretch>
        </p:blipFill>
        <p:spPr>
          <a:xfrm>
            <a:off x="1371600" y="3200400"/>
            <a:ext cx="5638800" cy="2286000"/>
          </a:xfrm>
          <a:noFill/>
          <a:ln/>
        </p:spPr>
      </p:pic>
      <p:sp>
        <p:nvSpPr>
          <p:cNvPr id="141317" name="Line 5"/>
          <p:cNvSpPr>
            <a:spLocks noChangeShapeType="1"/>
          </p:cNvSpPr>
          <p:nvPr/>
        </p:nvSpPr>
        <p:spPr bwMode="auto">
          <a:xfrm>
            <a:off x="4114800" y="3505200"/>
            <a:ext cx="16764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B3317-7F30-410B-A84F-FBC73855E3B1}" type="slidenum">
              <a:rPr lang="en-US" altLang="en-US"/>
              <a:pPr/>
              <a:t>66</a:t>
            </a:fld>
            <a:endParaRPr lang="en-US" altLang="en-US" dirty="0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</a:t>
            </a:r>
            <a:r>
              <a:rPr lang="en-US" dirty="0" smtClean="0"/>
              <a:t>Estimates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001000" cy="4800600"/>
          </a:xfrm>
        </p:spPr>
        <p:txBody>
          <a:bodyPr/>
          <a:lstStyle/>
          <a:p>
            <a:pPr algn="ctr"/>
            <a:r>
              <a:rPr lang="en-US" sz="2400" dirty="0" smtClean="0"/>
              <a:t>Log-binomial </a:t>
            </a:r>
            <a:r>
              <a:rPr lang="en-US" sz="2400" dirty="0"/>
              <a:t>Regression for LBW</a:t>
            </a:r>
          </a:p>
          <a:p>
            <a:pPr algn="ctr"/>
            <a:r>
              <a:rPr lang="en-US" sz="2400" dirty="0"/>
              <a:t>Model Considering Effect Modification </a:t>
            </a:r>
            <a:r>
              <a:rPr lang="en-US" sz="2400" b="1" u="sng" dirty="0"/>
              <a:t>and </a:t>
            </a:r>
          </a:p>
          <a:p>
            <a:pPr algn="ctr"/>
            <a:r>
              <a:rPr lang="en-US" sz="2400" dirty="0"/>
              <a:t>Adjustment for Confounding by Other Covariates</a:t>
            </a:r>
          </a:p>
          <a:p>
            <a:pPr algn="ctr"/>
            <a:endParaRPr lang="en-US" sz="2400" dirty="0"/>
          </a:p>
          <a:p>
            <a:endParaRPr lang="en-US" sz="2400" dirty="0"/>
          </a:p>
        </p:txBody>
      </p:sp>
      <p:pic>
        <p:nvPicPr>
          <p:cNvPr id="14234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27806"/>
          <a:stretch>
            <a:fillRect/>
          </a:stretch>
        </p:blipFill>
        <p:spPr>
          <a:xfrm>
            <a:off x="152400" y="2828925"/>
            <a:ext cx="8915400" cy="3419475"/>
          </a:xfrm>
          <a:noFill/>
          <a:ln/>
        </p:spPr>
      </p:pic>
      <p:sp>
        <p:nvSpPr>
          <p:cNvPr id="142341" name="AutoShape 5"/>
          <p:cNvSpPr>
            <a:spLocks/>
          </p:cNvSpPr>
          <p:nvPr/>
        </p:nvSpPr>
        <p:spPr bwMode="auto">
          <a:xfrm>
            <a:off x="8915400" y="5380038"/>
            <a:ext cx="136525" cy="639762"/>
          </a:xfrm>
          <a:prstGeom prst="rightBracket">
            <a:avLst>
              <a:gd name="adj" fmla="val 39050"/>
            </a:avLst>
          </a:prstGeom>
          <a:noFill/>
          <a:ln w="254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2342" name="AutoShape 6"/>
          <p:cNvSpPr>
            <a:spLocks/>
          </p:cNvSpPr>
          <p:nvPr/>
        </p:nvSpPr>
        <p:spPr bwMode="auto">
          <a:xfrm>
            <a:off x="92075" y="5380038"/>
            <a:ext cx="136525" cy="639762"/>
          </a:xfrm>
          <a:prstGeom prst="leftBracket">
            <a:avLst>
              <a:gd name="adj" fmla="val 39050"/>
            </a:avLst>
          </a:prstGeom>
          <a:noFill/>
          <a:ln w="254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8761-AE74-43AD-BC5C-96B584B39907}" type="slidenum">
              <a:rPr lang="en-US" altLang="en-US"/>
              <a:pPr/>
              <a:t>67</a:t>
            </a:fld>
            <a:endParaRPr lang="en-US" altLang="en-US" dirty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</a:t>
            </a:r>
            <a:r>
              <a:rPr lang="en-US" dirty="0" smtClean="0"/>
              <a:t>Estimates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72000"/>
          </a:xfrm>
        </p:spPr>
        <p:txBody>
          <a:bodyPr/>
          <a:lstStyle/>
          <a:p>
            <a:pPr algn="ctr"/>
            <a:r>
              <a:rPr lang="en-US" sz="2400" dirty="0" smtClean="0"/>
              <a:t>Log-binomial Model </a:t>
            </a:r>
            <a:r>
              <a:rPr lang="en-US" sz="2400" dirty="0"/>
              <a:t>Considering Effect Modification </a:t>
            </a:r>
            <a:r>
              <a:rPr lang="en-US" sz="2400" b="1" u="sng" dirty="0"/>
              <a:t>and </a:t>
            </a:r>
          </a:p>
          <a:p>
            <a:pPr algn="ctr"/>
            <a:r>
              <a:rPr lang="en-US" sz="2400" dirty="0"/>
              <a:t>Adjustment for Confounding by Other Covariates</a:t>
            </a:r>
          </a:p>
          <a:p>
            <a:pPr algn="ctr"/>
            <a:r>
              <a:rPr lang="en-US" sz="2400" dirty="0"/>
              <a:t>Yields </a:t>
            </a:r>
            <a:r>
              <a:rPr lang="en-US" sz="2400" i="1" dirty="0"/>
              <a:t>Adjusted</a:t>
            </a:r>
            <a:r>
              <a:rPr lang="en-US" sz="2400" dirty="0"/>
              <a:t>, Stratum-Specific Relative Prevalences</a:t>
            </a:r>
          </a:p>
          <a:p>
            <a:endParaRPr lang="en-US" sz="2400" dirty="0"/>
          </a:p>
        </p:txBody>
      </p:sp>
      <p:graphicFrame>
        <p:nvGraphicFramePr>
          <p:cNvPr id="14336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876800" y="3960813"/>
          <a:ext cx="3714750" cy="1982787"/>
        </p:xfrm>
        <a:graphic>
          <a:graphicData uri="http://schemas.openxmlformats.org/presentationml/2006/ole">
            <p:oleObj spid="_x0000_s143364" name="Equation" r:id="rId3" imgW="1688760" imgH="901440" progId="Equation.3">
              <p:embed/>
            </p:oleObj>
          </a:graphicData>
        </a:graphic>
      </p:graphicFrame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5016500" y="3200400"/>
            <a:ext cx="2679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</a:rPr>
              <a:t>Smoking v. Nonsmoking, </a:t>
            </a:r>
          </a:p>
          <a:p>
            <a:r>
              <a:rPr lang="en-US" b="1" dirty="0">
                <a:latin typeface="Times New Roman" pitchFamily="18" charset="0"/>
              </a:rPr>
              <a:t>Among 20+ Primips</a:t>
            </a:r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838200" y="3200400"/>
            <a:ext cx="2679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</a:rPr>
              <a:t>Smoking v. Nonsmoking, </a:t>
            </a:r>
          </a:p>
          <a:p>
            <a:r>
              <a:rPr lang="en-US" b="1" dirty="0">
                <a:latin typeface="Times New Roman" pitchFamily="18" charset="0"/>
              </a:rPr>
              <a:t>Among 20+ Multips</a:t>
            </a:r>
          </a:p>
        </p:txBody>
      </p:sp>
      <p:graphicFrame>
        <p:nvGraphicFramePr>
          <p:cNvPr id="143367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754063" y="3960813"/>
          <a:ext cx="3741737" cy="1982787"/>
        </p:xfrm>
        <a:graphic>
          <a:graphicData uri="http://schemas.openxmlformats.org/presentationml/2006/ole">
            <p:oleObj spid="_x0000_s143367" name="Equation" r:id="rId4" imgW="1701720" imgH="901440" progId="Equation.3">
              <p:embed/>
            </p:oleObj>
          </a:graphicData>
        </a:graphic>
      </p:graphicFrame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990600" y="63246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Adjusted for prenatal care and maternal medical risk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9FEA-AE09-4C56-8069-6D2699A589F7}" type="slidenum">
              <a:rPr lang="en-US" altLang="en-US"/>
              <a:pPr/>
              <a:t>68</a:t>
            </a:fld>
            <a:endParaRPr lang="en-US" altLang="en-US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</a:t>
            </a:r>
            <a:r>
              <a:rPr lang="en-US" dirty="0" smtClean="0"/>
              <a:t>Estimates</a:t>
            </a:r>
            <a:endParaRPr lang="en-US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72000"/>
          </a:xfrm>
        </p:spPr>
        <p:txBody>
          <a:bodyPr/>
          <a:lstStyle/>
          <a:p>
            <a:pPr algn="ctr"/>
            <a:r>
              <a:rPr lang="en-US" sz="2400" dirty="0" smtClean="0"/>
              <a:t>Log-binomial Model </a:t>
            </a:r>
            <a:r>
              <a:rPr lang="en-US" sz="2400" dirty="0"/>
              <a:t>Considering Effect Modification </a:t>
            </a:r>
            <a:r>
              <a:rPr lang="en-US" sz="2400" b="1" u="sng" dirty="0"/>
              <a:t>and </a:t>
            </a:r>
          </a:p>
          <a:p>
            <a:pPr algn="ctr"/>
            <a:r>
              <a:rPr lang="en-US" sz="2400" dirty="0"/>
              <a:t>Adjustment for Confounding by Other Covariates</a:t>
            </a:r>
          </a:p>
          <a:p>
            <a:pPr algn="ctr"/>
            <a:r>
              <a:rPr lang="en-US" sz="2400" dirty="0"/>
              <a:t>Yields </a:t>
            </a:r>
            <a:r>
              <a:rPr lang="en-US" sz="2400" i="1" dirty="0"/>
              <a:t>Adjusted</a:t>
            </a:r>
            <a:r>
              <a:rPr lang="en-US" sz="2400" dirty="0"/>
              <a:t>, Stratum-Specific Relative Prevalences</a:t>
            </a:r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692775" y="4038600"/>
          <a:ext cx="1927225" cy="1982788"/>
        </p:xfrm>
        <a:graphic>
          <a:graphicData uri="http://schemas.openxmlformats.org/presentationml/2006/ole">
            <p:oleObj spid="_x0000_s144388" name="Equation" r:id="rId3" imgW="876240" imgH="901440" progId="Equation.3">
              <p:embed/>
            </p:oleObj>
          </a:graphicData>
        </a:graphic>
      </p:graphicFrame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5638800" y="324485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latin typeface="Times New Roman" pitchFamily="18" charset="0"/>
              </a:rPr>
              <a:t>Smoking v. Nonsmoking, </a:t>
            </a:r>
          </a:p>
          <a:p>
            <a:r>
              <a:rPr lang="en-US" b="1" dirty="0">
                <a:latin typeface="Times New Roman" pitchFamily="18" charset="0"/>
              </a:rPr>
              <a:t>Among Teen Primips </a:t>
            </a: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1143000" y="3244850"/>
            <a:ext cx="2679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</a:rPr>
              <a:t>Smoking v. Nonsmoking, </a:t>
            </a:r>
          </a:p>
          <a:p>
            <a:r>
              <a:rPr lang="en-US" b="1" dirty="0">
                <a:latin typeface="Times New Roman" pitchFamily="18" charset="0"/>
              </a:rPr>
              <a:t>Among Teen Multips</a:t>
            </a:r>
          </a:p>
        </p:txBody>
      </p:sp>
      <p:graphicFrame>
        <p:nvGraphicFramePr>
          <p:cNvPr id="144391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990600" y="4038600"/>
          <a:ext cx="3741738" cy="1982788"/>
        </p:xfrm>
        <a:graphic>
          <a:graphicData uri="http://schemas.openxmlformats.org/presentationml/2006/ole">
            <p:oleObj spid="_x0000_s144391" name="Equation" r:id="rId4" imgW="1701720" imgH="901440" progId="Equation.3">
              <p:embed/>
            </p:oleObj>
          </a:graphicData>
        </a:graphic>
      </p:graphicFrame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990600" y="63246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Adjusted for prenatal care and maternal medical risk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Confounding and Effect Modification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10600" cy="4648200"/>
          </a:xfrm>
        </p:spPr>
        <p:txBody>
          <a:bodyPr/>
          <a:lstStyle/>
          <a:p>
            <a:pPr marL="533400" indent="-533400" algn="ctr" eaLnBrk="1" hangingPunct="1">
              <a:buFontTx/>
              <a:buNone/>
              <a:defRPr/>
            </a:pPr>
            <a:endParaRPr lang="en-US" sz="1000" b="1" dirty="0" smtClean="0">
              <a:solidFill>
                <a:srgbClr val="3366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tables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VarB*VarA*outcome /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relrisk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riskdiff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cmh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b="1" dirty="0" smtClean="0">
              <a:solidFill>
                <a:srgbClr val="336600"/>
              </a:solidFill>
            </a:endParaRPr>
          </a:p>
          <a:p>
            <a:pPr marL="533400" indent="-533400" eaLnBrk="1" hangingPunct="1">
              <a:spcBef>
                <a:spcPts val="0"/>
              </a:spcBef>
              <a:buFontTx/>
              <a:buNone/>
              <a:defRPr/>
            </a:pPr>
            <a:endParaRPr lang="en-US" sz="1000" b="1" dirty="0" smtClean="0">
              <a:solidFill>
                <a:srgbClr val="336600"/>
              </a:solidFill>
            </a:endParaRPr>
          </a:p>
          <a:p>
            <a:pPr marL="290513" indent="-290513" eaLnBrk="1" hangingPunct="1">
              <a:spcBef>
                <a:spcPts val="0"/>
              </a:spcBef>
              <a:buSzPct val="90000"/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Given how these tables are specified, we will obtain:</a:t>
            </a:r>
          </a:p>
          <a:p>
            <a:pPr marL="349250" indent="-349250" eaLnBrk="1" hangingPunct="1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AutoNum type="arabicPeriod"/>
              <a:defRPr/>
            </a:pPr>
            <a:r>
              <a:rPr lang="en-US" dirty="0" smtClean="0"/>
              <a:t>An OR and RR along with a statistical test for the association between VarA and the outcome, </a:t>
            </a:r>
            <a:r>
              <a:rPr lang="en-US" i="1" dirty="0" smtClean="0">
                <a:solidFill>
                  <a:srgbClr val="0070C0"/>
                </a:solidFill>
              </a:rPr>
              <a:t>adjusted</a:t>
            </a:r>
            <a:r>
              <a:rPr lang="en-US" dirty="0" smtClean="0"/>
              <a:t> for VarB</a:t>
            </a:r>
          </a:p>
          <a:p>
            <a:pPr marL="349250" indent="-349250" eaLnBrk="1" hangingPunct="1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AutoNum type="arabicPeriod"/>
              <a:defRPr/>
            </a:pPr>
            <a:r>
              <a:rPr lang="en-US" i="1" dirty="0" smtClean="0">
                <a:solidFill>
                  <a:srgbClr val="0070C0"/>
                </a:solidFill>
              </a:rPr>
              <a:t>Stratum-specific</a:t>
            </a:r>
            <a:r>
              <a:rPr lang="en-US" dirty="0" smtClean="0"/>
              <a:t> ORs and RRs along with statistical tests for the associations between VarA and the outcome at each level of VarB </a:t>
            </a:r>
          </a:p>
          <a:p>
            <a:pPr marL="349250" indent="-349250" eaLnBrk="1" hangingPunct="1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AutoNum type="arabicPeriod"/>
              <a:defRPr/>
            </a:pPr>
            <a:r>
              <a:rPr lang="en-US" dirty="0" smtClean="0"/>
              <a:t>A statistical test for homogeneity of the stratum-specific measures of association (effect modification/interaction)</a:t>
            </a:r>
          </a:p>
          <a:p>
            <a:pPr marL="533400" indent="-533400" eaLnBrk="1" hangingPunct="1">
              <a:spcBef>
                <a:spcPts val="0"/>
              </a:spcBef>
              <a:buSzPct val="90000"/>
              <a:buFont typeface="Wingdings" pitchFamily="2" charset="2"/>
              <a:buAutoNum type="arabicPeriod"/>
              <a:defRPr/>
            </a:pPr>
            <a:endParaRPr lang="en-US" sz="1600" dirty="0" smtClean="0">
              <a:solidFill>
                <a:srgbClr val="003300"/>
              </a:solidFill>
            </a:endParaRP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D2455-A912-4367-9A48-1EF916DFA8E6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3F81-40D7-48BF-AB07-14C40545FF86}" type="slidenum">
              <a:rPr lang="en-US" altLang="en-US"/>
              <a:pPr/>
              <a:t>69</a:t>
            </a:fld>
            <a:endParaRPr lang="en-US" altLang="en-US" dirty="0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Estimates with</a:t>
            </a:r>
            <a:br>
              <a:rPr lang="en-US" dirty="0"/>
            </a:br>
            <a:r>
              <a:rPr lang="en-US" dirty="0"/>
              <a:t>Binomial Regression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4800600"/>
          </a:xfrm>
        </p:spPr>
        <p:txBody>
          <a:bodyPr/>
          <a:lstStyle/>
          <a:p>
            <a:pPr algn="ctr"/>
            <a:r>
              <a:rPr lang="en-US" b="1" dirty="0"/>
              <a:t>Automating Custom Estimates</a:t>
            </a:r>
          </a:p>
          <a:p>
            <a:endParaRPr lang="en-US" sz="1000" b="1" dirty="0"/>
          </a:p>
          <a:p>
            <a:r>
              <a:rPr lang="en-US" sz="1800" b="1" dirty="0">
                <a:latin typeface="Courier New" pitchFamily="49" charset="0"/>
              </a:rPr>
              <a:t>proc genmod order=formatted;</a:t>
            </a:r>
          </a:p>
          <a:p>
            <a:r>
              <a:rPr lang="en-US" sz="1800" b="1" dirty="0">
                <a:latin typeface="Courier New" pitchFamily="49" charset="0"/>
              </a:rPr>
              <a:t>  class ageparity/ param=ref;</a:t>
            </a:r>
          </a:p>
          <a:p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model</a:t>
            </a:r>
            <a:r>
              <a:rPr lang="en-US" sz="1800" b="1" dirty="0">
                <a:latin typeface="Courier New" pitchFamily="49" charset="0"/>
              </a:rPr>
              <a:t> lbw = smoking late_no_pnc ageparity</a:t>
            </a:r>
          </a:p>
          <a:p>
            <a:pPr lvl="1">
              <a:spcBef>
                <a:spcPct val="0"/>
              </a:spcBef>
            </a:pPr>
            <a:r>
              <a:rPr lang="en-US" sz="1800" b="1" dirty="0">
                <a:latin typeface="Courier New" pitchFamily="49" charset="0"/>
              </a:rPr>
              <a:t>			       matrisk </a:t>
            </a:r>
            <a:r>
              <a:rPr lang="en-US" sz="1800" b="1" i="1" dirty="0">
                <a:latin typeface="Courier New" pitchFamily="49" charset="0"/>
              </a:rPr>
              <a:t>smoking*ageparity</a:t>
            </a:r>
          </a:p>
          <a:p>
            <a:pPr lvl="1">
              <a:spcBef>
                <a:spcPct val="0"/>
              </a:spcBef>
            </a:pPr>
            <a:r>
              <a:rPr lang="en-US" sz="1800" b="1" dirty="0">
                <a:latin typeface="Courier New" pitchFamily="49" charset="0"/>
              </a:rPr>
              <a:t>				 /dist=bin link=log;</a:t>
            </a:r>
          </a:p>
          <a:p>
            <a:pPr>
              <a:spcBef>
                <a:spcPct val="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estimate</a:t>
            </a:r>
            <a:r>
              <a:rPr lang="en-US" sz="1800" b="1" dirty="0">
                <a:latin typeface="Courier New" pitchFamily="49" charset="0"/>
              </a:rPr>
              <a:t> ‘sm 20+ mu’smoking 1 smoking*ageparity 1 0 0 /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exp</a:t>
            </a:r>
            <a:r>
              <a:rPr lang="en-US" sz="1800" b="1" dirty="0">
                <a:latin typeface="Courier New" pitchFamily="49" charset="0"/>
              </a:rPr>
              <a:t>;    </a:t>
            </a:r>
          </a:p>
          <a:p>
            <a:pPr>
              <a:spcBef>
                <a:spcPct val="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estimate</a:t>
            </a:r>
            <a:r>
              <a:rPr lang="en-US" sz="1800" b="1" dirty="0">
                <a:latin typeface="Courier New" pitchFamily="49" charset="0"/>
              </a:rPr>
              <a:t> ‘sm 20+ pr’smoking 1 smoking*ageparity 0 1 0 /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exp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estimate</a:t>
            </a:r>
            <a:r>
              <a:rPr lang="en-US" sz="1800" b="1" dirty="0">
                <a:latin typeface="Courier New" pitchFamily="49" charset="0"/>
              </a:rPr>
              <a:t> ‘sm tn  mu’smoking 1 smoking*ageparity 0 0 1 /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exp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estimate</a:t>
            </a:r>
            <a:r>
              <a:rPr lang="en-US" sz="1800" b="1" dirty="0">
                <a:latin typeface="Courier New" pitchFamily="49" charset="0"/>
              </a:rPr>
              <a:t> ‘sm tn  pr’smoking 1 smoking*ageparity 0 0 0 /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exp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1800" b="1" dirty="0">
                <a:latin typeface="Courier New" pitchFamily="49" charset="0"/>
              </a:rPr>
              <a:t>  run;</a:t>
            </a:r>
          </a:p>
          <a:p>
            <a:endParaRPr lang="en-US" sz="1000" dirty="0"/>
          </a:p>
          <a:p>
            <a:r>
              <a:rPr lang="en-US" sz="2000" dirty="0">
                <a:solidFill>
                  <a:schemeClr val="hlink"/>
                </a:solidFill>
              </a:rPr>
              <a:t>The estimate statements mirror the equations on the previous 2 slides. They estimate  the effect of smoking, stratified by the ageparity index, adjusting for or </a:t>
            </a:r>
            <a:r>
              <a:rPr lang="en-US" sz="2000" b="1" i="1" dirty="0">
                <a:solidFill>
                  <a:schemeClr val="hlink"/>
                </a:solidFill>
              </a:rPr>
              <a:t>regardless of</a:t>
            </a:r>
            <a:r>
              <a:rPr lang="en-US" sz="2000" dirty="0">
                <a:solidFill>
                  <a:schemeClr val="hlink"/>
                </a:solidFill>
              </a:rPr>
              <a:t> the values of late_no_pnc and matrisk.  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4EA8-4A6A-4F57-963C-D20456AD811C}" type="slidenum">
              <a:rPr lang="en-US" altLang="en-US"/>
              <a:pPr/>
              <a:t>70</a:t>
            </a:fld>
            <a:endParaRPr lang="en-US" altLang="en-US" dirty="0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Building Strategies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the results of stratified analysis to inform the initial model-building phase. </a:t>
            </a:r>
          </a:p>
          <a:p>
            <a:endParaRPr lang="en-US" dirty="0"/>
          </a:p>
          <a:p>
            <a:r>
              <a:rPr lang="en-US" dirty="0"/>
              <a:t>Continue exploring confounding and effect modification with more variables.</a:t>
            </a:r>
          </a:p>
          <a:p>
            <a:endParaRPr lang="en-US" dirty="0"/>
          </a:p>
          <a:p>
            <a:r>
              <a:rPr lang="en-US" dirty="0"/>
              <a:t>Decide on "rules" for inclusion of variables in a model, including components of interactions: statistical testing, conceptual rationale, etc.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35C8-1D5A-4975-A145-7C2316983EE0}" type="slidenum">
              <a:rPr lang="en-US" altLang="en-US"/>
              <a:pPr/>
              <a:t>71</a:t>
            </a:fld>
            <a:endParaRPr lang="en-US" altLang="en-US" dirty="0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r>
              <a:rPr lang="en-US" dirty="0"/>
              <a:t>Some approaches to organizing variables and reducing the analysis burden:</a:t>
            </a:r>
          </a:p>
          <a:p>
            <a:endParaRPr lang="en-US" sz="1200" dirty="0"/>
          </a:p>
          <a:p>
            <a:pPr marL="950913" lvl="1" indent="-436563">
              <a:buFont typeface="Wingdings" pitchFamily="2" charset="2"/>
              <a:buChar char="n"/>
            </a:pPr>
            <a:r>
              <a:rPr lang="en-US" sz="2400" dirty="0"/>
              <a:t>Group according to domain:</a:t>
            </a:r>
          </a:p>
          <a:p>
            <a:pPr marL="2085975" lvl="3" indent="-438150">
              <a:buFont typeface="Times New Roman" pitchFamily="18" charset="0"/>
              <a:buChar char="­"/>
            </a:pPr>
            <a:r>
              <a:rPr lang="en-US" sz="2400" dirty="0"/>
              <a:t>Sociodemographic</a:t>
            </a:r>
          </a:p>
          <a:p>
            <a:pPr marL="2085975" lvl="3" indent="-438150">
              <a:buFont typeface="Times New Roman" pitchFamily="18" charset="0"/>
              <a:buChar char="­"/>
            </a:pPr>
            <a:r>
              <a:rPr lang="en-US" sz="2400" dirty="0"/>
              <a:t>Behavioral</a:t>
            </a:r>
          </a:p>
          <a:p>
            <a:pPr marL="2085975" lvl="3" indent="-438150">
              <a:buFont typeface="Times New Roman" pitchFamily="18" charset="0"/>
              <a:buChar char="­"/>
            </a:pPr>
            <a:r>
              <a:rPr lang="en-US" sz="2400" dirty="0"/>
              <a:t>Medical risk</a:t>
            </a:r>
          </a:p>
          <a:p>
            <a:pPr marL="2085975" lvl="3" indent="-438150">
              <a:buFont typeface="Times New Roman" pitchFamily="18" charset="0"/>
              <a:buChar char="­"/>
            </a:pPr>
            <a:r>
              <a:rPr lang="en-US" sz="2400" dirty="0"/>
              <a:t>Health care system</a:t>
            </a:r>
          </a:p>
          <a:p>
            <a:pPr marL="950913" lvl="1" indent="-436563">
              <a:buFont typeface="Wingdings" pitchFamily="2" charset="2"/>
              <a:buChar char="n"/>
            </a:pPr>
            <a:r>
              <a:rPr lang="en-US" sz="2400" dirty="0"/>
              <a:t>Group according to evidence from previous studies</a:t>
            </a:r>
          </a:p>
          <a:p>
            <a:pPr marL="950913" lvl="1" indent="-436563">
              <a:buFont typeface="Wingdings" pitchFamily="2" charset="2"/>
              <a:buChar char="n"/>
            </a:pPr>
            <a:r>
              <a:rPr lang="en-US" sz="2400" dirty="0" smtClean="0"/>
              <a:t>Examine correlations </a:t>
            </a:r>
            <a:r>
              <a:rPr lang="en-US" sz="2400" dirty="0"/>
              <a:t>and identify proxy variables</a:t>
            </a:r>
          </a:p>
          <a:p>
            <a:pPr marL="950913" lvl="1" indent="-436563">
              <a:buFont typeface="Wingdings" pitchFamily="2" charset="2"/>
              <a:buChar char="n"/>
            </a:pPr>
            <a:r>
              <a:rPr lang="en-US" sz="2400" dirty="0"/>
              <a:t>Subset analysis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Building Strategies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8EE0-4C03-4BD4-9B66-F3B2F2683927}" type="slidenum">
              <a:rPr lang="en-US" altLang="en-US"/>
              <a:pPr/>
              <a:t>72</a:t>
            </a:fld>
            <a:endParaRPr lang="en-US" altLang="en-US" dirty="0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Building Strategies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72000"/>
          </a:xfrm>
        </p:spPr>
        <p:txBody>
          <a:bodyPr/>
          <a:lstStyle/>
          <a:p>
            <a:r>
              <a:rPr lang="en-US" dirty="0"/>
              <a:t>Coding Issues</a:t>
            </a:r>
          </a:p>
          <a:p>
            <a:pPr marL="1133475" lvl="2" indent="-468313">
              <a:spcBef>
                <a:spcPct val="10000"/>
              </a:spcBef>
              <a:buFont typeface="Wingdings" pitchFamily="2" charset="2"/>
              <a:buChar char="n"/>
            </a:pPr>
            <a:r>
              <a:rPr lang="en-US" sz="2200" dirty="0"/>
              <a:t>Level of measurement</a:t>
            </a:r>
          </a:p>
          <a:p>
            <a:pPr marL="1685925" lvl="3" indent="-438150">
              <a:spcBef>
                <a:spcPct val="10000"/>
              </a:spcBef>
              <a:buFont typeface="Arial" pitchFamily="34" charset="0"/>
              <a:buChar char="–"/>
            </a:pPr>
            <a:r>
              <a:rPr lang="en-US" sz="2400" dirty="0"/>
              <a:t>Dummy variable coding—how many? what’s the reference group?</a:t>
            </a:r>
          </a:p>
          <a:p>
            <a:pPr marL="1685925" lvl="3" indent="-438150">
              <a:spcBef>
                <a:spcPct val="10000"/>
              </a:spcBef>
              <a:buFont typeface="Arial" pitchFamily="34" charset="0"/>
              <a:buChar char="–"/>
            </a:pPr>
            <a:r>
              <a:rPr lang="en-US" sz="2400" dirty="0"/>
              <a:t>Ordinal—how refined?</a:t>
            </a:r>
          </a:p>
          <a:p>
            <a:pPr marL="1685925" lvl="3" indent="-438150">
              <a:spcBef>
                <a:spcPct val="10000"/>
              </a:spcBef>
              <a:buFont typeface="Arial" pitchFamily="34" charset="0"/>
              <a:buChar char="–"/>
            </a:pPr>
            <a:r>
              <a:rPr lang="en-US" sz="2400" dirty="0"/>
              <a:t>Continuous</a:t>
            </a:r>
          </a:p>
          <a:p>
            <a:pPr marL="1133475" lvl="2" indent="-468313">
              <a:spcBef>
                <a:spcPct val="10000"/>
              </a:spcBef>
              <a:buFont typeface="Wingdings" pitchFamily="2" charset="2"/>
              <a:buChar char="n"/>
            </a:pPr>
            <a:r>
              <a:rPr lang="en-US" dirty="0"/>
              <a:t>Conceptual issues</a:t>
            </a:r>
          </a:p>
          <a:p>
            <a:pPr marL="1685925" lvl="3" indent="-438150">
              <a:spcBef>
                <a:spcPct val="10000"/>
              </a:spcBef>
              <a:buFont typeface="Arial" pitchFamily="34" charset="0"/>
              <a:buChar char="–"/>
            </a:pPr>
            <a:r>
              <a:rPr lang="en-US" sz="2400" dirty="0"/>
              <a:t>risk factors that only apply to some subjects, e.g. history of …</a:t>
            </a:r>
          </a:p>
          <a:p>
            <a:pPr marL="1685925" lvl="3" indent="-438150">
              <a:spcBef>
                <a:spcPct val="10000"/>
              </a:spcBef>
              <a:buFont typeface="Arial" pitchFamily="34" charset="0"/>
              <a:buChar char="–"/>
            </a:pPr>
            <a:r>
              <a:rPr lang="en-US" sz="2400" dirty="0"/>
              <a:t>causal pathway</a:t>
            </a:r>
          </a:p>
          <a:p>
            <a:pPr marL="1685925" lvl="3" indent="-438150">
              <a:spcBef>
                <a:spcPct val="10000"/>
              </a:spcBef>
              <a:buFont typeface="Arial" pitchFamily="34" charset="0"/>
              <a:buChar char="–"/>
            </a:pPr>
            <a:r>
              <a:rPr lang="en-US" sz="2400" dirty="0"/>
              <a:t>combining variables; index construction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328A-D393-46DF-A81F-134875396D30}" type="slidenum">
              <a:rPr lang="en-US" altLang="en-US"/>
              <a:pPr/>
              <a:t>73</a:t>
            </a:fld>
            <a:endParaRPr lang="en-US" altLang="en-US" dirty="0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</a:t>
            </a:r>
            <a:r>
              <a:rPr lang="en-US" dirty="0" smtClean="0"/>
              <a:t>Building Strategies</a:t>
            </a:r>
            <a:endParaRPr lang="en-US" dirty="0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800600"/>
          </a:xfrm>
        </p:spPr>
        <p:txBody>
          <a:bodyPr/>
          <a:lstStyle/>
          <a:p>
            <a:pPr algn="ctr"/>
            <a:endParaRPr lang="en-US" sz="1000" dirty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/>
              <a:t>Interaction can get even more complicated when variables are sets of dummy variables. There will be </a:t>
            </a:r>
          </a:p>
          <a:p>
            <a:pPr>
              <a:spcBef>
                <a:spcPct val="0"/>
              </a:spcBef>
            </a:pPr>
            <a:r>
              <a:rPr lang="en-US" dirty="0"/>
              <a:t>(k-1) x (k-1) product terms in a model. Suppose X1 has 4 categories and X2 has 3 categories—there will be </a:t>
            </a:r>
          </a:p>
          <a:p>
            <a:pPr>
              <a:spcBef>
                <a:spcPct val="0"/>
              </a:spcBef>
            </a:pPr>
            <a:r>
              <a:rPr lang="en-US" dirty="0"/>
              <a:t>3 x 2 = 6 beta coefficients for interaction in the model. 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A Type 3 test with 6 df will provide an overall test of whether there is </a:t>
            </a:r>
            <a:r>
              <a:rPr lang="en-US" b="1" u="sng" dirty="0"/>
              <a:t>any</a:t>
            </a:r>
            <a:r>
              <a:rPr lang="en-US" dirty="0"/>
              <a:t> interaction between X1 and X2; each of the 6 beta coefficients will provide a test of interaction between particular combination of X1 and X2 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AFBF-CA0F-46FA-991C-C885935C600A}" type="slidenum">
              <a:rPr lang="en-US" altLang="en-US"/>
              <a:pPr/>
              <a:t>74</a:t>
            </a:fld>
            <a:endParaRPr lang="en-US" altLang="en-US" dirty="0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Effect Modification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800600"/>
          </a:xfrm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When </a:t>
            </a:r>
            <a:r>
              <a:rPr lang="en-US" dirty="0" smtClean="0"/>
              <a:t>models become complicated due to multiple product terms—terms that involve sets of dummy variables, then interpretation becomes very difficult. In this situation, stratified </a:t>
            </a:r>
            <a:r>
              <a:rPr lang="en-US" dirty="0"/>
              <a:t>modeling can be </a:t>
            </a:r>
            <a:r>
              <a:rPr lang="en-US" dirty="0" smtClean="0"/>
              <a:t>useful. </a:t>
            </a:r>
            <a:endParaRPr lang="en-US" dirty="0"/>
          </a:p>
          <a:p>
            <a:endParaRPr lang="en-US" dirty="0"/>
          </a:p>
          <a:p>
            <a:r>
              <a:rPr lang="en-US" dirty="0"/>
              <a:t>While stratified models with zero or very few product terms are easier to interpret, </a:t>
            </a:r>
            <a:r>
              <a:rPr lang="en-US" dirty="0" smtClean="0"/>
              <a:t>though, it </a:t>
            </a:r>
            <a:r>
              <a:rPr lang="en-US" dirty="0"/>
              <a:t>is not possible to directly test for effect modification across the strata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FC609-3C9B-4B11-B822-6F75E3E3A2D7}" type="slidenum">
              <a:rPr lang="en-US" altLang="en-US"/>
              <a:pPr/>
              <a:t>75</a:t>
            </a:fld>
            <a:endParaRPr lang="en-US" altLang="en-US" dirty="0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Building Strategies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Model Selection Routines</a:t>
            </a:r>
          </a:p>
          <a:p>
            <a:pPr algn="ctr"/>
            <a:endParaRPr lang="en-US" sz="1600" dirty="0"/>
          </a:p>
          <a:p>
            <a:pPr marL="487363" lvl="1" indent="-261938">
              <a:buClr>
                <a:schemeClr val="bg2"/>
              </a:buClr>
              <a:buFont typeface="Wingdings" pitchFamily="2" charset="2"/>
              <a:buChar char="n"/>
            </a:pPr>
            <a:r>
              <a:rPr lang="en-US" sz="2400" dirty="0"/>
              <a:t>Stepwise</a:t>
            </a:r>
          </a:p>
          <a:p>
            <a:pPr marL="487363" lvl="1" indent="-261938">
              <a:buClr>
                <a:schemeClr val="bg2"/>
              </a:buClr>
              <a:buFont typeface="Wingdings" pitchFamily="2" charset="2"/>
              <a:buChar char="n"/>
            </a:pPr>
            <a:r>
              <a:rPr lang="en-US" sz="2400" dirty="0"/>
              <a:t>Forward</a:t>
            </a:r>
          </a:p>
          <a:p>
            <a:pPr marL="487363" lvl="1" indent="-261938">
              <a:buClr>
                <a:schemeClr val="bg2"/>
              </a:buClr>
              <a:buFont typeface="Wingdings" pitchFamily="2" charset="2"/>
              <a:buChar char="n"/>
            </a:pPr>
            <a:r>
              <a:rPr lang="en-US" sz="2400" dirty="0"/>
              <a:t>Backward</a:t>
            </a:r>
          </a:p>
          <a:p>
            <a:pPr marL="487363" lvl="1" indent="-261938">
              <a:buClr>
                <a:schemeClr val="bg2"/>
              </a:buClr>
              <a:buFont typeface="Wingdings" pitchFamily="2" charset="2"/>
              <a:buChar char="n"/>
            </a:pPr>
            <a:r>
              <a:rPr lang="en-US" sz="2400" dirty="0"/>
              <a:t>Best Subsets</a:t>
            </a:r>
          </a:p>
          <a:p>
            <a:pPr marL="487363" lvl="1" indent="-261938">
              <a:buClr>
                <a:schemeClr val="bg2"/>
              </a:buClr>
              <a:buFont typeface="Wingdings" pitchFamily="2" charset="2"/>
              <a:buChar char="n"/>
            </a:pPr>
            <a:r>
              <a:rPr lang="en-US" sz="2400" dirty="0"/>
              <a:t>Chunkwise</a:t>
            </a:r>
          </a:p>
          <a:p>
            <a:pPr marL="3200400" lvl="4" indent="-228600">
              <a:buClr>
                <a:schemeClr val="bg2"/>
              </a:buClr>
              <a:buFont typeface="Wingdings" pitchFamily="2" charset="2"/>
              <a:buChar char="§"/>
            </a:pPr>
            <a:endParaRPr lang="en-US" sz="2400" dirty="0"/>
          </a:p>
          <a:p>
            <a:pPr algn="ctr">
              <a:buClr>
                <a:schemeClr val="bg2"/>
              </a:buClr>
              <a:buFontTx/>
              <a:buNone/>
            </a:pPr>
            <a:r>
              <a:rPr lang="en-US" dirty="0"/>
              <a:t>... model building can involve </a:t>
            </a:r>
          </a:p>
          <a:p>
            <a:pPr algn="ctr">
              <a:buClr>
                <a:schemeClr val="bg2"/>
              </a:buClr>
              <a:buFontTx/>
              <a:buNone/>
            </a:pPr>
            <a:r>
              <a:rPr lang="en-US" dirty="0"/>
              <a:t>manually mimicking these approaches ...</a:t>
            </a:r>
          </a:p>
          <a:p>
            <a:pPr algn="ctr"/>
            <a:endParaRPr lang="en-US" sz="1200" dirty="0"/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3581400" y="2362200"/>
            <a:ext cx="5334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</a:pPr>
            <a:r>
              <a:rPr lang="en-US" sz="2400" dirty="0">
                <a:latin typeface="Times New Roman" pitchFamily="18" charset="0"/>
              </a:rPr>
              <a:t>Model selection methods can guide and inform the model building process, but they should never be a substitute for applying epidemiologic and other substantive information to choosing a final model. 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Building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building is an iterative process in which many different models may be compared before deciding on a final model</a:t>
            </a:r>
          </a:p>
          <a:p>
            <a:endParaRPr lang="en-US" dirty="0" smtClean="0"/>
          </a:p>
          <a:p>
            <a:pPr marL="393700" indent="-393700">
              <a:spcBef>
                <a:spcPts val="0"/>
              </a:spcBef>
              <a:buClrTx/>
              <a:buSzPct val="80000"/>
              <a:buFont typeface="Arial" pitchFamily="34" charset="0"/>
              <a:buChar char="•"/>
            </a:pPr>
            <a:r>
              <a:rPr lang="en-US" dirty="0" smtClean="0"/>
              <a:t>Sometimes nested models are compared—e.g. compare a model with 5 variables to one with 7 variables, including the original 5</a:t>
            </a:r>
          </a:p>
          <a:p>
            <a:pPr marL="393700" indent="-393700">
              <a:spcBef>
                <a:spcPts val="0"/>
              </a:spcBef>
              <a:buClrTx/>
              <a:buSzPct val="80000"/>
              <a:buFont typeface="Arial" pitchFamily="34" charset="0"/>
              <a:buChar char="•"/>
            </a:pPr>
            <a:r>
              <a:rPr lang="en-US" dirty="0" smtClean="0"/>
              <a:t>Sometimes models of the same size are compared—e.g. compare two 7 variable models with somewhat different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DCA2-F568-4337-A2B1-BA346A045908}" type="slidenum">
              <a:rPr lang="en-US" altLang="en-US" smtClean="0"/>
              <a:pPr/>
              <a:t>76</a:t>
            </a:fld>
            <a:endParaRPr lang="en-US" alt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77E2-1029-4092-8A5A-D9CF1F459AB0}" type="slidenum">
              <a:rPr lang="en-US" altLang="en-US"/>
              <a:pPr/>
              <a:t>77</a:t>
            </a:fld>
            <a:endParaRPr lang="en-US" altLang="en-US" dirty="0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Building Strategies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308975" cy="4800600"/>
          </a:xfrm>
          <a:noFill/>
        </p:spPr>
        <p:txBody>
          <a:bodyPr/>
          <a:lstStyle/>
          <a:p>
            <a:pPr algn="ctr"/>
            <a:r>
              <a:rPr lang="en-US" dirty="0">
                <a:solidFill>
                  <a:srgbClr val="000066"/>
                </a:solidFill>
              </a:rPr>
              <a:t>Model building proceeds according to the nature of the research questions—the hypotheses being tested</a:t>
            </a:r>
          </a:p>
          <a:p>
            <a:endParaRPr lang="en-US" sz="1000" dirty="0">
              <a:solidFill>
                <a:srgbClr val="99CCFF"/>
              </a:solidFill>
            </a:endParaRPr>
          </a:p>
          <a:p>
            <a:pPr>
              <a:spcBef>
                <a:spcPct val="10000"/>
              </a:spcBef>
            </a:pPr>
            <a:r>
              <a:rPr lang="en-US" dirty="0"/>
              <a:t>Sometimes, regression modeling is carried out to assess </a:t>
            </a:r>
            <a:r>
              <a:rPr lang="en-US" b="1" dirty="0">
                <a:solidFill>
                  <a:srgbClr val="660033"/>
                </a:solidFill>
              </a:rPr>
              <a:t>one association;</a:t>
            </a:r>
            <a:r>
              <a:rPr lang="en-US" dirty="0"/>
              <a:t> other variables are included to adjust for confounding or account for effect modification. Here, the focus is on obtaining the ‘best’ estimate of the single association.</a:t>
            </a:r>
          </a:p>
          <a:p>
            <a:pPr>
              <a:spcBef>
                <a:spcPct val="10000"/>
              </a:spcBef>
            </a:pPr>
            <a:endParaRPr lang="en-US" sz="1000" dirty="0"/>
          </a:p>
          <a:p>
            <a:pPr>
              <a:spcBef>
                <a:spcPct val="10000"/>
              </a:spcBef>
            </a:pPr>
            <a:r>
              <a:rPr lang="en-US" dirty="0"/>
              <a:t>Sometimes, regression modeling is carried out in order to assess </a:t>
            </a:r>
            <a:r>
              <a:rPr lang="en-US" b="1" dirty="0">
                <a:solidFill>
                  <a:srgbClr val="660033"/>
                </a:solidFill>
              </a:rPr>
              <a:t>multiple, competing exposures</a:t>
            </a:r>
            <a:r>
              <a:rPr lang="en-US" dirty="0"/>
              <a:t>, or to identify a </a:t>
            </a:r>
            <a:r>
              <a:rPr lang="en-US" b="1" dirty="0">
                <a:solidFill>
                  <a:srgbClr val="660033"/>
                </a:solidFill>
              </a:rPr>
              <a:t>set of variables</a:t>
            </a:r>
            <a:r>
              <a:rPr lang="en-US" dirty="0"/>
              <a:t> that together predict the outcome.  </a:t>
            </a:r>
            <a:endParaRPr lang="en-US" sz="1400" dirty="0">
              <a:solidFill>
                <a:srgbClr val="66CC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Confounding and Effect Modification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72000"/>
          </a:xfrm>
        </p:spPr>
        <p:txBody>
          <a:bodyPr/>
          <a:lstStyle/>
          <a:p>
            <a:pPr marL="533400" indent="-533400" algn="ctr" eaLnBrk="1" hangingPunct="1">
              <a:buFontTx/>
              <a:buNone/>
              <a:defRPr/>
            </a:pPr>
            <a:endParaRPr lang="en-US" sz="1000" b="1" dirty="0" smtClean="0">
              <a:solidFill>
                <a:srgbClr val="3366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tables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VarB*VarA*outcome /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relrisk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riskdiff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cmh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b="1" dirty="0" smtClean="0">
              <a:solidFill>
                <a:srgbClr val="336600"/>
              </a:solidFill>
            </a:endParaRPr>
          </a:p>
          <a:p>
            <a:pPr marL="533400" indent="-533400" eaLnBrk="1" hangingPunct="1">
              <a:spcBef>
                <a:spcPts val="0"/>
              </a:spcBef>
              <a:buFontTx/>
              <a:buNone/>
              <a:defRPr/>
            </a:pPr>
            <a:endParaRPr lang="en-US" sz="1000" b="1" dirty="0" smtClean="0">
              <a:solidFill>
                <a:srgbClr val="336600"/>
              </a:solidFill>
            </a:endParaRPr>
          </a:p>
          <a:p>
            <a:pPr marL="533400" indent="-533400" eaLnBrk="1" hangingPunct="1">
              <a:spcBef>
                <a:spcPts val="0"/>
              </a:spcBef>
              <a:buSzPct val="90000"/>
              <a:buFont typeface="Wingdings" pitchFamily="2" charset="2"/>
              <a:buAutoNum type="arabicPeriod"/>
              <a:defRPr/>
            </a:pPr>
            <a:endParaRPr lang="en-US" sz="1600" dirty="0" smtClean="0">
              <a:solidFill>
                <a:srgbClr val="003300"/>
              </a:solidFill>
            </a:endParaRPr>
          </a:p>
          <a:p>
            <a:pPr>
              <a:spcBef>
                <a:spcPts val="0"/>
              </a:spcBef>
              <a:buSzPct val="90000"/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Given how these tables are specified, we will 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obtain:</a:t>
            </a:r>
          </a:p>
          <a:p>
            <a:pPr>
              <a:spcBef>
                <a:spcPts val="0"/>
              </a:spcBef>
              <a:buSzPct val="90000"/>
              <a:defRPr/>
            </a:pP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1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9250" indent="-349250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+mj-lt"/>
              <a:buAutoNum type="arabicPeriod"/>
              <a:defRPr/>
            </a:pPr>
            <a:r>
              <a:rPr lang="en-US" dirty="0" smtClean="0"/>
              <a:t>An OR and RR, or a statistical test for the association between </a:t>
            </a:r>
            <a:r>
              <a:rPr lang="en-US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VarB </a:t>
            </a:r>
            <a:r>
              <a:rPr lang="en-US" dirty="0" smtClean="0"/>
              <a:t>and the outcome, </a:t>
            </a:r>
            <a:r>
              <a:rPr lang="en-US" i="1" dirty="0" smtClean="0">
                <a:solidFill>
                  <a:srgbClr val="0070C0"/>
                </a:solidFill>
              </a:rPr>
              <a:t>adjusted</a:t>
            </a:r>
            <a:r>
              <a:rPr lang="en-US" dirty="0" smtClean="0"/>
              <a:t> for VarA</a:t>
            </a:r>
          </a:p>
          <a:p>
            <a:pPr marL="349250" indent="-349250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defRPr/>
            </a:pPr>
            <a:endParaRPr lang="en-US" sz="1200" dirty="0" smtClean="0"/>
          </a:p>
          <a:p>
            <a:pPr marL="349250" indent="-349250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+mj-lt"/>
              <a:buAutoNum type="arabicPeriod"/>
              <a:defRPr/>
            </a:pPr>
            <a:r>
              <a:rPr lang="en-US" i="1" dirty="0" smtClean="0">
                <a:solidFill>
                  <a:srgbClr val="0070C0"/>
                </a:solidFill>
              </a:rPr>
              <a:t>Stratum-specific</a:t>
            </a:r>
            <a:r>
              <a:rPr lang="en-US" dirty="0" smtClean="0"/>
              <a:t> ORs and RRs, or the statistical tests for the associations between </a:t>
            </a:r>
            <a:r>
              <a:rPr lang="en-US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VarB</a:t>
            </a:r>
            <a:r>
              <a:rPr lang="en-US" dirty="0" smtClean="0"/>
              <a:t> and the outcome at each level of VarA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D2455-A912-4367-9A48-1EF916DFA8E6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Confounding and Effect Modification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 marL="398463" indent="-398463" algn="ctr" eaLnBrk="1" hangingPunct="1">
              <a:buFontTx/>
              <a:buNone/>
            </a:pPr>
            <a:endParaRPr lang="en-US" sz="600" dirty="0" smtClean="0"/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model with 2 main effects only (no product term)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endParaRPr lang="en-US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outcome = VarA VarB </a:t>
            </a:r>
          </a:p>
          <a:p>
            <a:pPr lvl="0" algn="ctr">
              <a:spcBef>
                <a:spcPts val="0"/>
              </a:spcBef>
              <a:buClr>
                <a:srgbClr val="CC9900"/>
              </a:buClr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       /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link 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 __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dist 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 __ ;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398463" indent="-398463" algn="ctr" eaLnBrk="1" hangingPunct="1">
              <a:spcBef>
                <a:spcPts val="0"/>
              </a:spcBef>
              <a:buFontTx/>
              <a:buNone/>
            </a:pPr>
            <a:endParaRPr lang="en-US" sz="1200" b="1" dirty="0" smtClean="0">
              <a:solidFill>
                <a:srgbClr val="333300"/>
              </a:solidFill>
            </a:endParaRPr>
          </a:p>
          <a:p>
            <a:pPr lvl="0">
              <a:spcBef>
                <a:spcPts val="0"/>
              </a:spcBef>
              <a:buClr>
                <a:srgbClr val="CC9900"/>
              </a:buClr>
              <a:buSzPct val="90000"/>
              <a:defRPr/>
            </a:pPr>
            <a:r>
              <a:rPr lang="en-US" b="1" dirty="0" smtClean="0">
                <a:solidFill>
                  <a:srgbClr val="000000">
                    <a:lumMod val="95000"/>
                    <a:lumOff val="5000"/>
                  </a:srgbClr>
                </a:solidFill>
              </a:rPr>
              <a:t>Given how the model is specified, we will obtain: </a:t>
            </a:r>
          </a:p>
          <a:p>
            <a:pPr lvl="0">
              <a:spcBef>
                <a:spcPts val="0"/>
              </a:spcBef>
              <a:buClr>
                <a:srgbClr val="CC9900"/>
              </a:buClr>
              <a:buSzPct val="90000"/>
              <a:defRPr/>
            </a:pPr>
            <a:endParaRPr lang="en-US" sz="800" dirty="0" smtClean="0">
              <a:solidFill>
                <a:srgbClr val="000000">
                  <a:lumMod val="95000"/>
                  <a:lumOff val="5000"/>
                </a:srgbClr>
              </a:solidFill>
            </a:endParaRPr>
          </a:p>
          <a:p>
            <a:pPr marL="398463" indent="-398463" eaLnBrk="1" hangingPunct="1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AutoNum type="arabicPeriod"/>
            </a:pPr>
            <a:r>
              <a:rPr lang="en-US" dirty="0" smtClean="0"/>
              <a:t>ORs or RRs along with statistical tests for both the association between VarA and the outcome, </a:t>
            </a:r>
            <a:r>
              <a:rPr lang="en-US" i="1" dirty="0" smtClean="0">
                <a:solidFill>
                  <a:srgbClr val="0070C0"/>
                </a:solidFill>
              </a:rPr>
              <a:t>adjusted</a:t>
            </a:r>
            <a:r>
              <a:rPr lang="en-US" dirty="0" smtClean="0"/>
              <a:t> for VarB, </a:t>
            </a:r>
            <a:r>
              <a:rPr lang="en-US" i="1" dirty="0" smtClean="0">
                <a:solidFill>
                  <a:srgbClr val="FF0000"/>
                </a:solidFill>
              </a:rPr>
              <a:t>and </a:t>
            </a:r>
            <a:r>
              <a:rPr lang="en-US" dirty="0" smtClean="0"/>
              <a:t>the association between VarB and the outcome</a:t>
            </a:r>
            <a:r>
              <a:rPr lang="en-US" i="1" dirty="0" smtClean="0">
                <a:solidFill>
                  <a:srgbClr val="0070C0"/>
                </a:solidFill>
              </a:rPr>
              <a:t>, adjusted </a:t>
            </a:r>
            <a:r>
              <a:rPr lang="en-US" dirty="0" smtClean="0"/>
              <a:t>for VarA </a:t>
            </a:r>
          </a:p>
          <a:p>
            <a:pPr marL="398463" indent="-398463" eaLnBrk="1" hangingPunct="1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AutoNum type="arabicPeriod"/>
            </a:pPr>
            <a:endParaRPr lang="en-US" sz="800" dirty="0" smtClean="0"/>
          </a:p>
          <a:p>
            <a:pPr marL="398463" indent="-398463" eaLnBrk="1" hangingPunct="1">
              <a:spcBef>
                <a:spcPts val="0"/>
              </a:spcBef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AutoNum type="arabicPeriod"/>
            </a:pPr>
            <a:r>
              <a:rPr lang="en-US" dirty="0" smtClean="0"/>
              <a:t>A global statistical test for the simultaneous effect of VarA  and VarB </a:t>
            </a:r>
          </a:p>
          <a:p>
            <a:pPr marL="398463" indent="-398463" eaLnBrk="1" hangingPunct="1">
              <a:spcBef>
                <a:spcPct val="0"/>
              </a:spcBef>
              <a:buSzPct val="90000"/>
              <a:buFont typeface="Wingdings" pitchFamily="2" charset="2"/>
              <a:buAutoNum type="arabicPeriod"/>
            </a:pPr>
            <a:endParaRPr lang="en-US" sz="1000" dirty="0" smtClean="0"/>
          </a:p>
          <a:p>
            <a:pPr marL="398463" indent="-398463" eaLnBrk="1" hangingPunct="1">
              <a:spcBef>
                <a:spcPct val="0"/>
              </a:spcBef>
              <a:buSzPct val="90000"/>
              <a:buFont typeface="Wingdings" pitchFamily="2" charset="2"/>
              <a:buNone/>
            </a:pPr>
            <a:r>
              <a:rPr lang="en-US" sz="2600" dirty="0" smtClean="0"/>
              <a:t> </a:t>
            </a:r>
            <a:endParaRPr lang="en-US" sz="2600" i="1" dirty="0" smtClean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98B54B-42C5-4224-8209-2EFC02DC25D9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istics and epidemiology 2005">
  <a:themeElements>
    <a:clrScheme name="statistics and epidemiology 2005 6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statistics and epidemiology 2005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tistics and epidemiology 2005 1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stics and epidemiology 2005 2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stics and epidemiology 2005 3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stics and epidemiology 2005 4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stics and epidemiology 2005 5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stics and epidemiology 2005 6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istics and epidemiology 2005 7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istics and epidemiology 2005 8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istics and epidemiology 2005 9">
        <a:dk1>
          <a:srgbClr val="5F5F5F"/>
        </a:dk1>
        <a:lt1>
          <a:srgbClr val="CCFFCC"/>
        </a:lt1>
        <a:dk2>
          <a:srgbClr val="660066"/>
        </a:dk2>
        <a:lt2>
          <a:srgbClr val="006633"/>
        </a:lt2>
        <a:accent1>
          <a:srgbClr val="CC9900"/>
        </a:accent1>
        <a:accent2>
          <a:srgbClr val="3B812F"/>
        </a:accent2>
        <a:accent3>
          <a:srgbClr val="B8AAB8"/>
        </a:accent3>
        <a:accent4>
          <a:srgbClr val="AEDAAE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stics and epidemiology 2005 10">
        <a:dk1>
          <a:srgbClr val="5F5F5F"/>
        </a:dk1>
        <a:lt1>
          <a:srgbClr val="CCFFCC"/>
        </a:lt1>
        <a:dk2>
          <a:srgbClr val="666633"/>
        </a:dk2>
        <a:lt2>
          <a:srgbClr val="CFFFE7"/>
        </a:lt2>
        <a:accent1>
          <a:srgbClr val="CC9900"/>
        </a:accent1>
        <a:accent2>
          <a:srgbClr val="3B812F"/>
        </a:accent2>
        <a:accent3>
          <a:srgbClr val="B8B8AD"/>
        </a:accent3>
        <a:accent4>
          <a:srgbClr val="AEDAAE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stics and epidemiology 2005 11">
        <a:dk1>
          <a:srgbClr val="5F5F5F"/>
        </a:dk1>
        <a:lt1>
          <a:srgbClr val="FFFFCC"/>
        </a:lt1>
        <a:dk2>
          <a:srgbClr val="777777"/>
        </a:dk2>
        <a:lt2>
          <a:srgbClr val="00B058"/>
        </a:lt2>
        <a:accent1>
          <a:srgbClr val="FF9900"/>
        </a:accent1>
        <a:accent2>
          <a:srgbClr val="3B812F"/>
        </a:accent2>
        <a:accent3>
          <a:srgbClr val="BDBDBD"/>
        </a:accent3>
        <a:accent4>
          <a:srgbClr val="DADAAE"/>
        </a:accent4>
        <a:accent5>
          <a:srgbClr val="FF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3858</TotalTime>
  <Words>4327</Words>
  <Application>Microsoft Office PowerPoint</Application>
  <PresentationFormat>On-screen Show (4:3)</PresentationFormat>
  <Paragraphs>1010</Paragraphs>
  <Slides>78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78</vt:i4>
      </vt:variant>
    </vt:vector>
  </HeadingPairs>
  <TitlesOfParts>
    <vt:vector size="83" baseType="lpstr">
      <vt:lpstr>statistics and epidemiology 2005</vt:lpstr>
      <vt:lpstr>Document</vt:lpstr>
      <vt:lpstr>Equation</vt:lpstr>
      <vt:lpstr>Microsoft Equation 3.0</vt:lpstr>
      <vt:lpstr>Microsoft Office Word 97 - 2003 Document</vt:lpstr>
      <vt:lpstr> Linear Models II Wednesday, May 30, 10:15-12:00</vt:lpstr>
      <vt:lpstr>Slide 1</vt:lpstr>
      <vt:lpstr>Confounding and Effect Modification</vt:lpstr>
      <vt:lpstr>Confounding and Effect Modification</vt:lpstr>
      <vt:lpstr>Confounding and Effect Modification</vt:lpstr>
      <vt:lpstr>Confounding and Effect Modification</vt:lpstr>
      <vt:lpstr>Confounding and Effect Modification</vt:lpstr>
      <vt:lpstr>Confounding and Effect Modification</vt:lpstr>
      <vt:lpstr>Confounding and Effect Modification</vt:lpstr>
      <vt:lpstr>Confounding and Effect Modification</vt:lpstr>
      <vt:lpstr>Example Using Logistic Regression</vt:lpstr>
      <vt:lpstr>Example: Using Logistic Regression</vt:lpstr>
      <vt:lpstr>Example: Using Log-binomial Regression</vt:lpstr>
      <vt:lpstr>Example: Using Log-binomial Regression</vt:lpstr>
      <vt:lpstr>Example: Using Log-binomial Regression</vt:lpstr>
      <vt:lpstr>Confounding and Effect Modification</vt:lpstr>
      <vt:lpstr>Confounding and Effect Modification</vt:lpstr>
      <vt:lpstr>Modeling Effect Modification</vt:lpstr>
      <vt:lpstr>Modeling Effect Modification</vt:lpstr>
      <vt:lpstr>Modeling Effect Modification</vt:lpstr>
      <vt:lpstr>Modeling Effect Modification</vt:lpstr>
      <vt:lpstr>Modeling Effect Modification</vt:lpstr>
      <vt:lpstr>Modeling Effect Modification</vt:lpstr>
      <vt:lpstr>Example:</vt:lpstr>
      <vt:lpstr>Example: Modeling Effect Modification</vt:lpstr>
      <vt:lpstr>Example: Modeling Effect Modification</vt:lpstr>
      <vt:lpstr>Modeling Effect Modification</vt:lpstr>
      <vt:lpstr>Modeling Effect Modification</vt:lpstr>
      <vt:lpstr>Modeling Effect Modification</vt:lpstr>
      <vt:lpstr>Modeling Effect Modification</vt:lpstr>
      <vt:lpstr>Modeling Effect Modification</vt:lpstr>
      <vt:lpstr>Example: Modeling Effect Modification </vt:lpstr>
      <vt:lpstr>Example: Using Logistic Regression</vt:lpstr>
      <vt:lpstr>Example: Using Logistic Regression</vt:lpstr>
      <vt:lpstr>Example: Using Logistic Regression</vt:lpstr>
      <vt:lpstr>Example: Using Logistic Regression</vt:lpstr>
      <vt:lpstr>Confounding and Effect Modification </vt:lpstr>
      <vt:lpstr>Confounding and Effect Modification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Modeling with Dummy Variables</vt:lpstr>
      <vt:lpstr>Custom Estimates</vt:lpstr>
      <vt:lpstr>Custom Estimates</vt:lpstr>
      <vt:lpstr>Custom Estimates</vt:lpstr>
      <vt:lpstr>Custom Estimates</vt:lpstr>
      <vt:lpstr>Custom Estimates</vt:lpstr>
      <vt:lpstr>Custom Estimates</vt:lpstr>
      <vt:lpstr>Custom Estimates</vt:lpstr>
      <vt:lpstr>Custom Estimates</vt:lpstr>
      <vt:lpstr>Custom Estimates</vt:lpstr>
      <vt:lpstr>Custom Estimates</vt:lpstr>
      <vt:lpstr>Custom Estimates</vt:lpstr>
      <vt:lpstr>Custom Estimates</vt:lpstr>
      <vt:lpstr>Custom Estimates</vt:lpstr>
      <vt:lpstr>Custom Estimates with Binomial Regression</vt:lpstr>
      <vt:lpstr>Model Building Strategies</vt:lpstr>
      <vt:lpstr>Model Building Strategies</vt:lpstr>
      <vt:lpstr>Model Building Strategies</vt:lpstr>
      <vt:lpstr>Modeling Building Strategies</vt:lpstr>
      <vt:lpstr>Modeling Effect Modification</vt:lpstr>
      <vt:lpstr>Model Building Strategies</vt:lpstr>
      <vt:lpstr>Model Building Strategies</vt:lpstr>
      <vt:lpstr>Model Building Strategies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 Issues for Linear Models:</dc:title>
  <dc:creator>Deb Rosenberg</dc:creator>
  <cp:lastModifiedBy>drose</cp:lastModifiedBy>
  <cp:revision>295</cp:revision>
  <dcterms:created xsi:type="dcterms:W3CDTF">2009-05-05T18:49:02Z</dcterms:created>
  <dcterms:modified xsi:type="dcterms:W3CDTF">2012-05-25T04:03:47Z</dcterms:modified>
</cp:coreProperties>
</file>