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24"/>
  </p:notesMasterIdLst>
  <p:sldIdLst>
    <p:sldId id="256" r:id="rId2"/>
    <p:sldId id="652" r:id="rId3"/>
    <p:sldId id="653" r:id="rId4"/>
    <p:sldId id="654" r:id="rId5"/>
    <p:sldId id="433" r:id="rId6"/>
    <p:sldId id="537" r:id="rId7"/>
    <p:sldId id="596" r:id="rId8"/>
    <p:sldId id="661" r:id="rId9"/>
    <p:sldId id="665" r:id="rId10"/>
    <p:sldId id="666" r:id="rId11"/>
    <p:sldId id="472" r:id="rId12"/>
    <p:sldId id="662" r:id="rId13"/>
    <p:sldId id="613" r:id="rId14"/>
    <p:sldId id="663" r:id="rId15"/>
    <p:sldId id="664" r:id="rId16"/>
    <p:sldId id="667" r:id="rId17"/>
    <p:sldId id="551" r:id="rId18"/>
    <p:sldId id="668" r:id="rId19"/>
    <p:sldId id="591" r:id="rId20"/>
    <p:sldId id="649" r:id="rId21"/>
    <p:sldId id="425" r:id="rId22"/>
    <p:sldId id="669"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ose" initials="d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333CC"/>
    <a:srgbClr val="CC3300"/>
    <a:srgbClr val="E8F2E8"/>
    <a:srgbClr val="FFCC99"/>
    <a:srgbClr val="FFCC66"/>
    <a:srgbClr val="660066"/>
    <a:srgbClr val="0099FF"/>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88314" autoAdjust="0"/>
  </p:normalViewPr>
  <p:slideViewPr>
    <p:cSldViewPr>
      <p:cViewPr>
        <p:scale>
          <a:sx n="66" d="100"/>
          <a:sy n="66" d="100"/>
        </p:scale>
        <p:origin x="-1200" y="-29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3228"/>
    </p:cViewPr>
  </p:sorterViewPr>
  <p:notesViewPr>
    <p:cSldViewPr>
      <p:cViewPr varScale="1">
        <p:scale>
          <a:sx n="53" d="100"/>
          <a:sy n="53" d="100"/>
        </p:scale>
        <p:origin x="-179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NULL"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600">
                <a:solidFill>
                  <a:schemeClr val="tx2"/>
                </a:solidFill>
              </a:defRPr>
            </a:pPr>
            <a:r>
              <a:rPr lang="en-US" sz="1600">
                <a:solidFill>
                  <a:schemeClr val="tx2"/>
                </a:solidFill>
              </a:rPr>
              <a:t>Prevalence of</a:t>
            </a:r>
            <a:r>
              <a:rPr lang="en-US" sz="1600" baseline="0">
                <a:solidFill>
                  <a:schemeClr val="tx2"/>
                </a:solidFill>
              </a:rPr>
              <a:t> Late Preterm Birth for High and Low Risk</a:t>
            </a:r>
          </a:p>
          <a:p>
            <a:pPr>
              <a:defRPr sz="1600">
                <a:solidFill>
                  <a:schemeClr val="tx2"/>
                </a:solidFill>
              </a:defRPr>
            </a:pPr>
            <a:r>
              <a:rPr lang="en-US" sz="1600" baseline="0">
                <a:solidFill>
                  <a:schemeClr val="tx2"/>
                </a:solidFill>
              </a:rPr>
              <a:t>Non-Hispanic White and African-American Women</a:t>
            </a:r>
            <a:endParaRPr lang="en-US" sz="1600">
              <a:solidFill>
                <a:schemeClr val="tx2"/>
              </a:solidFill>
            </a:endParaRPr>
          </a:p>
        </c:rich>
      </c:tx>
      <c:layout>
        <c:manualLayout>
          <c:xMode val="edge"/>
          <c:yMode val="edge"/>
          <c:x val="0.16046312335958018"/>
          <c:y val="1.5473899095946377E-2"/>
        </c:manualLayout>
      </c:layout>
    </c:title>
    <c:plotArea>
      <c:layout>
        <c:manualLayout>
          <c:layoutTarget val="inner"/>
          <c:xMode val="edge"/>
          <c:yMode val="edge"/>
          <c:x val="0.10558573928259046"/>
          <c:y val="0.12551181102362208"/>
          <c:w val="0.86385870516185481"/>
          <c:h val="0.56431961849839773"/>
        </c:manualLayout>
      </c:layout>
      <c:barChart>
        <c:barDir val="col"/>
        <c:grouping val="clustered"/>
        <c:ser>
          <c:idx val="0"/>
          <c:order val="0"/>
          <c:tx>
            <c:strRef>
              <c:f>Sheet1!$B$1</c:f>
              <c:strCache>
                <c:ptCount val="1"/>
                <c:pt idx="0">
                  <c:v>Prevalence</c:v>
                </c:pt>
              </c:strCache>
            </c:strRef>
          </c:tx>
          <c:spPr>
            <a:ln>
              <a:solidFill>
                <a:schemeClr val="tx1"/>
              </a:solidFill>
            </a:ln>
          </c:spPr>
          <c:dPt>
            <c:idx val="0"/>
            <c:spPr>
              <a:solidFill>
                <a:srgbClr val="CC3300"/>
              </a:solidFill>
              <a:ln>
                <a:solidFill>
                  <a:schemeClr val="tx1"/>
                </a:solidFill>
              </a:ln>
            </c:spPr>
          </c:dPt>
          <c:dPt>
            <c:idx val="1"/>
            <c:spPr>
              <a:solidFill>
                <a:schemeClr val="bg2">
                  <a:lumMod val="60000"/>
                  <a:lumOff val="40000"/>
                </a:schemeClr>
              </a:solidFill>
              <a:ln>
                <a:solidFill>
                  <a:schemeClr val="tx1"/>
                </a:solidFill>
              </a:ln>
            </c:spPr>
          </c:dPt>
          <c:dPt>
            <c:idx val="2"/>
            <c:spPr>
              <a:solidFill>
                <a:srgbClr val="CC3300"/>
              </a:solidFill>
              <a:ln>
                <a:solidFill>
                  <a:schemeClr val="tx1"/>
                </a:solidFill>
              </a:ln>
            </c:spPr>
          </c:dPt>
          <c:dPt>
            <c:idx val="3"/>
            <c:spPr>
              <a:solidFill>
                <a:schemeClr val="bg2">
                  <a:lumMod val="60000"/>
                  <a:lumOff val="40000"/>
                </a:schemeClr>
              </a:solidFill>
              <a:ln>
                <a:solidFill>
                  <a:schemeClr val="tx1"/>
                </a:solidFill>
              </a:ln>
            </c:spPr>
          </c:dPt>
          <c:errBars>
            <c:errBarType val="both"/>
            <c:errValType val="cust"/>
            <c:plus>
              <c:numRef>
                <c:f>Sheet1!$E$2:$E$5</c:f>
                <c:numCache>
                  <c:formatCode>General</c:formatCode>
                  <c:ptCount val="4"/>
                  <c:pt idx="0">
                    <c:v>2.0000000000000052E-3</c:v>
                  </c:pt>
                  <c:pt idx="1">
                    <c:v>4.0000000000000114E-3</c:v>
                  </c:pt>
                  <c:pt idx="2">
                    <c:v>1.1999999999999979E-2</c:v>
                  </c:pt>
                  <c:pt idx="3">
                    <c:v>1.800000000000011E-2</c:v>
                  </c:pt>
                </c:numCache>
              </c:numRef>
            </c:plus>
            <c:minus>
              <c:numRef>
                <c:f>Sheet1!$F$2:$F$5</c:f>
                <c:numCache>
                  <c:formatCode>General</c:formatCode>
                  <c:ptCount val="4"/>
                  <c:pt idx="0">
                    <c:v>2.0000000000000052E-3</c:v>
                  </c:pt>
                  <c:pt idx="1">
                    <c:v>5.0000000000000209E-3</c:v>
                  </c:pt>
                  <c:pt idx="2">
                    <c:v>1.2000000000000021E-2</c:v>
                  </c:pt>
                  <c:pt idx="3">
                    <c:v>1.6999999999999987E-2</c:v>
                  </c:pt>
                </c:numCache>
              </c:numRef>
            </c:minus>
          </c:errBars>
          <c:cat>
            <c:strRef>
              <c:f>Sheet1!$A$2:$A$5</c:f>
              <c:strCache>
                <c:ptCount val="4"/>
                <c:pt idx="0">
                  <c:v>Low Risk                 White Women</c:v>
                </c:pt>
                <c:pt idx="1">
                  <c:v>Low Risk African-American Women</c:v>
                </c:pt>
                <c:pt idx="2">
                  <c:v>High Risk                 White Women</c:v>
                </c:pt>
                <c:pt idx="3">
                  <c:v>High Risk African-American Women</c:v>
                </c:pt>
              </c:strCache>
            </c:strRef>
          </c:cat>
          <c:val>
            <c:numRef>
              <c:f>Sheet1!$B$2:$B$5</c:f>
              <c:numCache>
                <c:formatCode>General</c:formatCode>
                <c:ptCount val="4"/>
                <c:pt idx="0">
                  <c:v>6.1000000000000026E-2</c:v>
                </c:pt>
                <c:pt idx="1">
                  <c:v>9.2000000000000026E-2</c:v>
                </c:pt>
                <c:pt idx="2">
                  <c:v>0.13900000000000001</c:v>
                </c:pt>
                <c:pt idx="3">
                  <c:v>0.20900000000000021</c:v>
                </c:pt>
              </c:numCache>
            </c:numRef>
          </c:val>
        </c:ser>
        <c:axId val="113969408"/>
        <c:axId val="113983488"/>
      </c:barChart>
      <c:catAx>
        <c:axId val="113969408"/>
        <c:scaling>
          <c:orientation val="minMax"/>
        </c:scaling>
        <c:axPos val="b"/>
        <c:tickLblPos val="nextTo"/>
        <c:txPr>
          <a:bodyPr/>
          <a:lstStyle/>
          <a:p>
            <a:pPr>
              <a:defRPr sz="1300">
                <a:solidFill>
                  <a:schemeClr val="tx2"/>
                </a:solidFill>
              </a:defRPr>
            </a:pPr>
            <a:endParaRPr lang="en-US"/>
          </a:p>
        </c:txPr>
        <c:crossAx val="113983488"/>
        <c:crosses val="autoZero"/>
        <c:auto val="1"/>
        <c:lblAlgn val="ctr"/>
        <c:lblOffset val="100"/>
      </c:catAx>
      <c:valAx>
        <c:axId val="113983488"/>
        <c:scaling>
          <c:orientation val="minMax"/>
        </c:scaling>
        <c:axPos val="l"/>
        <c:majorGridlines>
          <c:spPr>
            <a:ln>
              <a:solidFill>
                <a:schemeClr val="tx2"/>
              </a:solidFill>
            </a:ln>
          </c:spPr>
        </c:majorGridlines>
        <c:numFmt formatCode="0%" sourceLinked="0"/>
        <c:tickLblPos val="nextTo"/>
        <c:txPr>
          <a:bodyPr/>
          <a:lstStyle/>
          <a:p>
            <a:pPr>
              <a:defRPr>
                <a:solidFill>
                  <a:schemeClr val="tx2"/>
                </a:solidFill>
              </a:defRPr>
            </a:pPr>
            <a:endParaRPr lang="en-US"/>
          </a:p>
        </c:txPr>
        <c:crossAx val="113969408"/>
        <c:crosses val="autoZero"/>
        <c:crossBetween val="between"/>
      </c:valAx>
    </c:plotArea>
    <c:plotVisOnly val="1"/>
    <c:dispBlanksAs val="gap"/>
  </c:chart>
  <c:spPr>
    <a:ln>
      <a:solidFill>
        <a:srgbClr val="002060"/>
      </a:solidFill>
    </a:ln>
  </c:spPr>
  <c:externalData r:id="rId2"/>
  <c:userShapes r:id="rId3"/>
</c:chartSpace>
</file>

<file path=ppt/drawings/drawing1.xml><?xml version="1.0" encoding="utf-8"?>
<c:userShapes xmlns:c="http://schemas.openxmlformats.org/drawingml/2006/chart">
  <cdr:relSizeAnchor xmlns:cdr="http://schemas.openxmlformats.org/drawingml/2006/chartDrawing">
    <cdr:from>
      <cdr:x>0.04673</cdr:x>
      <cdr:y>0.80282</cdr:y>
    </cdr:from>
    <cdr:to>
      <cdr:x>0.24673</cdr:x>
      <cdr:y>0.99554</cdr:y>
    </cdr:to>
    <cdr:sp macro="" textlink="">
      <cdr:nvSpPr>
        <cdr:cNvPr id="2" name="TextBox 1"/>
        <cdr:cNvSpPr txBox="1"/>
      </cdr:nvSpPr>
      <cdr:spPr>
        <a:xfrm xmlns:a="http://schemas.openxmlformats.org/drawingml/2006/main">
          <a:off x="381000" y="4343400"/>
          <a:ext cx="1630680" cy="104265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0" i="1" dirty="0">
              <a:solidFill>
                <a:srgbClr val="800000"/>
              </a:solidFill>
            </a:rPr>
            <a:t>High risk = Age</a:t>
          </a:r>
          <a:r>
            <a:rPr lang="en-US" sz="1600" b="0" i="1" baseline="0" dirty="0">
              <a:solidFill>
                <a:srgbClr val="800000"/>
              </a:solidFill>
            </a:rPr>
            <a:t> 35+, less than HS education, 3+ previous </a:t>
          </a:r>
          <a:r>
            <a:rPr lang="en-US" sz="1600" b="0" i="1" baseline="0" dirty="0" err="1">
              <a:solidFill>
                <a:srgbClr val="800000"/>
              </a:solidFill>
            </a:rPr>
            <a:t>livebirths</a:t>
          </a:r>
          <a:r>
            <a:rPr lang="en-US" sz="1600" b="0" i="1" baseline="0" dirty="0">
              <a:solidFill>
                <a:srgbClr val="800000"/>
              </a:solidFill>
            </a:rPr>
            <a:t>, smoker</a:t>
          </a:r>
        </a:p>
        <a:p xmlns:a="http://schemas.openxmlformats.org/drawingml/2006/main">
          <a:r>
            <a:rPr lang="en-US" sz="1600" b="0" i="1" baseline="0" dirty="0">
              <a:solidFill>
                <a:srgbClr val="800000"/>
              </a:solidFill>
            </a:rPr>
            <a:t>Low risk  = Age 20-34, more then HS education, 1-2 previous </a:t>
          </a:r>
          <a:r>
            <a:rPr lang="en-US" sz="1600" b="0" i="1" baseline="0" dirty="0" err="1">
              <a:solidFill>
                <a:srgbClr val="800000"/>
              </a:solidFill>
            </a:rPr>
            <a:t>livebirths</a:t>
          </a:r>
          <a:r>
            <a:rPr lang="en-US" sz="1600" b="0" i="1" baseline="0" dirty="0">
              <a:solidFill>
                <a:srgbClr val="800000"/>
              </a:solidFill>
            </a:rPr>
            <a:t>, non-smoker</a:t>
          </a:r>
        </a:p>
        <a:p xmlns:a="http://schemas.openxmlformats.org/drawingml/2006/main">
          <a:r>
            <a:rPr lang="en-US" sz="1600" b="0" i="1" baseline="0" dirty="0">
              <a:solidFill>
                <a:srgbClr val="800000"/>
              </a:solidFill>
            </a:rPr>
            <a:t>Estimated </a:t>
          </a:r>
          <a:r>
            <a:rPr lang="en-US" sz="1600" b="0" i="1" baseline="0" dirty="0" err="1">
              <a:solidFill>
                <a:srgbClr val="800000"/>
              </a:solidFill>
            </a:rPr>
            <a:t>prevalences</a:t>
          </a:r>
          <a:r>
            <a:rPr lang="en-US" sz="1600" b="0" i="1" baseline="0" dirty="0">
              <a:solidFill>
                <a:srgbClr val="800000"/>
              </a:solidFill>
            </a:rPr>
            <a:t> from a multivariable binomial regression model</a:t>
          </a:r>
          <a:endParaRPr lang="en-US" sz="1600" b="0" i="1" dirty="0">
            <a:solidFill>
              <a:srgbClr val="800000"/>
            </a:solidFill>
          </a:endParaRPr>
        </a:p>
      </cdr:txBody>
    </cdr:sp>
  </cdr:relSizeAnchor>
  <cdr:relSizeAnchor xmlns:cdr="http://schemas.openxmlformats.org/drawingml/2006/chartDrawing">
    <cdr:from>
      <cdr:x>0.41121</cdr:x>
      <cdr:y>0.12676</cdr:y>
    </cdr:from>
    <cdr:to>
      <cdr:x>0.57945</cdr:x>
      <cdr:y>0.25352</cdr:y>
    </cdr:to>
    <cdr:sp macro="" textlink="">
      <cdr:nvSpPr>
        <cdr:cNvPr id="4" name="TextBox 1"/>
        <cdr:cNvSpPr txBox="1"/>
      </cdr:nvSpPr>
      <cdr:spPr>
        <a:xfrm xmlns:a="http://schemas.openxmlformats.org/drawingml/2006/main">
          <a:off x="3352800" y="685800"/>
          <a:ext cx="1371647" cy="68579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en-US" sz="1600" b="1" dirty="0" smtClean="0"/>
            <a:t>African-American: White Disparity in Late Preterm Birth</a:t>
          </a:r>
        </a:p>
        <a:p xmlns:a="http://schemas.openxmlformats.org/drawingml/2006/main">
          <a:pPr algn="ctr"/>
          <a:r>
            <a:rPr lang="en-US" sz="1600" b="1" dirty="0" smtClean="0"/>
            <a:t>RR=1.5</a:t>
          </a:r>
          <a:endParaRPr lang="en-US" sz="16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024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962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8717879C-06B3-4FC7-8AE2-1A89F7E4A80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914400" lvl="2" indent="-514350">
              <a:buClr>
                <a:schemeClr val="tx1"/>
              </a:buClr>
              <a:buSzPct val="70000"/>
              <a:defRPr/>
            </a:pPr>
            <a:r>
              <a:rPr lang="en-US" sz="3200" b="1" i="1" dirty="0" smtClean="0">
                <a:solidFill>
                  <a:srgbClr val="3333CC"/>
                </a:solidFill>
              </a:rPr>
              <a:t>Show appropriate comparisons, </a:t>
            </a:r>
          </a:p>
          <a:p>
            <a:pPr marL="914400" lvl="2" indent="-514350">
              <a:buClr>
                <a:schemeClr val="tx1"/>
              </a:buClr>
              <a:buSzPct val="70000"/>
              <a:defRPr/>
            </a:pPr>
            <a:r>
              <a:rPr lang="en-US" sz="3200" b="1" i="1" dirty="0" smtClean="0">
                <a:solidFill>
                  <a:srgbClr val="3333CC"/>
                </a:solidFill>
              </a:rPr>
              <a:t>      contrasts, differences</a:t>
            </a:r>
            <a:endParaRPr lang="en-US" sz="1000" b="1" i="1" dirty="0" smtClean="0">
              <a:solidFill>
                <a:srgbClr val="0070C0"/>
              </a:solidFill>
            </a:endParaRPr>
          </a:p>
          <a:p>
            <a:pPr marL="682625" lvl="2" indent="-282575">
              <a:buClr>
                <a:schemeClr val="tx1"/>
              </a:buClr>
              <a:buSzPct val="100000"/>
              <a:buFont typeface="Wingdings" pitchFamily="2" charset="2"/>
              <a:buChar char="§"/>
              <a:defRPr/>
            </a:pPr>
            <a:r>
              <a:rPr lang="en-US" sz="2700" dirty="0" smtClean="0"/>
              <a:t>Understand whether row percents or column percents more effectively make comparison</a:t>
            </a:r>
          </a:p>
          <a:p>
            <a:pPr marL="682625" lvl="2" indent="-282575">
              <a:buClr>
                <a:schemeClr val="tx1"/>
              </a:buClr>
              <a:buSzPct val="100000"/>
              <a:buFont typeface="Wingdings" pitchFamily="2" charset="2"/>
              <a:buChar char="§"/>
              <a:defRPr/>
            </a:pPr>
            <a:r>
              <a:rPr lang="en-US" sz="2700" dirty="0" smtClean="0"/>
              <a:t>Order bars/pie pieces in charts to show comparison of interest</a:t>
            </a:r>
          </a:p>
          <a:p>
            <a:pPr marL="682625" lvl="2" indent="-282575">
              <a:buClr>
                <a:schemeClr val="tx1"/>
              </a:buClr>
              <a:buSzPct val="100000"/>
              <a:buFont typeface="Wingdings" pitchFamily="2" charset="2"/>
              <a:buChar char="§"/>
              <a:defRPr/>
            </a:pPr>
            <a:r>
              <a:rPr lang="en-US" sz="2700" dirty="0" smtClean="0"/>
              <a:t>Display benchmarks or overall averages to provide a frame of reference when </a:t>
            </a:r>
            <a:r>
              <a:rPr lang="en-US" sz="2700" dirty="0" err="1" smtClean="0"/>
              <a:t>appropriat</a:t>
            </a:r>
            <a:endParaRPr lang="en-US" sz="2700" dirty="0" smtClean="0"/>
          </a:p>
          <a:p>
            <a:pPr marL="682625" lvl="2" indent="-282575">
              <a:buClr>
                <a:schemeClr val="tx1"/>
              </a:buClr>
              <a:buSzPct val="100000"/>
              <a:buFont typeface="Wingdings" pitchFamily="2" charset="2"/>
              <a:buChar char="§"/>
              <a:defRPr/>
            </a:pPr>
            <a:r>
              <a:rPr lang="en-US" sz="2700" dirty="0" smtClean="0"/>
              <a:t>Highlight value of interest to be compared to others, using a darker color or outline</a:t>
            </a:r>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Metaphor: Lawyer presenting to a jury – jurors</a:t>
            </a:r>
            <a:r>
              <a:rPr lang="en-US" baseline="0" dirty="0" smtClean="0"/>
              <a:t> are obligated to understand</a:t>
            </a:r>
          </a:p>
          <a:p>
            <a:r>
              <a:rPr lang="en-US" baseline="0" dirty="0" smtClean="0"/>
              <a:t>Can’t control audience – “General public” includes everyone from consumers with no exposure to statistics to CEOs, legislators, scientists, etc.`</a:t>
            </a:r>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dirty="0" smtClean="0"/>
              <a:t>Highlight policies, interventions, risk factors, or changes in human behavior that may have caused a trend or association</a:t>
            </a:r>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r>
              <a:rPr lang="en-US" sz="1200" b="1" i="1" dirty="0" smtClean="0">
                <a:solidFill>
                  <a:srgbClr val="3333CC"/>
                </a:solidFill>
              </a:rPr>
              <a:t>Show more than 1 or 2 variables</a:t>
            </a:r>
          </a:p>
          <a:p>
            <a:endParaRPr lang="en-US" sz="800" b="1" i="1" dirty="0" smtClean="0">
              <a:solidFill>
                <a:srgbClr val="3333CC"/>
              </a:solidFill>
            </a:endParaRPr>
          </a:p>
          <a:p>
            <a:pPr>
              <a:buFont typeface="Wingdings" pitchFamily="2" charset="2"/>
              <a:buChar char="§"/>
            </a:pPr>
            <a:r>
              <a:rPr lang="en-US" sz="1200" dirty="0" smtClean="0"/>
              <a:t>Use stratification to show differences across groups</a:t>
            </a:r>
          </a:p>
          <a:p>
            <a:pPr>
              <a:buFont typeface="Wingdings" pitchFamily="2" charset="2"/>
              <a:buChar char="§"/>
            </a:pPr>
            <a:r>
              <a:rPr lang="en-US" sz="1200" dirty="0" smtClean="0"/>
              <a:t>Use regression modeling when appropriate to capture multivariable nature of problem</a:t>
            </a:r>
          </a:p>
          <a:p>
            <a:pPr>
              <a:buFont typeface="Wingdings" pitchFamily="2" charset="2"/>
              <a:buChar char="§"/>
            </a:pPr>
            <a:r>
              <a:rPr lang="en-US" sz="1200" dirty="0" smtClean="0"/>
              <a:t>Use and communicate adjustment procedures </a:t>
            </a:r>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914400" lvl="1" indent="-514350" algn="ctr"/>
            <a:r>
              <a:rPr lang="en-US" b="1" i="1" dirty="0" smtClean="0">
                <a:solidFill>
                  <a:srgbClr val="3333CC"/>
                </a:solidFill>
              </a:rPr>
              <a:t>Minimize the time it takes audience </a:t>
            </a:r>
          </a:p>
          <a:p>
            <a:pPr marL="914400" lvl="1" indent="-514350" algn="ctr"/>
            <a:r>
              <a:rPr lang="en-US" b="1" i="1" dirty="0" smtClean="0">
                <a:solidFill>
                  <a:srgbClr val="3333CC"/>
                </a:solidFill>
              </a:rPr>
              <a:t>to figure out format</a:t>
            </a:r>
            <a:endParaRPr lang="en-US" sz="1000" dirty="0" smtClean="0"/>
          </a:p>
          <a:p>
            <a:pPr marL="914400" lvl="1" indent="-514350">
              <a:buClr>
                <a:schemeClr val="tx1"/>
              </a:buClr>
              <a:buSzPct val="100000"/>
              <a:buFont typeface="Wingdings" pitchFamily="2" charset="2"/>
              <a:buChar char="§"/>
            </a:pPr>
            <a:r>
              <a:rPr lang="en-US" dirty="0" smtClean="0"/>
              <a:t>By </a:t>
            </a:r>
            <a:r>
              <a:rPr lang="it-IT" dirty="0" smtClean="0"/>
              <a:t>keeping the quantitative scale consistent, graphic is easier for audience to read</a:t>
            </a:r>
          </a:p>
          <a:p>
            <a:pPr marL="914400" lvl="1" indent="-514350">
              <a:buClr>
                <a:schemeClr val="tx1"/>
              </a:buClr>
              <a:buSzPct val="100000"/>
              <a:buFont typeface="Wingdings" pitchFamily="2" charset="2"/>
              <a:buChar char="§"/>
            </a:pPr>
            <a:r>
              <a:rPr lang="it-IT" dirty="0" smtClean="0"/>
              <a:t>Audience doesn’t need to figure out format again with each new display of information</a:t>
            </a:r>
          </a:p>
          <a:p>
            <a:pPr marL="914400" lvl="1" indent="-514350">
              <a:buClr>
                <a:schemeClr val="tx1"/>
              </a:buClr>
              <a:buSzPct val="100000"/>
              <a:buFont typeface="Wingdings" pitchFamily="2" charset="2"/>
              <a:buChar char="§"/>
            </a:pPr>
            <a:r>
              <a:rPr lang="it-IT" dirty="0" smtClean="0"/>
              <a:t>Especially useful when there is a fourth dimension that would make a single chart too busy or difficult to interpret</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mn-ea"/>
                <a:cs typeface="+mn-cs"/>
              </a:rPr>
              <a:t>In this example, we show four (</a:t>
            </a:r>
            <a:r>
              <a:rPr lang="en-US" sz="1200" kern="1200" dirty="0" err="1" smtClean="0">
                <a:solidFill>
                  <a:schemeClr val="tx1"/>
                </a:solidFill>
                <a:latin typeface="Arial" pitchFamily="34" charset="0"/>
                <a:ea typeface="+mn-ea"/>
                <a:cs typeface="+mn-cs"/>
              </a:rPr>
              <a:t>bivariate</a:t>
            </a:r>
            <a:r>
              <a:rPr lang="en-US" sz="1200" kern="1200" dirty="0" smtClean="0">
                <a:solidFill>
                  <a:schemeClr val="tx1"/>
                </a:solidFill>
                <a:latin typeface="Arial" pitchFamily="34" charset="0"/>
                <a:ea typeface="+mn-ea"/>
                <a:cs typeface="+mn-cs"/>
              </a:rPr>
              <a:t>!) small multiple maps of cancer rates and health insurance. Grey areas are counties with low rates of cancers and low rates of women without insurance (i.e., high rates of women having health insurance). Dark purple areas are counties with high rates of cancer and high rates of women without insurance. Using a small multiple technique for representing this data allows us to further segment the population of women by two additional variables (cancer type and race) to see if there are different spatial patterns of cancer among those segments of the total population.</a:t>
            </a:r>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lgn="ctr">
              <a:defRPr/>
            </a:pPr>
            <a:r>
              <a:rPr lang="en-US" b="1" i="1" dirty="0" smtClean="0">
                <a:solidFill>
                  <a:srgbClr val="3333CC"/>
                </a:solidFill>
              </a:rPr>
              <a:t>Completely integrate words, </a:t>
            </a:r>
          </a:p>
          <a:p>
            <a:pPr marL="514350" indent="-514350" algn="ctr">
              <a:defRPr/>
            </a:pPr>
            <a:r>
              <a:rPr lang="en-US" b="1" i="1" dirty="0" smtClean="0">
                <a:solidFill>
                  <a:srgbClr val="3333CC"/>
                </a:solidFill>
              </a:rPr>
              <a:t>numbers, images, diagrams</a:t>
            </a:r>
          </a:p>
          <a:p>
            <a:pPr marL="514350" indent="-514350" algn="ctr">
              <a:defRPr/>
            </a:pPr>
            <a:endParaRPr lang="en-US" sz="1000" b="1" i="1" dirty="0" smtClean="0">
              <a:solidFill>
                <a:srgbClr val="3333CC"/>
              </a:solidFill>
            </a:endParaRPr>
          </a:p>
          <a:p>
            <a:pPr marL="973138" lvl="1" indent="-515938" eaLnBrk="1" hangingPunct="1">
              <a:buClr>
                <a:schemeClr val="tx1"/>
              </a:buClr>
              <a:buSzPct val="100000"/>
              <a:buFont typeface="Wingdings" pitchFamily="2" charset="2"/>
              <a:buChar char="§"/>
              <a:defRPr/>
            </a:pPr>
            <a:r>
              <a:rPr lang="en-US" dirty="0" smtClean="0"/>
              <a:t>Use clear titles, direct labels and footnotes</a:t>
            </a:r>
          </a:p>
          <a:p>
            <a:pPr marL="973138" lvl="1" indent="-515938" eaLnBrk="1" hangingPunct="1">
              <a:buClr>
                <a:schemeClr val="tx1"/>
              </a:buClr>
              <a:buSzPct val="100000"/>
              <a:buFont typeface="Wingdings" pitchFamily="2" charset="2"/>
              <a:buChar char="§"/>
              <a:defRPr/>
            </a:pPr>
            <a:r>
              <a:rPr lang="en-US" dirty="0" smtClean="0"/>
              <a:t>Avoid legends as much as possible or put them inside the chart to maximize the chart area and keep the labels closer to the data</a:t>
            </a:r>
          </a:p>
          <a:p>
            <a:pPr marL="973138" lvl="1" indent="-515938" eaLnBrk="1" hangingPunct="1">
              <a:buClr>
                <a:schemeClr val="tx1"/>
              </a:buClr>
              <a:buSzPct val="100000"/>
              <a:buFont typeface="Wingdings" pitchFamily="2" charset="2"/>
              <a:buChar char="§"/>
              <a:defRPr/>
            </a:pPr>
            <a:r>
              <a:rPr lang="en-US" dirty="0" smtClean="0"/>
              <a:t>Blend graphical representations of data with short narrative to help with interpretation</a:t>
            </a:r>
          </a:p>
          <a:p>
            <a:pPr marL="973138" lvl="1" indent="-515938" eaLnBrk="1" hangingPunct="1">
              <a:buFont typeface="Wingdings" pitchFamily="2" charset="2"/>
              <a:buChar char="l"/>
              <a:defRPr/>
            </a:pPr>
            <a:endParaRPr lang="en-US" sz="1000" dirty="0" smtClean="0"/>
          </a:p>
          <a:p>
            <a:pPr marL="914400" lvl="1" indent="-514350">
              <a:defRPr/>
            </a:pPr>
            <a:r>
              <a:rPr lang="en-US" b="1" dirty="0" smtClean="0">
                <a:solidFill>
                  <a:srgbClr val="800000"/>
                </a:solidFill>
              </a:rPr>
              <a:t>Detail adds precision, clarity and credibility</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lgn="ctr"/>
            <a:r>
              <a:rPr lang="en-US" sz="3200" b="1" i="1" dirty="0" smtClean="0">
                <a:solidFill>
                  <a:srgbClr val="3333CC"/>
                </a:solidFill>
              </a:rPr>
              <a:t>Thoroughly describe the evidence; important for establishing credibility</a:t>
            </a:r>
          </a:p>
          <a:p>
            <a:pPr marL="682625" lvl="2" indent="-282575">
              <a:buClr>
                <a:schemeClr val="tx1"/>
              </a:buClr>
              <a:buFont typeface="Wingdings" pitchFamily="2" charset="2"/>
              <a:buChar char="§"/>
            </a:pPr>
            <a:r>
              <a:rPr lang="en-US" dirty="0" smtClean="0"/>
              <a:t>Provide a detailed title</a:t>
            </a:r>
            <a:endParaRPr lang="en-US" sz="1000" dirty="0" smtClean="0"/>
          </a:p>
          <a:p>
            <a:pPr marL="682625" lvl="2" indent="-282575">
              <a:buClr>
                <a:schemeClr val="tx1"/>
              </a:buClr>
              <a:buFont typeface="Wingdings" pitchFamily="2" charset="2"/>
              <a:buChar char="§"/>
            </a:pPr>
            <a:r>
              <a:rPr lang="en-US" dirty="0" smtClean="0"/>
              <a:t>Indicate authors and sponsors</a:t>
            </a:r>
          </a:p>
          <a:p>
            <a:pPr marL="682625" lvl="2" indent="-282575">
              <a:buClr>
                <a:schemeClr val="tx1"/>
              </a:buClr>
              <a:buFont typeface="Wingdings" pitchFamily="2" charset="2"/>
              <a:buChar char="§"/>
            </a:pPr>
            <a:r>
              <a:rPr lang="en-US" dirty="0" smtClean="0"/>
              <a:t>Document data sources and years</a:t>
            </a:r>
          </a:p>
          <a:p>
            <a:pPr marL="682625" lvl="2" indent="-282575">
              <a:buClr>
                <a:schemeClr val="tx1"/>
              </a:buClr>
              <a:buFont typeface="Wingdings" pitchFamily="2" charset="2"/>
              <a:buChar char="§"/>
            </a:pPr>
            <a:r>
              <a:rPr lang="en-US" dirty="0" smtClean="0"/>
              <a:t>Show complete measurement scales</a:t>
            </a:r>
          </a:p>
          <a:p>
            <a:pPr marL="682625" lvl="2" indent="-282575">
              <a:buClr>
                <a:schemeClr val="tx1"/>
              </a:buClr>
              <a:buFont typeface="Wingdings" pitchFamily="2" charset="2"/>
              <a:buChar char="§"/>
            </a:pPr>
            <a:r>
              <a:rPr lang="en-US" dirty="0" smtClean="0"/>
              <a:t>Acknowledge error (confidence intervals) in estimates when appropriate</a:t>
            </a:r>
          </a:p>
          <a:p>
            <a:pPr marL="682625" lvl="2" indent="-282575">
              <a:buClr>
                <a:schemeClr val="tx1"/>
              </a:buClr>
              <a:buFont typeface="Wingdings" pitchFamily="2" charset="2"/>
              <a:buChar char="§"/>
            </a:pPr>
            <a:r>
              <a:rPr lang="en-US" dirty="0" smtClean="0"/>
              <a:t>Communicate statistical significance when appropriate</a:t>
            </a:r>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How many ways could you improve this chart?</a:t>
            </a:r>
          </a:p>
          <a:p>
            <a:pPr marL="228600" indent="-228600">
              <a:buAutoNum type="arabicParenR"/>
            </a:pPr>
            <a:r>
              <a:rPr lang="en-US" dirty="0" smtClean="0"/>
              <a:t> How many ways can you misinterpret the chart's meaning at first glance? </a:t>
            </a:r>
          </a:p>
          <a:p>
            <a:pPr marL="228600" indent="-228600">
              <a:buAutoNum type="arabicParenR"/>
            </a:pPr>
            <a:r>
              <a:rPr lang="en-US" dirty="0" smtClean="0"/>
              <a:t>Issues:</a:t>
            </a:r>
          </a:p>
          <a:p>
            <a:pPr marL="685800" lvl="1" indent="-228600">
              <a:buAutoNum type="arabicParenR"/>
            </a:pPr>
            <a:r>
              <a:rPr lang="en-US" dirty="0" smtClean="0"/>
              <a:t>signal vs. noise</a:t>
            </a:r>
          </a:p>
          <a:p>
            <a:pPr marL="685800" lvl="1" indent="-228600">
              <a:buAutoNum type="arabicParenR"/>
            </a:pPr>
            <a:r>
              <a:rPr lang="en-US" dirty="0" smtClean="0"/>
              <a:t>contrast/affinity, </a:t>
            </a:r>
          </a:p>
          <a:p>
            <a:pPr marL="685800" lvl="1" indent="-228600">
              <a:buAutoNum type="arabicParenR"/>
            </a:pPr>
            <a:r>
              <a:rPr lang="en-US" dirty="0" smtClean="0"/>
              <a:t>color, </a:t>
            </a:r>
          </a:p>
          <a:p>
            <a:pPr marL="685800" lvl="1" indent="-228600">
              <a:buAutoNum type="arabicParenR"/>
            </a:pPr>
            <a:r>
              <a:rPr lang="en-US" dirty="0" smtClean="0"/>
              <a:t>area distortion, </a:t>
            </a:r>
          </a:p>
          <a:p>
            <a:pPr marL="685800" lvl="1" indent="-228600">
              <a:buAutoNum type="arabicParenR"/>
            </a:pPr>
            <a:r>
              <a:rPr lang="en-US" dirty="0" smtClean="0"/>
              <a:t>labeling, etc.</a:t>
            </a:r>
          </a:p>
          <a:p>
            <a:pPr marL="228600" lvl="0" indent="-228600">
              <a:buNone/>
            </a:pPr>
            <a:r>
              <a:rPr lang="en-US" dirty="0" smtClean="0"/>
              <a:t>Perhaps a simple table would lead to more clarity (and less snickering). </a:t>
            </a:r>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Metaphor: Lawyer presenting to a jury – jurors</a:t>
            </a:r>
            <a:r>
              <a:rPr lang="en-US" baseline="0" dirty="0" smtClean="0"/>
              <a:t> are obligated to understand</a:t>
            </a:r>
          </a:p>
          <a:p>
            <a:r>
              <a:rPr lang="en-US" baseline="0" dirty="0" smtClean="0"/>
              <a:t>Can’t control audience – “General public” includes everyone from consumers with no exposure to statistics to CEOs, legislators, scientists, etc.`</a:t>
            </a:r>
            <a:endParaRPr lang="en-US" dirty="0"/>
          </a:p>
        </p:txBody>
      </p:sp>
      <p:sp>
        <p:nvSpPr>
          <p:cNvPr id="4" name="Slide Number Placeholder 3"/>
          <p:cNvSpPr>
            <a:spLocks noGrp="1"/>
          </p:cNvSpPr>
          <p:nvPr>
            <p:ph type="sldNum" sz="quarter" idx="10"/>
          </p:nvPr>
        </p:nvSpPr>
        <p:spPr/>
        <p:txBody>
          <a:bodyPr/>
          <a:lstStyle/>
          <a:p>
            <a:pPr>
              <a:defRPr/>
            </a:pPr>
            <a:fld id="{8717879C-06B3-4FC7-8AE2-1A89F7E4A803}"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eaLnBrk="0" hangingPunct="0">
              <a:defRPr/>
            </a:pPr>
            <a:endParaRPr lang="en-US">
              <a:latin typeface="Arial" pitchFamily="34" charset="0"/>
            </a:endParaRPr>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7170" name="Rectangle 2"/>
          <p:cNvSpPr>
            <a:spLocks noGrp="1" noChangeArrowheads="1"/>
          </p:cNvSpPr>
          <p:nvPr>
            <p:ph type="ctrTitle"/>
          </p:nvPr>
        </p:nvSpPr>
        <p:spPr>
          <a:xfrm>
            <a:off x="2133600" y="1371600"/>
            <a:ext cx="6477000" cy="1752600"/>
          </a:xfrm>
        </p:spPr>
        <p:txBody>
          <a:bodyPr/>
          <a:lstStyle>
            <a:lvl1pPr>
              <a:defRPr sz="4600"/>
            </a:lvl1pPr>
          </a:lstStyle>
          <a:p>
            <a:r>
              <a:rPr lang="en-US"/>
              <a:t>Click to edit Master title style</a:t>
            </a:r>
          </a:p>
        </p:txBody>
      </p:sp>
      <p:sp>
        <p:nvSpPr>
          <p:cNvPr id="7171" name="Rectangle 3"/>
          <p:cNvSpPr>
            <a:spLocks noGrp="1" noChangeArrowheads="1"/>
          </p:cNvSpPr>
          <p:nvPr>
            <p:ph type="subTitle" idx="1"/>
          </p:nvPr>
        </p:nvSpPr>
        <p:spPr>
          <a:xfrm>
            <a:off x="2133600" y="3733800"/>
            <a:ext cx="6477000" cy="1981200"/>
          </a:xfrm>
        </p:spPr>
        <p:txBody>
          <a:bodyPr/>
          <a:lstStyle>
            <a:lvl1pPr>
              <a:defRPr/>
            </a:lvl1pPr>
          </a:lstStyle>
          <a:p>
            <a:r>
              <a:rPr lang="en-US"/>
              <a:t>Click to edit Master subtitle style</a:t>
            </a:r>
          </a:p>
        </p:txBody>
      </p:sp>
      <p:sp>
        <p:nvSpPr>
          <p:cNvPr id="8" name="Rectangle 4"/>
          <p:cNvSpPr>
            <a:spLocks noGrp="1" noChangeArrowheads="1"/>
          </p:cNvSpPr>
          <p:nvPr>
            <p:ph type="dt" sz="half" idx="10"/>
          </p:nvPr>
        </p:nvSpPr>
        <p:spPr bwMode="auto">
          <a:xfrm>
            <a:off x="7086600" y="6248400"/>
            <a:ext cx="1524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atin typeface="Arial" pitchFamily="34" charset="0"/>
              </a:defRPr>
            </a:lvl1pPr>
          </a:lstStyle>
          <a:p>
            <a:pPr>
              <a:defRPr/>
            </a:pPr>
            <a:endParaRPr lang="en-US"/>
          </a:p>
        </p:txBody>
      </p:sp>
      <p:sp>
        <p:nvSpPr>
          <p:cNvPr id="9" name="Rectangle 5"/>
          <p:cNvSpPr>
            <a:spLocks noGrp="1" noChangeArrowheads="1"/>
          </p:cNvSpPr>
          <p:nvPr>
            <p:ph type="ftr" sz="quarter" idx="11"/>
          </p:nvPr>
        </p:nvSpPr>
        <p:spPr bwMode="auto">
          <a:xfrm>
            <a:off x="38100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p:spPr>
        <p:txBody>
          <a:bodyPr/>
          <a:lstStyle>
            <a:lvl1pPr>
              <a:defRPr/>
            </a:lvl1pPr>
          </a:lstStyle>
          <a:p>
            <a:pPr>
              <a:defRPr/>
            </a:pPr>
            <a:fld id="{BDF65425-E763-4D01-AF57-989C9CBCF68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BB50EB3-49C2-4E1E-BB87-AC13FD3AF92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90500"/>
            <a:ext cx="2095500" cy="6210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90500"/>
            <a:ext cx="6134100" cy="6210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0518798-2CA8-448F-BAE5-88EE7DA2B23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4097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1676400"/>
            <a:ext cx="8382000" cy="47244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A28DF536-5F42-49FA-91EA-A95BE1EF66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8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CD7C413-9EFC-4F6F-8BDE-3D2412A6F4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22E67C2-2CBD-475E-AECB-1B24FC6E9C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1148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148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F68DB94-0F25-43B9-A98A-DC67F0B04E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78084137-F0E4-4347-9342-49BCC1894B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81A5BF6-569E-48D9-B6AB-0635553542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DB075C3-78BF-45C3-ABF6-B150CB902E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20F3256-CDBB-400E-8B79-49E7659259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3C0348D-D0AE-417E-9E43-9B6B8B4555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1524000" y="190500"/>
            <a:ext cx="7010400" cy="1409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381000" y="1676400"/>
            <a:ext cx="83820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sldNum" sz="quarter" idx="4"/>
          </p:nvPr>
        </p:nvSpPr>
        <p:spPr bwMode="auto">
          <a:xfrm>
            <a:off x="8001000" y="6400800"/>
            <a:ext cx="838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fld id="{01DEE556-3A18-445E-8EAA-40A497436D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itchFamily="34" charset="0"/>
        </a:defRPr>
      </a:lvl2pPr>
      <a:lvl3pPr algn="l" rtl="0" eaLnBrk="0" fontAlgn="base" hangingPunct="0">
        <a:spcBef>
          <a:spcPct val="0"/>
        </a:spcBef>
        <a:spcAft>
          <a:spcPct val="0"/>
        </a:spcAft>
        <a:defRPr sz="3600">
          <a:solidFill>
            <a:schemeClr val="tx2"/>
          </a:solidFill>
          <a:latin typeface="Arial" pitchFamily="34" charset="0"/>
        </a:defRPr>
      </a:lvl3pPr>
      <a:lvl4pPr algn="l" rtl="0" eaLnBrk="0" fontAlgn="base" hangingPunct="0">
        <a:spcBef>
          <a:spcPct val="0"/>
        </a:spcBef>
        <a:spcAft>
          <a:spcPct val="0"/>
        </a:spcAft>
        <a:defRPr sz="3600">
          <a:solidFill>
            <a:schemeClr val="tx2"/>
          </a:solidFill>
          <a:latin typeface="Arial" pitchFamily="34" charset="0"/>
        </a:defRPr>
      </a:lvl4pPr>
      <a:lvl5pPr algn="l" rtl="0" eaLnBrk="0" fontAlgn="base" hangingPunct="0">
        <a:spcBef>
          <a:spcPct val="0"/>
        </a:spcBef>
        <a:spcAft>
          <a:spcPct val="0"/>
        </a:spcAft>
        <a:defRPr sz="3600">
          <a:solidFill>
            <a:schemeClr val="tx2"/>
          </a:solidFill>
          <a:latin typeface="Arial" pitchFamily="34" charset="0"/>
        </a:defRPr>
      </a:lvl5pPr>
      <a:lvl6pPr marL="457200" algn="l" rtl="0" fontAlgn="base">
        <a:spcBef>
          <a:spcPct val="0"/>
        </a:spcBef>
        <a:spcAft>
          <a:spcPct val="0"/>
        </a:spcAft>
        <a:defRPr sz="3600">
          <a:solidFill>
            <a:schemeClr val="tx2"/>
          </a:solidFill>
          <a:latin typeface="Arial" pitchFamily="34" charset="0"/>
        </a:defRPr>
      </a:lvl6pPr>
      <a:lvl7pPr marL="914400" algn="l" rtl="0" fontAlgn="base">
        <a:spcBef>
          <a:spcPct val="0"/>
        </a:spcBef>
        <a:spcAft>
          <a:spcPct val="0"/>
        </a:spcAft>
        <a:defRPr sz="3600">
          <a:solidFill>
            <a:schemeClr val="tx2"/>
          </a:solidFill>
          <a:latin typeface="Arial" pitchFamily="34" charset="0"/>
        </a:defRPr>
      </a:lvl7pPr>
      <a:lvl8pPr marL="1371600" algn="l" rtl="0" fontAlgn="base">
        <a:spcBef>
          <a:spcPct val="0"/>
        </a:spcBef>
        <a:spcAft>
          <a:spcPct val="0"/>
        </a:spcAft>
        <a:defRPr sz="3600">
          <a:solidFill>
            <a:schemeClr val="tx2"/>
          </a:solidFill>
          <a:latin typeface="Arial" pitchFamily="34" charset="0"/>
        </a:defRPr>
      </a:lvl8pPr>
      <a:lvl9pPr marL="1828800" algn="l"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defRPr sz="2800">
          <a:solidFill>
            <a:schemeClr val="tx2"/>
          </a:solidFill>
          <a:latin typeface="+mn-lt"/>
        </a:defRPr>
      </a:lvl2pPr>
      <a:lvl3pPr marL="1143000" indent="-228600" algn="l" rtl="0" eaLnBrk="0" fontAlgn="base" hangingPunct="0">
        <a:spcBef>
          <a:spcPct val="20000"/>
        </a:spcBef>
        <a:spcAft>
          <a:spcPct val="0"/>
        </a:spcAft>
        <a:buClr>
          <a:schemeClr val="accent2"/>
        </a:buClr>
        <a:defRPr sz="2800">
          <a:solidFill>
            <a:schemeClr val="tx2"/>
          </a:solidFill>
          <a:latin typeface="+mn-lt"/>
        </a:defRPr>
      </a:lvl3pPr>
      <a:lvl4pPr marL="1600200" indent="-228600" algn="l" rtl="0" eaLnBrk="0" fontAlgn="base" hangingPunct="0">
        <a:spcBef>
          <a:spcPct val="20000"/>
        </a:spcBef>
        <a:spcAft>
          <a:spcPct val="0"/>
        </a:spcAft>
        <a:buClr>
          <a:schemeClr val="tx1"/>
        </a:buClr>
        <a:defRPr sz="2800">
          <a:solidFill>
            <a:schemeClr val="tx2"/>
          </a:solidFill>
          <a:latin typeface="+mn-lt"/>
        </a:defRPr>
      </a:lvl4pPr>
      <a:lvl5pPr marL="2057400" indent="-228600" algn="l" rtl="0" eaLnBrk="0" fontAlgn="base" hangingPunct="0">
        <a:spcBef>
          <a:spcPct val="20000"/>
        </a:spcBef>
        <a:spcAft>
          <a:spcPct val="0"/>
        </a:spcAft>
        <a:defRPr sz="2800">
          <a:solidFill>
            <a:schemeClr val="tx2"/>
          </a:solidFill>
          <a:latin typeface="+mn-lt"/>
        </a:defRPr>
      </a:lvl5pPr>
      <a:lvl6pPr marL="2514600" indent="-228600" algn="l" rtl="0" fontAlgn="base">
        <a:spcBef>
          <a:spcPct val="20000"/>
        </a:spcBef>
        <a:spcAft>
          <a:spcPct val="0"/>
        </a:spcAft>
        <a:defRPr sz="2800">
          <a:solidFill>
            <a:schemeClr val="tx2"/>
          </a:solidFill>
          <a:latin typeface="+mn-lt"/>
        </a:defRPr>
      </a:lvl6pPr>
      <a:lvl7pPr marL="2971800" indent="-228600" algn="l" rtl="0" fontAlgn="base">
        <a:spcBef>
          <a:spcPct val="20000"/>
        </a:spcBef>
        <a:spcAft>
          <a:spcPct val="0"/>
        </a:spcAft>
        <a:defRPr sz="2800">
          <a:solidFill>
            <a:schemeClr val="tx2"/>
          </a:solidFill>
          <a:latin typeface="+mn-lt"/>
        </a:defRPr>
      </a:lvl7pPr>
      <a:lvl8pPr marL="3429000" indent="-228600" algn="l" rtl="0" fontAlgn="base">
        <a:spcBef>
          <a:spcPct val="20000"/>
        </a:spcBef>
        <a:spcAft>
          <a:spcPct val="0"/>
        </a:spcAft>
        <a:defRPr sz="2800">
          <a:solidFill>
            <a:schemeClr val="tx2"/>
          </a:solidFill>
          <a:latin typeface="+mn-lt"/>
        </a:defRPr>
      </a:lvl8pPr>
      <a:lvl9pPr marL="3886200" indent="-228600" algn="l" rtl="0" fontAlgn="base">
        <a:spcBef>
          <a:spcPct val="20000"/>
        </a:spcBef>
        <a:spcAft>
          <a:spcPct val="0"/>
        </a:spcAft>
        <a:defRPr sz="28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topics.nytimes.com/top/reference/timestopics/people/m/donald_g_jr_mcneil/index.html?inline=nyt-pe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981200" y="1371600"/>
            <a:ext cx="7010400" cy="1752600"/>
          </a:xfrm>
        </p:spPr>
        <p:txBody>
          <a:bodyPr/>
          <a:lstStyle/>
          <a:p>
            <a:pPr algn="ctr" eaLnBrk="1" hangingPunct="1"/>
            <a:r>
              <a:rPr lang="en-US" sz="3600" dirty="0" smtClean="0">
                <a:solidFill>
                  <a:srgbClr val="800000"/>
                </a:solidFill>
              </a:rPr>
              <a:t>Presenting Multivariable Results</a:t>
            </a:r>
            <a:r>
              <a:rPr lang="en-US" sz="2000" dirty="0" smtClean="0">
                <a:solidFill>
                  <a:srgbClr val="800000"/>
                </a:solidFill>
              </a:rPr>
              <a:t/>
            </a:r>
            <a:br>
              <a:rPr lang="en-US" sz="2000" dirty="0" smtClean="0">
                <a:solidFill>
                  <a:srgbClr val="800000"/>
                </a:solidFill>
              </a:rPr>
            </a:br>
            <a:r>
              <a:rPr lang="en-US" sz="2400" dirty="0" smtClean="0">
                <a:solidFill>
                  <a:srgbClr val="800000"/>
                </a:solidFill>
              </a:rPr>
              <a:t>Saturday June 2, 10:15am-12:00pm</a:t>
            </a:r>
          </a:p>
        </p:txBody>
      </p:sp>
      <p:sp>
        <p:nvSpPr>
          <p:cNvPr id="8195" name="Rectangle 3"/>
          <p:cNvSpPr>
            <a:spLocks noGrp="1" noChangeArrowheads="1"/>
          </p:cNvSpPr>
          <p:nvPr>
            <p:ph type="subTitle" idx="1"/>
          </p:nvPr>
        </p:nvSpPr>
        <p:spPr>
          <a:xfrm>
            <a:off x="228600" y="3276600"/>
            <a:ext cx="8915400" cy="2743200"/>
          </a:xfrm>
        </p:spPr>
        <p:txBody>
          <a:bodyPr/>
          <a:lstStyle/>
          <a:p>
            <a:pPr marL="0" indent="0" eaLnBrk="1" hangingPunct="1"/>
            <a:r>
              <a:rPr lang="en-US" sz="2400" b="1" smtClean="0"/>
              <a:t>		Kristin Rankin, PhD</a:t>
            </a:r>
          </a:p>
          <a:p>
            <a:pPr marL="0" indent="0" eaLnBrk="1" hangingPunct="1">
              <a:spcBef>
                <a:spcPct val="10000"/>
              </a:spcBef>
            </a:pPr>
            <a:r>
              <a:rPr lang="en-US" sz="2400" smtClean="0"/>
              <a:t>		Research Assistant Professor</a:t>
            </a:r>
          </a:p>
          <a:p>
            <a:pPr marL="0" indent="0" eaLnBrk="1" hangingPunct="1">
              <a:spcBef>
                <a:spcPct val="10000"/>
              </a:spcBef>
            </a:pPr>
            <a:endParaRPr lang="en-US" sz="1000" smtClean="0"/>
          </a:p>
          <a:p>
            <a:pPr marL="1257300" lvl="3" indent="0" eaLnBrk="1" hangingPunct="1">
              <a:spcBef>
                <a:spcPct val="10000"/>
              </a:spcBef>
            </a:pPr>
            <a:r>
              <a:rPr lang="en-US" sz="2400" smtClean="0"/>
              <a:t>	Division of Epidemiology and Biostatistics</a:t>
            </a:r>
          </a:p>
          <a:p>
            <a:pPr marL="1257300" lvl="3" indent="0" eaLnBrk="1" hangingPunct="1">
              <a:spcBef>
                <a:spcPct val="10000"/>
              </a:spcBef>
            </a:pPr>
            <a:r>
              <a:rPr lang="en-US" sz="2400" smtClean="0"/>
              <a:t>	University of IL School of Public Health</a:t>
            </a:r>
          </a:p>
          <a:p>
            <a:pPr marL="0" indent="0" eaLnBrk="1" hangingPunct="1"/>
            <a:endParaRPr lang="en-US" sz="1000" b="1" smtClean="0"/>
          </a:p>
          <a:p>
            <a:pPr marL="0" indent="0" eaLnBrk="1" hangingPunct="1"/>
            <a:r>
              <a:rPr lang="en-US" sz="2400" b="1" smtClean="0"/>
              <a:t>	    	Training Course in MCH Epidemiology</a:t>
            </a:r>
          </a:p>
          <a:p>
            <a:pPr marL="0" indent="0" eaLnBrk="1" hangingPunct="1">
              <a:lnSpc>
                <a:spcPct val="90000"/>
              </a:lnSpc>
              <a:spcBef>
                <a:spcPct val="10000"/>
              </a:spcBef>
            </a:pPr>
            <a:endParaRPr lang="en-US"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876300"/>
          </a:xfrm>
        </p:spPr>
        <p:txBody>
          <a:bodyPr/>
          <a:lstStyle/>
          <a:p>
            <a:r>
              <a:rPr lang="en-US" dirty="0" smtClean="0">
                <a:solidFill>
                  <a:srgbClr val="800000"/>
                </a:solidFill>
              </a:rPr>
              <a:t>Small Multiples</a:t>
            </a:r>
            <a:endParaRPr lang="en-US" dirty="0"/>
          </a:p>
        </p:txBody>
      </p:sp>
      <p:sp>
        <p:nvSpPr>
          <p:cNvPr id="3" name="Slide Number Placeholder 2"/>
          <p:cNvSpPr>
            <a:spLocks noGrp="1"/>
          </p:cNvSpPr>
          <p:nvPr>
            <p:ph type="sldNum" sz="quarter" idx="10"/>
          </p:nvPr>
        </p:nvSpPr>
        <p:spPr/>
        <p:txBody>
          <a:bodyPr/>
          <a:lstStyle/>
          <a:p>
            <a:pPr>
              <a:defRPr/>
            </a:pPr>
            <a:fld id="{C81A5BF6-569E-48D9-B6AB-06355535426F}" type="slidenum">
              <a:rPr lang="en-US" smtClean="0"/>
              <a:pPr>
                <a:defRPr/>
              </a:pPr>
              <a:t>9</a:t>
            </a:fld>
            <a:endParaRPr lang="en-US"/>
          </a:p>
        </p:txBody>
      </p:sp>
      <p:sp>
        <p:nvSpPr>
          <p:cNvPr id="11776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4400" b="0" i="0" u="none" strike="noStrike" cap="none" normalizeH="0" baseline="0" smtClean="0">
                <a:ln>
                  <a:noFill/>
                </a:ln>
                <a:solidFill>
                  <a:srgbClr val="000000"/>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rgbClr val="777777"/>
                </a:solidFill>
                <a:effectLst/>
                <a:latin typeface="Arial" pitchFamily="34" charset="0"/>
                <a:cs typeface="Arial" pitchFamily="34" charset="0"/>
              </a:rPr>
              <a:t>In this example, we show four (bivariate!) small multiple maps of cancer rates and health insurance. Grey areas are counties with low rates of cancers and low rates of women without insurance (i.e., high rates of women having health insurance). Dark purple areas are counties with high rates of cancer and high rates of women without insurance. Using a small multiple technique for representing this data allows us to further segment the population of women by two additional variables (cancer type and race) to see if there are different spatial patterns of cancer among those segments of the total population.</a:t>
            </a:r>
            <a:endParaRPr kumimoji="0" lang="en-US" sz="18400" b="0" i="0" u="none" strike="noStrike" cap="none" normalizeH="0" baseline="0" smtClean="0">
              <a:ln>
                <a:noFill/>
              </a:ln>
              <a:solidFill>
                <a:srgbClr val="000000"/>
              </a:solidFill>
              <a:effectLst/>
              <a:latin typeface="Arial" pitchFamily="34" charset="0"/>
              <a:cs typeface="Arial" pitchFamily="34" charset="0"/>
            </a:endParaRPr>
          </a:p>
        </p:txBody>
      </p:sp>
      <p:pic>
        <p:nvPicPr>
          <p:cNvPr id="117762" name="Picture 2" descr="small multiples"/>
          <p:cNvPicPr>
            <a:picLocks noChangeAspect="1" noChangeArrowheads="1"/>
          </p:cNvPicPr>
          <p:nvPr/>
        </p:nvPicPr>
        <p:blipFill>
          <a:blip r:embed="rId3" cstate="print"/>
          <a:srcRect/>
          <a:stretch>
            <a:fillRect/>
          </a:stretch>
        </p:blipFill>
        <p:spPr bwMode="auto">
          <a:xfrm>
            <a:off x="6951663" y="-2147483648"/>
            <a:ext cx="6496050" cy="2933700"/>
          </a:xfrm>
          <a:prstGeom prst="rect">
            <a:avLst/>
          </a:prstGeom>
          <a:noFill/>
        </p:spPr>
      </p:pic>
      <p:pic>
        <p:nvPicPr>
          <p:cNvPr id="117764" name="Picture 4" descr="small multiples"/>
          <p:cNvPicPr>
            <a:picLocks noChangeAspect="1" noChangeArrowheads="1"/>
          </p:cNvPicPr>
          <p:nvPr/>
        </p:nvPicPr>
        <p:blipFill>
          <a:blip r:embed="rId3" cstate="print"/>
          <a:srcRect l="3060" r="1313"/>
          <a:stretch>
            <a:fillRect/>
          </a:stretch>
        </p:blipFill>
        <p:spPr bwMode="auto">
          <a:xfrm>
            <a:off x="33099" y="1259840"/>
            <a:ext cx="9110901" cy="4302760"/>
          </a:xfrm>
          <a:prstGeom prst="rect">
            <a:avLst/>
          </a:prstGeom>
          <a:noFill/>
        </p:spPr>
      </p:pic>
      <p:sp>
        <p:nvSpPr>
          <p:cNvPr id="7" name="Rectangle 6"/>
          <p:cNvSpPr/>
          <p:nvPr/>
        </p:nvSpPr>
        <p:spPr>
          <a:xfrm>
            <a:off x="304800" y="6248400"/>
            <a:ext cx="5943600" cy="369332"/>
          </a:xfrm>
          <a:prstGeom prst="rect">
            <a:avLst/>
          </a:prstGeom>
        </p:spPr>
        <p:txBody>
          <a:bodyPr wrap="square">
            <a:spAutoFit/>
          </a:bodyPr>
          <a:lstStyle/>
          <a:p>
            <a:r>
              <a:rPr lang="en-US" dirty="0" smtClean="0"/>
              <a:t>https://www.e-education.psu.edu/geog486/l8_p5.html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1"/>
          <p:cNvSpPr>
            <a:spLocks noGrp="1"/>
          </p:cNvSpPr>
          <p:nvPr>
            <p:ph type="sldNum" sz="quarter" idx="10"/>
          </p:nvPr>
        </p:nvSpPr>
        <p:spPr>
          <a:noFill/>
        </p:spPr>
        <p:txBody>
          <a:bodyPr/>
          <a:lstStyle/>
          <a:p>
            <a:fld id="{6E9808F4-6408-4589-889E-72A698B6F0FC}" type="slidenum">
              <a:rPr lang="en-US" smtClean="0">
                <a:latin typeface="Arial" charset="0"/>
              </a:rPr>
              <a:pPr/>
              <a:t>10</a:t>
            </a:fld>
            <a:endParaRPr lang="en-US" smtClean="0">
              <a:latin typeface="Arial" charset="0"/>
            </a:endParaRPr>
          </a:p>
        </p:txBody>
      </p:sp>
      <p:pic>
        <p:nvPicPr>
          <p:cNvPr id="59395" name="Picture 2" descr="Child Mortality Declines"/>
          <p:cNvPicPr>
            <a:picLocks noChangeAspect="1" noChangeArrowheads="1"/>
          </p:cNvPicPr>
          <p:nvPr/>
        </p:nvPicPr>
        <p:blipFill>
          <a:blip r:embed="rId3" cstate="print"/>
          <a:srcRect/>
          <a:stretch>
            <a:fillRect/>
          </a:stretch>
        </p:blipFill>
        <p:spPr bwMode="auto">
          <a:xfrm>
            <a:off x="609600" y="990600"/>
            <a:ext cx="4532313" cy="5546725"/>
          </a:xfrm>
          <a:prstGeom prst="rect">
            <a:avLst/>
          </a:prstGeom>
          <a:noFill/>
          <a:ln w="9525">
            <a:noFill/>
            <a:miter lim="800000"/>
            <a:headEnd/>
            <a:tailEnd/>
          </a:ln>
        </p:spPr>
      </p:pic>
      <p:sp>
        <p:nvSpPr>
          <p:cNvPr id="59396" name="Rectangle 4"/>
          <p:cNvSpPr>
            <a:spLocks noChangeArrowheads="1"/>
          </p:cNvSpPr>
          <p:nvPr/>
        </p:nvSpPr>
        <p:spPr bwMode="auto">
          <a:xfrm>
            <a:off x="5334000" y="1295400"/>
            <a:ext cx="3810000" cy="1754326"/>
          </a:xfrm>
          <a:prstGeom prst="rect">
            <a:avLst/>
          </a:prstGeom>
          <a:noFill/>
          <a:ln w="9525">
            <a:noFill/>
            <a:miter lim="800000"/>
            <a:headEnd/>
            <a:tailEnd/>
          </a:ln>
        </p:spPr>
        <p:txBody>
          <a:bodyPr wrap="square">
            <a:spAutoFit/>
          </a:bodyPr>
          <a:lstStyle/>
          <a:p>
            <a:r>
              <a:rPr lang="en-US" b="1" dirty="0"/>
              <a:t>Child Mortality at Record Low; Further Drop Seen </a:t>
            </a:r>
          </a:p>
          <a:p>
            <a:r>
              <a:rPr lang="en-US" dirty="0"/>
              <a:t>By </a:t>
            </a:r>
            <a:r>
              <a:rPr lang="en-US" dirty="0">
                <a:hlinkClick r:id="rId4" tooltip="More Articles by Donald G. Mcneil Jr."/>
              </a:rPr>
              <a:t>DONALD G. </a:t>
            </a:r>
            <a:r>
              <a:rPr lang="en-US" dirty="0" err="1">
                <a:hlinkClick r:id="rId4" tooltip="More Articles by Donald G. Mcneil Jr."/>
              </a:rPr>
              <a:t>McNEIL</a:t>
            </a:r>
            <a:r>
              <a:rPr lang="en-US" dirty="0">
                <a:hlinkClick r:id="rId4" tooltip="More Articles by Donald G. Mcneil Jr."/>
              </a:rPr>
              <a:t> Jr.</a:t>
            </a:r>
            <a:endParaRPr lang="en-US" dirty="0"/>
          </a:p>
          <a:p>
            <a:r>
              <a:rPr lang="en-US" dirty="0"/>
              <a:t>Published: September 13, 2007 in the </a:t>
            </a:r>
            <a:r>
              <a:rPr lang="en-US" b="1" i="1" dirty="0"/>
              <a:t>New York Times</a:t>
            </a:r>
            <a:endParaRPr lang="en-US" i="1" dirty="0"/>
          </a:p>
          <a:p>
            <a:endParaRPr lang="en-US" dirty="0"/>
          </a:p>
        </p:txBody>
      </p:sp>
      <p:sp>
        <p:nvSpPr>
          <p:cNvPr id="8" name="Title 1"/>
          <p:cNvSpPr txBox="1">
            <a:spLocks noGrp="1"/>
          </p:cNvSpPr>
          <p:nvPr>
            <p:ph type="title"/>
          </p:nvPr>
        </p:nvSpPr>
        <p:spPr bwMode="auto">
          <a:xfrm>
            <a:off x="1524000" y="190500"/>
            <a:ext cx="70104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rgbClr val="800000"/>
                </a:solidFill>
                <a:effectLst/>
                <a:uLnTx/>
                <a:uFillTx/>
                <a:latin typeface="+mj-lt"/>
                <a:ea typeface="+mj-ea"/>
                <a:cs typeface="+mj-cs"/>
              </a:rPr>
              <a:t>Design Principle 4: Integration of Evidence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Slide Number Placeholder 2"/>
          <p:cNvSpPr>
            <a:spLocks noGrp="1"/>
          </p:cNvSpPr>
          <p:nvPr>
            <p:ph type="sldNum" sz="quarter" idx="10"/>
          </p:nvPr>
        </p:nvSpPr>
        <p:spPr>
          <a:noFill/>
        </p:spPr>
        <p:txBody>
          <a:bodyPr/>
          <a:lstStyle/>
          <a:p>
            <a:fld id="{E247D059-4D9C-4765-84F5-D74F96AA300D}" type="slidenum">
              <a:rPr lang="en-US" smtClean="0">
                <a:latin typeface="Arial" charset="0"/>
              </a:rPr>
              <a:pPr/>
              <a:t>11</a:t>
            </a:fld>
            <a:endParaRPr lang="en-US" smtClean="0">
              <a:latin typeface="Arial" charset="0"/>
            </a:endParaRPr>
          </a:p>
        </p:txBody>
      </p:sp>
      <p:pic>
        <p:nvPicPr>
          <p:cNvPr id="65540" name="Picture 2"/>
          <p:cNvPicPr>
            <a:picLocks noChangeAspect="1" noChangeArrowheads="1"/>
          </p:cNvPicPr>
          <p:nvPr/>
        </p:nvPicPr>
        <p:blipFill>
          <a:blip r:embed="rId3" cstate="print"/>
          <a:srcRect/>
          <a:stretch>
            <a:fillRect/>
          </a:stretch>
        </p:blipFill>
        <p:spPr bwMode="auto">
          <a:xfrm>
            <a:off x="1143000" y="976313"/>
            <a:ext cx="6526213" cy="5881687"/>
          </a:xfrm>
          <a:prstGeom prst="rect">
            <a:avLst/>
          </a:prstGeom>
          <a:noFill/>
          <a:ln w="9525">
            <a:noFill/>
            <a:miter lim="800000"/>
            <a:headEnd/>
            <a:tailEnd/>
          </a:ln>
        </p:spPr>
      </p:pic>
      <p:sp>
        <p:nvSpPr>
          <p:cNvPr id="5" name="Title 1"/>
          <p:cNvSpPr txBox="1">
            <a:spLocks/>
          </p:cNvSpPr>
          <p:nvPr/>
        </p:nvSpPr>
        <p:spPr bwMode="auto">
          <a:xfrm>
            <a:off x="1524000" y="190500"/>
            <a:ext cx="70104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rgbClr val="800000"/>
                </a:solidFill>
                <a:effectLst/>
                <a:uLnTx/>
                <a:uFillTx/>
                <a:latin typeface="+mj-lt"/>
                <a:ea typeface="+mj-ea"/>
                <a:cs typeface="+mj-cs"/>
              </a:rPr>
              <a:t>Design Principle 5:</a:t>
            </a:r>
            <a:r>
              <a:rPr kumimoji="0" lang="en-US" sz="3500" b="0" i="0" u="none" strike="noStrike" kern="0" cap="none" spc="0" normalizeH="0" noProof="0" dirty="0" smtClean="0">
                <a:ln>
                  <a:noFill/>
                </a:ln>
                <a:solidFill>
                  <a:srgbClr val="800000"/>
                </a:solidFill>
                <a:effectLst/>
                <a:uLnTx/>
                <a:uFillTx/>
                <a:latin typeface="+mj-lt"/>
                <a:ea typeface="+mj-ea"/>
                <a:cs typeface="+mj-cs"/>
              </a:rPr>
              <a:t> Documentation</a:t>
            </a:r>
            <a:endParaRPr kumimoji="0" lang="en-US" sz="3500" b="0" i="0" u="none" strike="noStrike" kern="0" cap="none" spc="0" normalizeH="0" baseline="0" noProof="0" dirty="0" smtClean="0">
              <a:ln>
                <a:noFill/>
              </a:ln>
              <a:solidFill>
                <a:srgbClr val="800000"/>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sz="3500" dirty="0" smtClean="0"/>
              <a:t>Design Principle 6: Content Counts Most of All</a:t>
            </a:r>
          </a:p>
        </p:txBody>
      </p:sp>
      <p:sp>
        <p:nvSpPr>
          <p:cNvPr id="66563" name="Content Placeholder 2"/>
          <p:cNvSpPr>
            <a:spLocks noGrp="1"/>
          </p:cNvSpPr>
          <p:nvPr>
            <p:ph idx="1"/>
          </p:nvPr>
        </p:nvSpPr>
        <p:spPr/>
        <p:txBody>
          <a:bodyPr/>
          <a:lstStyle/>
          <a:p>
            <a:pPr marL="514350" indent="-514350" algn="ctr"/>
            <a:r>
              <a:rPr lang="en-US" b="1" i="1" dirty="0" smtClean="0">
                <a:solidFill>
                  <a:srgbClr val="3333CC"/>
                </a:solidFill>
              </a:rPr>
              <a:t>Analytic presentations ultimately stand or fall depending on the quality, relevance and integrity of content </a:t>
            </a:r>
          </a:p>
          <a:p>
            <a:pPr marL="514350" indent="-514350" algn="ctr"/>
            <a:endParaRPr lang="en-US" sz="1000" b="1" i="1" dirty="0" smtClean="0">
              <a:solidFill>
                <a:srgbClr val="3333CC"/>
              </a:solidFill>
            </a:endParaRPr>
          </a:p>
          <a:p>
            <a:pPr marL="514350" indent="-514350">
              <a:buSzPct val="100000"/>
              <a:buFont typeface="Wingdings" pitchFamily="2" charset="2"/>
              <a:buChar char="§"/>
            </a:pPr>
            <a:r>
              <a:rPr lang="en-US" dirty="0" smtClean="0"/>
              <a:t>Charts/tables should be </a:t>
            </a:r>
            <a:r>
              <a:rPr lang="en-US" b="1" dirty="0" smtClean="0"/>
              <a:t>content focused</a:t>
            </a:r>
            <a:r>
              <a:rPr lang="en-US" dirty="0" smtClean="0"/>
              <a:t>, not process focused</a:t>
            </a:r>
          </a:p>
          <a:p>
            <a:pPr marL="514350" lvl="1" indent="-514350">
              <a:buClr>
                <a:schemeClr val="tx1"/>
              </a:buClr>
              <a:buSzPct val="100000"/>
              <a:buFont typeface="Wingdings" pitchFamily="2" charset="2"/>
              <a:buChar char="§"/>
            </a:pPr>
            <a:r>
              <a:rPr lang="en-US" dirty="0" smtClean="0"/>
              <a:t>Simple design, rich content</a:t>
            </a:r>
          </a:p>
          <a:p>
            <a:pPr marL="514350" lvl="1" indent="-514350">
              <a:buClr>
                <a:schemeClr val="tx1"/>
              </a:buClr>
              <a:buSzPct val="100000"/>
              <a:buFont typeface="Wingdings" pitchFamily="2" charset="2"/>
              <a:buChar char="§"/>
            </a:pPr>
            <a:r>
              <a:rPr lang="en-US" dirty="0" smtClean="0"/>
              <a:t>Eliminate anything that doesn’t contribute to content, including </a:t>
            </a:r>
            <a:r>
              <a:rPr lang="en-US" dirty="0" smtClean="0"/>
              <a:t>3-D, </a:t>
            </a:r>
            <a:r>
              <a:rPr lang="en-US" dirty="0" smtClean="0"/>
              <a:t>boxes</a:t>
            </a:r>
            <a:r>
              <a:rPr lang="en-US" dirty="0" smtClean="0"/>
              <a:t>, legends, “chart junk”</a:t>
            </a:r>
          </a:p>
        </p:txBody>
      </p:sp>
      <p:sp>
        <p:nvSpPr>
          <p:cNvPr id="66564" name="Slide Number Placeholder 3"/>
          <p:cNvSpPr>
            <a:spLocks noGrp="1"/>
          </p:cNvSpPr>
          <p:nvPr>
            <p:ph type="sldNum" sz="quarter" idx="10"/>
          </p:nvPr>
        </p:nvSpPr>
        <p:spPr>
          <a:noFill/>
        </p:spPr>
        <p:txBody>
          <a:bodyPr/>
          <a:lstStyle/>
          <a:p>
            <a:fld id="{D7D9C6CF-D0F0-435B-BC1E-AACD87D187B5}" type="slidenum">
              <a:rPr lang="en-US" smtClean="0">
                <a:latin typeface="Arial" charset="0"/>
              </a:rPr>
              <a:pPr/>
              <a:t>12</a:t>
            </a:fld>
            <a:endParaRPr lang="en-US" smtClean="0">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4" name="Picture 2" descr="Bar-chart-final"/>
          <p:cNvPicPr>
            <a:picLocks noChangeAspect="1" noChangeArrowheads="1"/>
          </p:cNvPicPr>
          <p:nvPr/>
        </p:nvPicPr>
        <p:blipFill>
          <a:blip r:embed="rId3" cstate="print"/>
          <a:srcRect t="13333"/>
          <a:stretch>
            <a:fillRect/>
          </a:stretch>
        </p:blipFill>
        <p:spPr bwMode="auto">
          <a:xfrm>
            <a:off x="533400" y="609600"/>
            <a:ext cx="7620000" cy="5943600"/>
          </a:xfrm>
          <a:prstGeom prst="rect">
            <a:avLst/>
          </a:prstGeom>
          <a:noFill/>
          <a:ln w="9525">
            <a:noFill/>
            <a:miter lim="800000"/>
            <a:headEnd/>
            <a:tailEnd/>
          </a:ln>
        </p:spPr>
      </p:pic>
      <p:pic>
        <p:nvPicPr>
          <p:cNvPr id="6" name="Picture 2" descr="Bar-chart-final"/>
          <p:cNvPicPr>
            <a:picLocks noChangeAspect="1" noChangeArrowheads="1"/>
          </p:cNvPicPr>
          <p:nvPr/>
        </p:nvPicPr>
        <p:blipFill>
          <a:blip r:embed="rId3" cstate="print"/>
          <a:srcRect t="5555" r="64000" b="90000"/>
          <a:stretch>
            <a:fillRect/>
          </a:stretch>
        </p:blipFill>
        <p:spPr bwMode="auto">
          <a:xfrm>
            <a:off x="2743200" y="838200"/>
            <a:ext cx="2743200" cy="304800"/>
          </a:xfrm>
          <a:prstGeom prst="rect">
            <a:avLst/>
          </a:prstGeom>
          <a:noFill/>
          <a:ln w="9525">
            <a:noFill/>
            <a:miter lim="800000"/>
            <a:headEnd/>
            <a:tailEnd/>
          </a:ln>
        </p:spPr>
      </p:pic>
      <p:sp>
        <p:nvSpPr>
          <p:cNvPr id="7" name="Title 6"/>
          <p:cNvSpPr>
            <a:spLocks noGrp="1"/>
          </p:cNvSpPr>
          <p:nvPr>
            <p:ph type="title"/>
          </p:nvPr>
        </p:nvSpPr>
        <p:spPr>
          <a:xfrm>
            <a:off x="1524000" y="190500"/>
            <a:ext cx="7010400" cy="571500"/>
          </a:xfrm>
        </p:spPr>
        <p:txBody>
          <a:bodyPr/>
          <a:lstStyle/>
          <a:p>
            <a:r>
              <a:rPr lang="en-US" dirty="0" err="1" smtClean="0">
                <a:solidFill>
                  <a:srgbClr val="800000"/>
                </a:solidFill>
              </a:rPr>
              <a:t>Chartjunk</a:t>
            </a:r>
            <a:endParaRPr lang="en-US" dirty="0">
              <a:solidFill>
                <a:srgbClr val="800000"/>
              </a:solidFill>
            </a:endParaRPr>
          </a:p>
        </p:txBody>
      </p:sp>
      <p:sp>
        <p:nvSpPr>
          <p:cNvPr id="81922" name="Slide Number Placeholder 1"/>
          <p:cNvSpPr>
            <a:spLocks noGrp="1"/>
          </p:cNvSpPr>
          <p:nvPr>
            <p:ph type="sldNum" sz="quarter" idx="10"/>
          </p:nvPr>
        </p:nvSpPr>
        <p:spPr>
          <a:noFill/>
        </p:spPr>
        <p:txBody>
          <a:bodyPr/>
          <a:lstStyle/>
          <a:p>
            <a:fld id="{1B859B4F-674B-4549-B83C-007304F65417}" type="slidenum">
              <a:rPr lang="en-US" smtClean="0">
                <a:latin typeface="Arial" charset="0"/>
              </a:rPr>
              <a:pPr/>
              <a:t>13</a:t>
            </a:fld>
            <a:endParaRPr lang="en-US" smtClean="0">
              <a:latin typeface="Arial" charset="0"/>
            </a:endParaRPr>
          </a:p>
        </p:txBody>
      </p:sp>
      <p:sp>
        <p:nvSpPr>
          <p:cNvPr id="81925" name="Rectangle 4"/>
          <p:cNvSpPr>
            <a:spLocks noChangeArrowheads="1"/>
          </p:cNvSpPr>
          <p:nvPr/>
        </p:nvSpPr>
        <p:spPr bwMode="auto">
          <a:xfrm>
            <a:off x="0" y="6334780"/>
            <a:ext cx="7924800" cy="523220"/>
          </a:xfrm>
          <a:prstGeom prst="rect">
            <a:avLst/>
          </a:prstGeom>
          <a:noFill/>
          <a:ln w="9525">
            <a:noFill/>
            <a:miter lim="800000"/>
            <a:headEnd/>
            <a:tailEnd/>
          </a:ln>
        </p:spPr>
        <p:txBody>
          <a:bodyPr wrap="square">
            <a:spAutoFit/>
          </a:bodyPr>
          <a:lstStyle/>
          <a:p>
            <a:r>
              <a:rPr lang="en-US" sz="1400" dirty="0"/>
              <a:t>http://www.presentationzen.com/presentationzen/2008/07/environmental-graffiti-posted-a-bar-chart-suitable-for-entry-into-the-bar-chart-hall-of-shame-i-made-a-list-of-at-least-ten.html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eaLnBrk="1" hangingPunct="1"/>
            <a:r>
              <a:rPr lang="en-US" dirty="0" smtClean="0"/>
              <a:t>Presenting Multivariable Results</a:t>
            </a:r>
          </a:p>
        </p:txBody>
      </p:sp>
      <p:sp>
        <p:nvSpPr>
          <p:cNvPr id="95235" name="Content Placeholder 2"/>
          <p:cNvSpPr>
            <a:spLocks noGrp="1"/>
          </p:cNvSpPr>
          <p:nvPr>
            <p:ph idx="1"/>
          </p:nvPr>
        </p:nvSpPr>
        <p:spPr>
          <a:xfrm>
            <a:off x="381000" y="1447800"/>
            <a:ext cx="8534400" cy="4724400"/>
          </a:xfrm>
        </p:spPr>
        <p:txBody>
          <a:bodyPr/>
          <a:lstStyle/>
          <a:p>
            <a:pPr marL="0" indent="0" eaLnBrk="1" hangingPunct="1">
              <a:buSzPct val="100000"/>
            </a:pPr>
            <a:r>
              <a:rPr lang="en-US" sz="3200" dirty="0" smtClean="0"/>
              <a:t>Analytic methods need not be simplistic when results are intended for a non-scientific audience; scientific rigor should be practiced regardless of the audience</a:t>
            </a:r>
          </a:p>
          <a:p>
            <a:pPr marL="0" indent="0" eaLnBrk="1" hangingPunct="1">
              <a:buSzPct val="100000"/>
            </a:pPr>
            <a:endParaRPr lang="en-US" sz="3200" dirty="0" smtClean="0"/>
          </a:p>
          <a:p>
            <a:pPr marL="0" indent="0" eaLnBrk="1" hangingPunct="1">
              <a:buSzPct val="100000"/>
            </a:pPr>
            <a:r>
              <a:rPr lang="en-US" sz="3200" dirty="0" smtClean="0"/>
              <a:t>It’s our job as MCH epidemiologists to deliver a clear interpretation of the results of complex methods that is appropriate for any audience</a:t>
            </a:r>
          </a:p>
        </p:txBody>
      </p:sp>
      <p:sp>
        <p:nvSpPr>
          <p:cNvPr id="95236" name="Slide Number Placeholder 3"/>
          <p:cNvSpPr>
            <a:spLocks noGrp="1"/>
          </p:cNvSpPr>
          <p:nvPr>
            <p:ph type="sldNum" sz="quarter" idx="10"/>
          </p:nvPr>
        </p:nvSpPr>
        <p:spPr>
          <a:noFill/>
        </p:spPr>
        <p:txBody>
          <a:bodyPr/>
          <a:lstStyle/>
          <a:p>
            <a:fld id="{80C135A3-72BB-4FC7-B41D-45D8F7D92494}" type="slidenum">
              <a:rPr lang="en-US" smtClean="0">
                <a:latin typeface="Arial" charset="0"/>
              </a:rPr>
              <a:pPr/>
              <a:t>14</a:t>
            </a:fld>
            <a:endParaRPr lang="en-US" smtClean="0">
              <a:latin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eaLnBrk="1" hangingPunct="1"/>
            <a:r>
              <a:rPr lang="en-US" dirty="0" smtClean="0"/>
              <a:t>Presenting Multivariable Results</a:t>
            </a:r>
          </a:p>
        </p:txBody>
      </p:sp>
      <p:sp>
        <p:nvSpPr>
          <p:cNvPr id="95235" name="Content Placeholder 2"/>
          <p:cNvSpPr>
            <a:spLocks noGrp="1"/>
          </p:cNvSpPr>
          <p:nvPr>
            <p:ph idx="1"/>
          </p:nvPr>
        </p:nvSpPr>
        <p:spPr>
          <a:xfrm>
            <a:off x="381000" y="1447800"/>
            <a:ext cx="8763000" cy="4724400"/>
          </a:xfrm>
        </p:spPr>
        <p:txBody>
          <a:bodyPr/>
          <a:lstStyle/>
          <a:p>
            <a:pPr marL="0" indent="0" eaLnBrk="1" hangingPunct="1">
              <a:buSzPct val="100000"/>
            </a:pPr>
            <a:r>
              <a:rPr lang="en-US" sz="3200" dirty="0" smtClean="0"/>
              <a:t>Work with partners, including policy makers, public health practitioners, program staff, clinicians, members of community during analysis phase and in the dissemination of results to ensure that:</a:t>
            </a:r>
          </a:p>
          <a:p>
            <a:pPr marL="514350" indent="-514350" eaLnBrk="1" hangingPunct="1">
              <a:buSzPct val="100000"/>
              <a:buAutoNum type="arabicPeriod"/>
            </a:pPr>
            <a:r>
              <a:rPr lang="en-US" sz="3200" dirty="0" smtClean="0"/>
              <a:t>Assumptions and analysis plan match needs </a:t>
            </a:r>
          </a:p>
          <a:p>
            <a:pPr marL="514350" indent="-514350" eaLnBrk="1" hangingPunct="1">
              <a:buSzPct val="100000"/>
              <a:buAutoNum type="arabicPeriod"/>
            </a:pPr>
            <a:r>
              <a:rPr lang="en-US" sz="3200" dirty="0" smtClean="0"/>
              <a:t>Results are useful and actionable</a:t>
            </a:r>
          </a:p>
          <a:p>
            <a:pPr marL="514350" indent="-514350" eaLnBrk="1" hangingPunct="1">
              <a:buSzPct val="100000"/>
              <a:buAutoNum type="arabicPeriod"/>
            </a:pPr>
            <a:r>
              <a:rPr lang="en-US" sz="3200" dirty="0" smtClean="0"/>
              <a:t>Data products are clear and linked with strategies or recommendations</a:t>
            </a:r>
          </a:p>
        </p:txBody>
      </p:sp>
      <p:sp>
        <p:nvSpPr>
          <p:cNvPr id="95236" name="Slide Number Placeholder 3"/>
          <p:cNvSpPr>
            <a:spLocks noGrp="1"/>
          </p:cNvSpPr>
          <p:nvPr>
            <p:ph type="sldNum" sz="quarter" idx="10"/>
          </p:nvPr>
        </p:nvSpPr>
        <p:spPr>
          <a:noFill/>
        </p:spPr>
        <p:txBody>
          <a:bodyPr/>
          <a:lstStyle/>
          <a:p>
            <a:fld id="{80C135A3-72BB-4FC7-B41D-45D8F7D92494}" type="slidenum">
              <a:rPr lang="en-US" smtClean="0">
                <a:latin typeface="Arial" charset="0"/>
              </a:rPr>
              <a:pPr/>
              <a:t>15</a:t>
            </a:fld>
            <a:endParaRPr lang="en-US" smtClean="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dirty="0" smtClean="0"/>
              <a:t>Presenting Multivariable Results</a:t>
            </a:r>
          </a:p>
        </p:txBody>
      </p:sp>
      <p:sp>
        <p:nvSpPr>
          <p:cNvPr id="88067" name="Content Placeholder 2"/>
          <p:cNvSpPr>
            <a:spLocks noGrp="1"/>
          </p:cNvSpPr>
          <p:nvPr>
            <p:ph idx="1"/>
          </p:nvPr>
        </p:nvSpPr>
        <p:spPr>
          <a:xfrm>
            <a:off x="228600" y="1524000"/>
            <a:ext cx="8534400" cy="4648200"/>
          </a:xfrm>
        </p:spPr>
        <p:txBody>
          <a:bodyPr/>
          <a:lstStyle/>
          <a:p>
            <a:r>
              <a:rPr lang="en-US" sz="3200" dirty="0" smtClean="0"/>
              <a:t>“Consider your Audience” (slide 2) means Respect your Audience</a:t>
            </a:r>
            <a:r>
              <a:rPr lang="en-US" sz="3200" i="1" dirty="0" smtClean="0">
                <a:solidFill>
                  <a:srgbClr val="800000"/>
                </a:solidFill>
              </a:rPr>
              <a:t>	</a:t>
            </a:r>
            <a:r>
              <a:rPr lang="en-US" sz="3200" i="1" dirty="0" smtClean="0">
                <a:solidFill>
                  <a:srgbClr val="3333CC"/>
                </a:solidFill>
              </a:rPr>
              <a:t>	</a:t>
            </a:r>
          </a:p>
          <a:p>
            <a:r>
              <a:rPr lang="en-US" sz="1800" i="1" dirty="0" smtClean="0">
                <a:solidFill>
                  <a:srgbClr val="3333CC"/>
                </a:solidFill>
              </a:rPr>
              <a:t>			</a:t>
            </a:r>
          </a:p>
          <a:p>
            <a:pPr lvl="0" algn="ctr">
              <a:defRPr/>
            </a:pPr>
            <a:r>
              <a:rPr lang="en-US" sz="3600" b="1" i="1" dirty="0" smtClean="0">
                <a:solidFill>
                  <a:srgbClr val="3333CC"/>
                </a:solidFill>
              </a:rPr>
              <a:t>Educate as you inform</a:t>
            </a:r>
          </a:p>
          <a:p>
            <a:pPr lvl="0" algn="ctr">
              <a:defRPr/>
            </a:pPr>
            <a:endParaRPr lang="en-US" sz="1800" b="1" i="1" dirty="0" smtClean="0">
              <a:solidFill>
                <a:srgbClr val="3333CC"/>
              </a:solidFill>
            </a:endParaRPr>
          </a:p>
          <a:p>
            <a:pPr>
              <a:defRPr/>
            </a:pPr>
            <a:r>
              <a:rPr lang="en-US" sz="3200" b="1" i="1" dirty="0" smtClean="0">
                <a:solidFill>
                  <a:srgbClr val="3333CC"/>
                </a:solidFill>
              </a:rPr>
              <a:t> </a:t>
            </a:r>
            <a:r>
              <a:rPr lang="en-US" sz="3200" dirty="0" smtClean="0"/>
              <a:t>If you never show standard errors or confidence intervals because your audience doesn’t understand them, your audience will never understand them</a:t>
            </a:r>
          </a:p>
          <a:p>
            <a:pPr lvl="0" algn="ctr">
              <a:defRPr/>
            </a:pPr>
            <a:endParaRPr lang="en-US" sz="3600" dirty="0" smtClean="0"/>
          </a:p>
        </p:txBody>
      </p:sp>
      <p:sp>
        <p:nvSpPr>
          <p:cNvPr id="88068" name="Slide Number Placeholder 3"/>
          <p:cNvSpPr>
            <a:spLocks noGrp="1"/>
          </p:cNvSpPr>
          <p:nvPr>
            <p:ph type="sldNum" sz="quarter" idx="10"/>
          </p:nvPr>
        </p:nvSpPr>
        <p:spPr>
          <a:noFill/>
        </p:spPr>
        <p:txBody>
          <a:bodyPr/>
          <a:lstStyle/>
          <a:p>
            <a:fld id="{EBE0D6A0-B8DB-4E84-BE17-FDEEF7ABC18B}" type="slidenum">
              <a:rPr lang="en-US" smtClean="0">
                <a:latin typeface="Arial" charset="0"/>
              </a:rPr>
              <a:pPr/>
              <a:t>16</a:t>
            </a:fld>
            <a:endParaRPr lang="en-US" smtClean="0">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dirty="0" smtClean="0"/>
              <a:t>Presenting Multivariable Results</a:t>
            </a:r>
          </a:p>
        </p:txBody>
      </p:sp>
      <p:sp>
        <p:nvSpPr>
          <p:cNvPr id="88067" name="Content Placeholder 2"/>
          <p:cNvSpPr>
            <a:spLocks noGrp="1"/>
          </p:cNvSpPr>
          <p:nvPr>
            <p:ph idx="1"/>
          </p:nvPr>
        </p:nvSpPr>
        <p:spPr>
          <a:xfrm>
            <a:off x="381000" y="1371600"/>
            <a:ext cx="8382000" cy="4343400"/>
          </a:xfrm>
        </p:spPr>
        <p:txBody>
          <a:bodyPr/>
          <a:lstStyle/>
          <a:p>
            <a:pPr lvl="0" algn="ctr">
              <a:defRPr/>
            </a:pPr>
            <a:r>
              <a:rPr lang="en-US" sz="3200" b="1" i="1" dirty="0" smtClean="0">
                <a:solidFill>
                  <a:srgbClr val="3333CC"/>
                </a:solidFill>
              </a:rPr>
              <a:t>Educate as you </a:t>
            </a:r>
            <a:r>
              <a:rPr lang="en-US" sz="3200" b="1" i="1" dirty="0" smtClean="0">
                <a:solidFill>
                  <a:srgbClr val="3333CC"/>
                </a:solidFill>
              </a:rPr>
              <a:t>inform</a:t>
            </a:r>
            <a:endParaRPr lang="en-US" sz="1800" dirty="0" smtClean="0"/>
          </a:p>
          <a:p>
            <a:pPr lvl="0">
              <a:defRPr/>
            </a:pPr>
            <a:r>
              <a:rPr lang="en-US" sz="2600" dirty="0" smtClean="0"/>
              <a:t>Example text for e</a:t>
            </a:r>
            <a:r>
              <a:rPr lang="en-US" sz="2600" dirty="0" smtClean="0"/>
              <a:t>xplaining </a:t>
            </a:r>
            <a:r>
              <a:rPr lang="en-US" sz="2600" dirty="0" smtClean="0"/>
              <a:t>“adjustment”:</a:t>
            </a:r>
          </a:p>
          <a:p>
            <a:pPr lvl="0">
              <a:defRPr/>
            </a:pPr>
            <a:r>
              <a:rPr lang="en-US" sz="2600" dirty="0" smtClean="0"/>
              <a:t>Information about relationships between risk factors and maternal and child health outcomes is reported using an approach called “adjustment”.  This approach accounts for differences among women that might distort what we see. </a:t>
            </a:r>
          </a:p>
          <a:p>
            <a:pPr lvl="0">
              <a:defRPr/>
            </a:pPr>
            <a:r>
              <a:rPr lang="en-US" sz="2600" dirty="0" smtClean="0"/>
              <a:t>For example, the relationship between cigarette smoking and infant mortality might be distorted unless we “adjust” for the fact that smokers are often younger and have less education than non-smokers.</a:t>
            </a:r>
          </a:p>
          <a:p>
            <a:endParaRPr lang="en-US" dirty="0" smtClean="0"/>
          </a:p>
          <a:p>
            <a:endParaRPr lang="en-US" sz="1000" dirty="0" smtClean="0"/>
          </a:p>
          <a:p>
            <a:endParaRPr lang="en-US" sz="1800" dirty="0" smtClean="0"/>
          </a:p>
          <a:p>
            <a:endParaRPr lang="en-US" sz="1800" dirty="0" smtClean="0"/>
          </a:p>
        </p:txBody>
      </p:sp>
      <p:sp>
        <p:nvSpPr>
          <p:cNvPr id="88068" name="Slide Number Placeholder 3"/>
          <p:cNvSpPr>
            <a:spLocks noGrp="1"/>
          </p:cNvSpPr>
          <p:nvPr>
            <p:ph type="sldNum" sz="quarter" idx="10"/>
          </p:nvPr>
        </p:nvSpPr>
        <p:spPr>
          <a:noFill/>
        </p:spPr>
        <p:txBody>
          <a:bodyPr/>
          <a:lstStyle/>
          <a:p>
            <a:fld id="{EBE0D6A0-B8DB-4E84-BE17-FDEEF7ABC18B}" type="slidenum">
              <a:rPr lang="en-US" smtClean="0">
                <a:latin typeface="Arial" charset="0"/>
              </a:rPr>
              <a:pPr/>
              <a:t>17</a:t>
            </a:fld>
            <a:endParaRPr lang="en-US" smtClean="0">
              <a:latin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1524000" y="190500"/>
            <a:ext cx="7010400" cy="1181100"/>
          </a:xfrm>
        </p:spPr>
        <p:txBody>
          <a:bodyPr/>
          <a:lstStyle/>
          <a:p>
            <a:r>
              <a:rPr lang="en-US" dirty="0" smtClean="0"/>
              <a:t>Presenting Multivariable Results</a:t>
            </a:r>
          </a:p>
        </p:txBody>
      </p:sp>
      <p:sp>
        <p:nvSpPr>
          <p:cNvPr id="86019" name="Content Placeholder 2"/>
          <p:cNvSpPr>
            <a:spLocks noGrp="1"/>
          </p:cNvSpPr>
          <p:nvPr>
            <p:ph idx="1"/>
          </p:nvPr>
        </p:nvSpPr>
        <p:spPr>
          <a:xfrm>
            <a:off x="381000" y="1752600"/>
            <a:ext cx="8763000" cy="4876800"/>
          </a:xfrm>
        </p:spPr>
        <p:txBody>
          <a:bodyPr/>
          <a:lstStyle/>
          <a:p>
            <a:r>
              <a:rPr lang="en-US" dirty="0" smtClean="0"/>
              <a:t>Use “Plain Language” </a:t>
            </a:r>
          </a:p>
          <a:p>
            <a:endParaRPr lang="en-US" sz="1000" b="1" dirty="0" smtClean="0"/>
          </a:p>
          <a:p>
            <a:r>
              <a:rPr lang="en-US" dirty="0" smtClean="0"/>
              <a:t>A plain language document-one in which people can:</a:t>
            </a:r>
          </a:p>
          <a:p>
            <a:pPr>
              <a:spcAft>
                <a:spcPts val="1200"/>
              </a:spcAft>
            </a:pPr>
            <a:endParaRPr lang="en-US" sz="1000" dirty="0" smtClean="0"/>
          </a:p>
          <a:p>
            <a:pPr marL="574675" lvl="1" indent="-174625">
              <a:spcBef>
                <a:spcPts val="0"/>
              </a:spcBef>
              <a:spcAft>
                <a:spcPts val="1200"/>
              </a:spcAft>
              <a:buSzPct val="100000"/>
              <a:buFont typeface="Wingdings" pitchFamily="2" charset="2"/>
              <a:buChar char="§"/>
            </a:pPr>
            <a:r>
              <a:rPr lang="en-US" dirty="0" smtClean="0"/>
              <a:t>Find what they need,</a:t>
            </a:r>
          </a:p>
          <a:p>
            <a:pPr marL="574675" lvl="1" indent="-174625">
              <a:spcBef>
                <a:spcPts val="0"/>
              </a:spcBef>
              <a:spcAft>
                <a:spcPts val="1200"/>
              </a:spcAft>
              <a:buSzPct val="100000"/>
              <a:buFont typeface="Wingdings" pitchFamily="2" charset="2"/>
              <a:buChar char="§"/>
            </a:pPr>
            <a:r>
              <a:rPr lang="en-US" dirty="0" smtClean="0"/>
              <a:t>Understand what they find, and</a:t>
            </a:r>
          </a:p>
          <a:p>
            <a:pPr marL="574675" lvl="1" indent="-174625">
              <a:spcBef>
                <a:spcPts val="0"/>
              </a:spcBef>
              <a:spcAft>
                <a:spcPts val="1200"/>
              </a:spcAft>
              <a:buSzPct val="100000"/>
              <a:buFont typeface="Wingdings" pitchFamily="2" charset="2"/>
              <a:buChar char="§"/>
            </a:pPr>
            <a:r>
              <a:rPr lang="en-US" dirty="0" smtClean="0"/>
              <a:t>Act appropriately on that understanding</a:t>
            </a:r>
            <a:endParaRPr lang="en-US" b="1" dirty="0" smtClean="0"/>
          </a:p>
          <a:p>
            <a:endParaRPr lang="en-US" dirty="0" smtClean="0"/>
          </a:p>
        </p:txBody>
      </p:sp>
      <p:sp>
        <p:nvSpPr>
          <p:cNvPr id="86020" name="Slide Number Placeholder 3"/>
          <p:cNvSpPr>
            <a:spLocks noGrp="1"/>
          </p:cNvSpPr>
          <p:nvPr>
            <p:ph type="sldNum" sz="quarter" idx="10"/>
          </p:nvPr>
        </p:nvSpPr>
        <p:spPr>
          <a:noFill/>
        </p:spPr>
        <p:txBody>
          <a:bodyPr/>
          <a:lstStyle/>
          <a:p>
            <a:fld id="{74B8644A-681A-4869-806F-BBF9283C1B5D}" type="slidenum">
              <a:rPr lang="en-US" smtClean="0">
                <a:latin typeface="Arial" charset="0"/>
              </a:rPr>
              <a:pPr/>
              <a:t>18</a:t>
            </a:fld>
            <a:endParaRPr lang="en-US" smtClean="0">
              <a:latin typeface="Arial" charset="0"/>
            </a:endParaRPr>
          </a:p>
        </p:txBody>
      </p:sp>
      <p:sp>
        <p:nvSpPr>
          <p:cNvPr id="86021" name="Rectangle 4"/>
          <p:cNvSpPr>
            <a:spLocks noChangeArrowheads="1"/>
          </p:cNvSpPr>
          <p:nvPr/>
        </p:nvSpPr>
        <p:spPr bwMode="auto">
          <a:xfrm>
            <a:off x="0" y="5410200"/>
            <a:ext cx="8915400" cy="923330"/>
          </a:xfrm>
          <a:prstGeom prst="rect">
            <a:avLst/>
          </a:prstGeom>
          <a:noFill/>
          <a:ln w="9525">
            <a:noFill/>
            <a:miter lim="800000"/>
            <a:headEnd/>
            <a:tailEnd/>
          </a:ln>
        </p:spPr>
        <p:txBody>
          <a:bodyPr wrap="square">
            <a:spAutoFit/>
          </a:bodyPr>
          <a:lstStyle/>
          <a:p>
            <a:r>
              <a:rPr lang="en-US" b="1" dirty="0"/>
              <a:t>PLAIN LANGUAGE: A PROMISING STRATEGY FOR CLEARLY COMMUNICATING HEALTH INFORMATION AND IMPROVING HEALTH LITERACY</a:t>
            </a:r>
          </a:p>
          <a:p>
            <a:r>
              <a:rPr lang="en-US" dirty="0"/>
              <a:t>http://www.health.gov/communication/literacy/plainlanguage/PlainLanguage.htm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E1CD1530-7B50-4409-A2E9-F1F5278F6561}" type="slidenum">
              <a:rPr lang="en-US" smtClean="0">
                <a:latin typeface="Arial" charset="0"/>
              </a:rPr>
              <a:pPr/>
              <a:t>1</a:t>
            </a:fld>
            <a:endParaRPr lang="en-US" smtClean="0">
              <a:latin typeface="Arial" charset="0"/>
            </a:endParaRPr>
          </a:p>
        </p:txBody>
      </p:sp>
      <p:sp>
        <p:nvSpPr>
          <p:cNvPr id="9219" name="Rectangle 2"/>
          <p:cNvSpPr>
            <a:spLocks noGrp="1" noChangeArrowheads="1"/>
          </p:cNvSpPr>
          <p:nvPr>
            <p:ph type="title"/>
          </p:nvPr>
        </p:nvSpPr>
        <p:spPr>
          <a:xfrm>
            <a:off x="1295400" y="228600"/>
            <a:ext cx="7010400" cy="1409700"/>
          </a:xfrm>
        </p:spPr>
        <p:txBody>
          <a:bodyPr/>
          <a:lstStyle/>
          <a:p>
            <a:pPr eaLnBrk="1" hangingPunct="1"/>
            <a:r>
              <a:rPr lang="en-US" dirty="0" smtClean="0"/>
              <a:t>Presenting Results</a:t>
            </a:r>
          </a:p>
        </p:txBody>
      </p:sp>
      <p:sp>
        <p:nvSpPr>
          <p:cNvPr id="9220" name="Rectangle 3"/>
          <p:cNvSpPr>
            <a:spLocks noGrp="1" noChangeArrowheads="1"/>
          </p:cNvSpPr>
          <p:nvPr>
            <p:ph type="body" idx="1"/>
          </p:nvPr>
        </p:nvSpPr>
        <p:spPr>
          <a:xfrm>
            <a:off x="381000" y="1676400"/>
            <a:ext cx="8382000" cy="4953000"/>
          </a:xfrm>
        </p:spPr>
        <p:txBody>
          <a:bodyPr/>
          <a:lstStyle/>
          <a:p>
            <a:pPr marL="347663" indent="0" eaLnBrk="1" hangingPunct="1">
              <a:defRPr/>
            </a:pPr>
            <a:r>
              <a:rPr lang="en-US" dirty="0" smtClean="0"/>
              <a:t>Tables, charts and graphs, in addition to text, provide an effective method for communicating  person, place, and time data to your audience</a:t>
            </a:r>
          </a:p>
          <a:p>
            <a:pPr marL="347663" indent="0" eaLnBrk="1" hangingPunct="1">
              <a:buFont typeface="Wingdings" pitchFamily="2" charset="2"/>
              <a:buChar char="¢"/>
              <a:defRPr/>
            </a:pPr>
            <a:endParaRPr lang="en-US" dirty="0" smtClean="0"/>
          </a:p>
          <a:p>
            <a:pPr marL="347663" indent="0" eaLnBrk="1" hangingPunct="1">
              <a:defRPr/>
            </a:pPr>
            <a:r>
              <a:rPr lang="en-US" dirty="0" smtClean="0"/>
              <a:t>The organization and format of these tables, charts and graphs may differ depending on your goal and the type of results displayed (</a:t>
            </a:r>
            <a:r>
              <a:rPr lang="en-US" dirty="0" err="1" smtClean="0"/>
              <a:t>ie</a:t>
            </a:r>
            <a:r>
              <a:rPr lang="en-US" dirty="0" smtClean="0"/>
              <a:t> descriptive statistics, measures of effect, results of multivariable methods, etc)</a:t>
            </a:r>
          </a:p>
          <a:p>
            <a:pPr marL="347663" indent="0" eaLnBrk="1" hangingPunct="1">
              <a:defRPr/>
            </a:pPr>
            <a:endParaRPr lang="en-US" dirty="0" smtClean="0"/>
          </a:p>
          <a:p>
            <a:pPr marL="347663" indent="-347663" eaLnBrk="1" hangingPunct="1">
              <a:buFont typeface="Wingdings" pitchFamily="2" charset="2"/>
              <a:buChar char="¢"/>
              <a:defRPr/>
            </a:pPr>
            <a:endParaRPr lang="en-US" sz="1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1524000" y="190500"/>
            <a:ext cx="7010400" cy="1181100"/>
          </a:xfrm>
        </p:spPr>
        <p:txBody>
          <a:bodyPr/>
          <a:lstStyle/>
          <a:p>
            <a:r>
              <a:rPr lang="en-US" dirty="0" smtClean="0"/>
              <a:t>Presenting Multivariable Results</a:t>
            </a:r>
          </a:p>
        </p:txBody>
      </p:sp>
      <p:sp>
        <p:nvSpPr>
          <p:cNvPr id="86019" name="Content Placeholder 2"/>
          <p:cNvSpPr>
            <a:spLocks noGrp="1"/>
          </p:cNvSpPr>
          <p:nvPr>
            <p:ph idx="1"/>
          </p:nvPr>
        </p:nvSpPr>
        <p:spPr>
          <a:xfrm>
            <a:off x="381000" y="1371600"/>
            <a:ext cx="8382000" cy="4876800"/>
          </a:xfrm>
        </p:spPr>
        <p:txBody>
          <a:bodyPr/>
          <a:lstStyle/>
          <a:p>
            <a:pPr marL="174625" indent="-174625">
              <a:spcBef>
                <a:spcPts val="0"/>
              </a:spcBef>
              <a:spcAft>
                <a:spcPts val="1200"/>
              </a:spcAft>
              <a:buSzPct val="100000"/>
            </a:pPr>
            <a:r>
              <a:rPr lang="en-US" dirty="0" smtClean="0"/>
              <a:t>Plain language:</a:t>
            </a:r>
            <a:endParaRPr lang="en-US" sz="2600" dirty="0" smtClean="0"/>
          </a:p>
          <a:p>
            <a:pPr marL="174625" indent="-174625">
              <a:spcBef>
                <a:spcPts val="0"/>
              </a:spcBef>
              <a:spcAft>
                <a:spcPts val="1200"/>
              </a:spcAft>
              <a:buSzPct val="100000"/>
              <a:buFont typeface="Wingdings" pitchFamily="2" charset="2"/>
              <a:buChar char="§"/>
            </a:pPr>
            <a:r>
              <a:rPr lang="en-US" sz="2600" dirty="0" smtClean="0"/>
              <a:t>Organize information so the most important behavioral or action points come first</a:t>
            </a:r>
          </a:p>
          <a:p>
            <a:pPr marL="174625" indent="-174625">
              <a:spcBef>
                <a:spcPts val="0"/>
              </a:spcBef>
              <a:spcAft>
                <a:spcPts val="1200"/>
              </a:spcAft>
              <a:buSzPct val="100000"/>
              <a:buFont typeface="Wingdings" pitchFamily="2" charset="2"/>
              <a:buChar char="§"/>
            </a:pPr>
            <a:r>
              <a:rPr lang="en-US" sz="2600" dirty="0" smtClean="0"/>
              <a:t>Break complex information into understandable chunks</a:t>
            </a:r>
          </a:p>
          <a:p>
            <a:pPr marL="174625" indent="-174625">
              <a:spcBef>
                <a:spcPts val="0"/>
              </a:spcBef>
              <a:spcAft>
                <a:spcPts val="1200"/>
              </a:spcAft>
              <a:buSzPct val="100000"/>
              <a:buFont typeface="Wingdings" pitchFamily="2" charset="2"/>
              <a:buChar char="§"/>
            </a:pPr>
            <a:r>
              <a:rPr lang="en-US" sz="2600" dirty="0" smtClean="0"/>
              <a:t>Use simple language or define technical terms</a:t>
            </a:r>
          </a:p>
          <a:p>
            <a:pPr marL="174625" indent="-174625">
              <a:spcBef>
                <a:spcPts val="0"/>
              </a:spcBef>
              <a:spcAft>
                <a:spcPts val="1200"/>
              </a:spcAft>
              <a:buSzPct val="100000"/>
              <a:buFont typeface="Wingdings" pitchFamily="2" charset="2"/>
              <a:buChar char="§"/>
            </a:pPr>
            <a:r>
              <a:rPr lang="en-US" sz="2600" dirty="0" smtClean="0"/>
              <a:t>Provide ample white space so pages look easy to read</a:t>
            </a:r>
          </a:p>
          <a:p>
            <a:pPr marL="174625" indent="-174625">
              <a:spcBef>
                <a:spcPts val="0"/>
              </a:spcBef>
              <a:spcAft>
                <a:spcPts val="1200"/>
              </a:spcAft>
              <a:buSzPct val="100000"/>
              <a:buFont typeface="Wingdings" pitchFamily="2" charset="2"/>
              <a:buChar char="§"/>
            </a:pPr>
            <a:r>
              <a:rPr lang="en-US" sz="2600" dirty="0" smtClean="0"/>
              <a:t>Use short sentences and active voice</a:t>
            </a:r>
          </a:p>
        </p:txBody>
      </p:sp>
      <p:sp>
        <p:nvSpPr>
          <p:cNvPr id="86020" name="Slide Number Placeholder 3"/>
          <p:cNvSpPr>
            <a:spLocks noGrp="1"/>
          </p:cNvSpPr>
          <p:nvPr>
            <p:ph type="sldNum" sz="quarter" idx="10"/>
          </p:nvPr>
        </p:nvSpPr>
        <p:spPr>
          <a:noFill/>
        </p:spPr>
        <p:txBody>
          <a:bodyPr/>
          <a:lstStyle/>
          <a:p>
            <a:fld id="{74B8644A-681A-4869-806F-BBF9283C1B5D}" type="slidenum">
              <a:rPr lang="en-US" smtClean="0">
                <a:latin typeface="Arial" charset="0"/>
              </a:rPr>
              <a:pPr/>
              <a:t>19</a:t>
            </a:fld>
            <a:endParaRPr lang="en-US" smtClean="0">
              <a:latin typeface="Arial" charset="0"/>
            </a:endParaRPr>
          </a:p>
        </p:txBody>
      </p:sp>
      <p:sp>
        <p:nvSpPr>
          <p:cNvPr id="86021" name="Rectangle 4"/>
          <p:cNvSpPr>
            <a:spLocks noChangeArrowheads="1"/>
          </p:cNvSpPr>
          <p:nvPr/>
        </p:nvSpPr>
        <p:spPr bwMode="auto">
          <a:xfrm>
            <a:off x="228600" y="5715000"/>
            <a:ext cx="8915400" cy="923330"/>
          </a:xfrm>
          <a:prstGeom prst="rect">
            <a:avLst/>
          </a:prstGeom>
          <a:noFill/>
          <a:ln w="9525">
            <a:noFill/>
            <a:miter lim="800000"/>
            <a:headEnd/>
            <a:tailEnd/>
          </a:ln>
        </p:spPr>
        <p:txBody>
          <a:bodyPr wrap="square">
            <a:spAutoFit/>
          </a:bodyPr>
          <a:lstStyle/>
          <a:p>
            <a:r>
              <a:rPr lang="en-US" b="1" dirty="0"/>
              <a:t>PLAIN LANGUAGE: A PROMISING STRATEGY FOR CLEARLY COMMUNICATING HEALTH INFORMATION AND IMPROVING HEALTH LITERACY</a:t>
            </a:r>
          </a:p>
          <a:p>
            <a:r>
              <a:rPr lang="en-US" dirty="0"/>
              <a:t>http://www.health.gov/communication/literacy/plainlanguage/PlainLanguage.htm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3"/>
          <p:cNvSpPr>
            <a:spLocks noGrp="1"/>
          </p:cNvSpPr>
          <p:nvPr>
            <p:ph type="sldNum" sz="quarter" idx="10"/>
          </p:nvPr>
        </p:nvSpPr>
        <p:spPr>
          <a:noFill/>
        </p:spPr>
        <p:txBody>
          <a:bodyPr/>
          <a:lstStyle/>
          <a:p>
            <a:fld id="{01AB9654-15BF-48A1-8AA5-E4B3B43A2DC5}" type="slidenum">
              <a:rPr lang="en-US" smtClean="0">
                <a:latin typeface="Arial" charset="0"/>
              </a:rPr>
              <a:pPr/>
              <a:t>20</a:t>
            </a:fld>
            <a:endParaRPr lang="en-US" smtClean="0">
              <a:latin typeface="Arial" charset="0"/>
            </a:endParaRPr>
          </a:p>
        </p:txBody>
      </p:sp>
      <p:sp>
        <p:nvSpPr>
          <p:cNvPr id="94211" name="Rectangle 3"/>
          <p:cNvSpPr>
            <a:spLocks noGrp="1" noChangeArrowheads="1"/>
          </p:cNvSpPr>
          <p:nvPr>
            <p:ph type="body" idx="1"/>
          </p:nvPr>
        </p:nvSpPr>
        <p:spPr>
          <a:xfrm>
            <a:off x="381000" y="1219200"/>
            <a:ext cx="8382000" cy="5334000"/>
          </a:xfrm>
        </p:spPr>
        <p:txBody>
          <a:bodyPr/>
          <a:lstStyle/>
          <a:p>
            <a:pPr marL="0" indent="0" eaLnBrk="1" hangingPunct="1"/>
            <a:r>
              <a:rPr lang="en-US" sz="2600" b="1" dirty="0" smtClean="0"/>
              <a:t>Consider a layered approach to presenting results in order to allow audience to drill down from summary points to details:</a:t>
            </a:r>
          </a:p>
          <a:p>
            <a:pPr marL="914400" lvl="1" indent="-514350" eaLnBrk="1" hangingPunct="1">
              <a:buClr>
                <a:schemeClr val="tx1"/>
              </a:buClr>
              <a:buSzPct val="100000"/>
              <a:buFont typeface="Arial" charset="0"/>
              <a:buAutoNum type="arabicPeriod"/>
            </a:pPr>
            <a:r>
              <a:rPr lang="en-US" sz="2400" dirty="0" smtClean="0"/>
              <a:t>Executive Summary</a:t>
            </a:r>
          </a:p>
          <a:p>
            <a:pPr marL="914400" lvl="1" indent="-514350" eaLnBrk="1" hangingPunct="1">
              <a:buClr>
                <a:schemeClr val="tx1"/>
              </a:buClr>
              <a:buSzPct val="100000"/>
              <a:buFont typeface="Arial" charset="0"/>
              <a:buAutoNum type="arabicPeriod"/>
            </a:pPr>
            <a:r>
              <a:rPr lang="en-US" sz="2400" dirty="0" smtClean="0"/>
              <a:t>Detailed graphs and charts with annotation and accompanying narrative/pictures</a:t>
            </a:r>
          </a:p>
          <a:p>
            <a:pPr marL="914400" lvl="1" indent="-514350" eaLnBrk="1" hangingPunct="1">
              <a:buClr>
                <a:schemeClr val="tx1"/>
              </a:buClr>
              <a:buSzPct val="100000"/>
              <a:buFont typeface="Arial" charset="0"/>
              <a:buAutoNum type="arabicPeriod"/>
            </a:pPr>
            <a:r>
              <a:rPr lang="en-US" sz="2400" dirty="0" smtClean="0"/>
              <a:t>Appendix with all underlying tables and statistical results, as well as methods and data source description, either posted online or in report</a:t>
            </a:r>
            <a:endParaRPr lang="en-US" sz="1000" dirty="0" smtClean="0"/>
          </a:p>
          <a:p>
            <a:pPr marL="0" indent="0" algn="ctr" eaLnBrk="1" hangingPunct="1">
              <a:buSzPct val="100000"/>
              <a:tabLst>
                <a:tab pos="58738" algn="l"/>
              </a:tabLst>
            </a:pPr>
            <a:r>
              <a:rPr lang="en-US" sz="2400" b="1" i="1" dirty="0" smtClean="0">
                <a:solidFill>
                  <a:srgbClr val="3333CC"/>
                </a:solidFill>
              </a:rPr>
              <a:t>Prior to finalizing results to be disseminated, ALWAYS pilot materials with a few people from the intended audience to make sure your message is getting across as anticipated; Revise as necessary</a:t>
            </a:r>
          </a:p>
        </p:txBody>
      </p:sp>
      <p:sp>
        <p:nvSpPr>
          <p:cNvPr id="94212" name="Rectangle 4"/>
          <p:cNvSpPr>
            <a:spLocks noChangeArrowheads="1"/>
          </p:cNvSpPr>
          <p:nvPr/>
        </p:nvSpPr>
        <p:spPr bwMode="auto">
          <a:xfrm>
            <a:off x="685800" y="152400"/>
            <a:ext cx="8077200" cy="1143000"/>
          </a:xfrm>
          <a:prstGeom prst="rect">
            <a:avLst/>
          </a:prstGeom>
          <a:noFill/>
          <a:ln w="9525">
            <a:noFill/>
            <a:miter lim="800000"/>
            <a:headEnd/>
            <a:tailEnd/>
          </a:ln>
        </p:spPr>
        <p:txBody>
          <a:bodyPr anchor="ctr"/>
          <a:lstStyle/>
          <a:p>
            <a:r>
              <a:rPr lang="en-US" sz="3200" dirty="0">
                <a:solidFill>
                  <a:srgbClr val="800000"/>
                </a:solidFill>
              </a:rPr>
              <a:t>Balancing Clarity and </a:t>
            </a:r>
            <a:r>
              <a:rPr lang="en-US" sz="3200" dirty="0" smtClean="0">
                <a:solidFill>
                  <a:srgbClr val="800000"/>
                </a:solidFill>
              </a:rPr>
              <a:t>Detail/Documentation</a:t>
            </a:r>
            <a:endParaRPr lang="en-US" sz="3200" dirty="0">
              <a:solidFill>
                <a:srgbClr val="8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752600"/>
            <a:ext cx="7772400" cy="1362075"/>
          </a:xfrm>
        </p:spPr>
        <p:txBody>
          <a:bodyPr/>
          <a:lstStyle/>
          <a:p>
            <a:pPr algn="ctr"/>
            <a:r>
              <a:rPr lang="en-US" i="1" cap="none" dirty="0" smtClean="0">
                <a:solidFill>
                  <a:srgbClr val="800000"/>
                </a:solidFill>
              </a:rPr>
              <a:t/>
            </a:r>
            <a:br>
              <a:rPr lang="en-US" i="1" cap="none" dirty="0" smtClean="0">
                <a:solidFill>
                  <a:srgbClr val="800000"/>
                </a:solidFill>
              </a:rPr>
            </a:br>
            <a:r>
              <a:rPr lang="en-US" i="1" cap="none" dirty="0" smtClean="0">
                <a:solidFill>
                  <a:srgbClr val="800000"/>
                </a:solidFill>
              </a:rPr>
              <a:t>Discussion: </a:t>
            </a:r>
            <a:r>
              <a:rPr lang="en-US" i="1" cap="none" dirty="0" smtClean="0">
                <a:solidFill>
                  <a:srgbClr val="800000"/>
                </a:solidFill>
              </a:rPr>
              <a:t>Presenting Results of Complex </a:t>
            </a:r>
            <a:r>
              <a:rPr lang="en-US" i="1" cap="none" dirty="0" smtClean="0">
                <a:solidFill>
                  <a:srgbClr val="800000"/>
                </a:solidFill>
              </a:rPr>
              <a:t>Analyses</a:t>
            </a:r>
            <a:br>
              <a:rPr lang="en-US" i="1" cap="none" dirty="0" smtClean="0">
                <a:solidFill>
                  <a:srgbClr val="800000"/>
                </a:solidFill>
              </a:rPr>
            </a:br>
            <a:r>
              <a:rPr lang="en-US" i="1" cap="none" dirty="0" smtClean="0">
                <a:solidFill>
                  <a:srgbClr val="800000"/>
                </a:solidFill>
              </a:rPr>
              <a:t>(see articles)</a:t>
            </a:r>
            <a:endParaRPr lang="en-US" i="1" cap="none" dirty="0">
              <a:solidFill>
                <a:srgbClr val="800000"/>
              </a:solidFill>
            </a:endParaRPr>
          </a:p>
        </p:txBody>
      </p:sp>
      <p:sp>
        <p:nvSpPr>
          <p:cNvPr id="4" name="Slide Number Placeholder 3"/>
          <p:cNvSpPr>
            <a:spLocks noGrp="1"/>
          </p:cNvSpPr>
          <p:nvPr>
            <p:ph type="sldNum" sz="quarter" idx="10"/>
          </p:nvPr>
        </p:nvSpPr>
        <p:spPr/>
        <p:txBody>
          <a:bodyPr/>
          <a:lstStyle/>
          <a:p>
            <a:pPr>
              <a:defRPr/>
            </a:pPr>
            <a:fld id="{B22E67C2-2CBD-475E-AECB-1B24FC6E9CB5}" type="slidenum">
              <a:rPr lang="en-US" smtClean="0"/>
              <a:pPr>
                <a:defRPr/>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xfrm>
            <a:off x="7924800" y="6400800"/>
            <a:ext cx="838200" cy="304800"/>
          </a:xfrm>
          <a:noFill/>
        </p:spPr>
        <p:txBody>
          <a:bodyPr/>
          <a:lstStyle/>
          <a:p>
            <a:fld id="{05ADCA43-C6D1-482F-8151-3F2B724153B8}" type="slidenum">
              <a:rPr lang="en-US" smtClean="0">
                <a:latin typeface="Arial" charset="0"/>
              </a:rPr>
              <a:pPr/>
              <a:t>2</a:t>
            </a:fld>
            <a:endParaRPr lang="en-US" smtClean="0">
              <a:latin typeface="Arial" charset="0"/>
            </a:endParaRPr>
          </a:p>
        </p:txBody>
      </p:sp>
      <p:sp>
        <p:nvSpPr>
          <p:cNvPr id="62467" name="Rectangle 3"/>
          <p:cNvSpPr>
            <a:spLocks noGrp="1" noChangeArrowheads="1"/>
          </p:cNvSpPr>
          <p:nvPr>
            <p:ph type="body" idx="1"/>
          </p:nvPr>
        </p:nvSpPr>
        <p:spPr>
          <a:xfrm>
            <a:off x="381000" y="1219200"/>
            <a:ext cx="8763000" cy="5181600"/>
          </a:xfrm>
        </p:spPr>
        <p:txBody>
          <a:bodyPr/>
          <a:lstStyle/>
          <a:p>
            <a:pPr marL="514350" indent="-514350" eaLnBrk="1" hangingPunct="1">
              <a:buSzPct val="100000"/>
              <a:defRPr/>
            </a:pPr>
            <a:r>
              <a:rPr lang="en-US" dirty="0" smtClean="0">
                <a:solidFill>
                  <a:schemeClr val="tx1">
                    <a:lumMod val="75000"/>
                  </a:schemeClr>
                </a:solidFill>
              </a:rPr>
              <a:t>1.</a:t>
            </a:r>
            <a:r>
              <a:rPr lang="en-US" dirty="0" smtClean="0"/>
              <a:t> Start with the message/content you are trying to convey and identify the data that will be used</a:t>
            </a:r>
          </a:p>
          <a:p>
            <a:pPr marL="0" indent="0" eaLnBrk="1" hangingPunct="1">
              <a:defRPr/>
            </a:pPr>
            <a:r>
              <a:rPr lang="en-US" dirty="0" smtClean="0">
                <a:solidFill>
                  <a:schemeClr val="tx1"/>
                </a:solidFill>
              </a:rPr>
              <a:t>2. </a:t>
            </a:r>
            <a:r>
              <a:rPr lang="en-US" dirty="0" smtClean="0"/>
              <a:t>Consider your audience</a:t>
            </a:r>
          </a:p>
          <a:p>
            <a:pPr lvl="1" eaLnBrk="1" hangingPunct="1">
              <a:buFont typeface="Wingdings" pitchFamily="2" charset="2"/>
              <a:buChar char="§"/>
              <a:defRPr/>
            </a:pPr>
            <a:r>
              <a:rPr lang="en-US" dirty="0" smtClean="0"/>
              <a:t>General Public</a:t>
            </a:r>
          </a:p>
          <a:p>
            <a:pPr lvl="1" eaLnBrk="1" hangingPunct="1">
              <a:buFont typeface="Wingdings" pitchFamily="2" charset="2"/>
              <a:buChar char="§"/>
              <a:defRPr/>
            </a:pPr>
            <a:r>
              <a:rPr lang="en-US" dirty="0" smtClean="0"/>
              <a:t>Stakeholders</a:t>
            </a:r>
          </a:p>
          <a:p>
            <a:pPr lvl="1" eaLnBrk="1" hangingPunct="1">
              <a:buFont typeface="Wingdings" pitchFamily="2" charset="2"/>
              <a:buChar char="§"/>
              <a:defRPr/>
            </a:pPr>
            <a:r>
              <a:rPr lang="en-US" dirty="0" smtClean="0"/>
              <a:t>Scientific Community</a:t>
            </a:r>
          </a:p>
          <a:p>
            <a:pPr marL="0" indent="0" eaLnBrk="1" hangingPunct="1">
              <a:defRPr/>
            </a:pPr>
            <a:r>
              <a:rPr lang="en-US" dirty="0" smtClean="0">
                <a:solidFill>
                  <a:schemeClr val="tx1"/>
                </a:solidFill>
              </a:rPr>
              <a:t>3. </a:t>
            </a:r>
            <a:r>
              <a:rPr lang="en-US" dirty="0" smtClean="0"/>
              <a:t>Consider the form of the data</a:t>
            </a:r>
          </a:p>
          <a:p>
            <a:pPr lvl="1" eaLnBrk="1" hangingPunct="1">
              <a:buFont typeface="Wingdings" pitchFamily="2" charset="2"/>
              <a:buChar char="§"/>
              <a:defRPr/>
            </a:pPr>
            <a:r>
              <a:rPr lang="en-US" dirty="0" smtClean="0"/>
              <a:t>Prevalence estimates, distributions </a:t>
            </a:r>
          </a:p>
          <a:p>
            <a:pPr lvl="1" eaLnBrk="1" hangingPunct="1">
              <a:buFont typeface="Wingdings" pitchFamily="2" charset="2"/>
              <a:buChar char="§"/>
              <a:defRPr/>
            </a:pPr>
            <a:r>
              <a:rPr lang="en-US" dirty="0" smtClean="0"/>
              <a:t>Trends over time</a:t>
            </a:r>
          </a:p>
          <a:p>
            <a:pPr lvl="1" eaLnBrk="1" hangingPunct="1">
              <a:buFont typeface="Wingdings" pitchFamily="2" charset="2"/>
              <a:buChar char="§"/>
              <a:defRPr/>
            </a:pPr>
            <a:r>
              <a:rPr lang="en-US" dirty="0" smtClean="0"/>
              <a:t>Measures of association</a:t>
            </a:r>
          </a:p>
        </p:txBody>
      </p:sp>
      <p:sp>
        <p:nvSpPr>
          <p:cNvPr id="10244" name="Rectangle 4"/>
          <p:cNvSpPr>
            <a:spLocks noChangeArrowheads="1"/>
          </p:cNvSpPr>
          <p:nvPr/>
        </p:nvSpPr>
        <p:spPr bwMode="auto">
          <a:xfrm>
            <a:off x="1295400" y="228600"/>
            <a:ext cx="7010400" cy="1409700"/>
          </a:xfrm>
          <a:prstGeom prst="rect">
            <a:avLst/>
          </a:prstGeom>
          <a:noFill/>
          <a:ln w="9525">
            <a:noFill/>
            <a:miter lim="800000"/>
            <a:headEnd/>
            <a:tailEnd/>
          </a:ln>
        </p:spPr>
        <p:txBody>
          <a:bodyPr anchor="ctr"/>
          <a:lstStyle/>
          <a:p>
            <a:r>
              <a:rPr lang="en-US" sz="3600" dirty="0" smtClean="0">
                <a:solidFill>
                  <a:srgbClr val="800000"/>
                </a:solidFill>
              </a:rPr>
              <a:t>Presenting Results</a:t>
            </a:r>
            <a:endParaRPr lang="en-US" sz="3600" dirty="0">
              <a:solidFill>
                <a:srgbClr val="8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xfrm>
            <a:off x="7924800" y="6400800"/>
            <a:ext cx="838200" cy="304800"/>
          </a:xfrm>
          <a:noFill/>
        </p:spPr>
        <p:txBody>
          <a:bodyPr/>
          <a:lstStyle/>
          <a:p>
            <a:fld id="{DC5554DB-E09D-4C18-AF27-1A9F64E9FA55}" type="slidenum">
              <a:rPr lang="en-US" smtClean="0">
                <a:latin typeface="Arial" charset="0"/>
              </a:rPr>
              <a:pPr/>
              <a:t>3</a:t>
            </a:fld>
            <a:endParaRPr lang="en-US" smtClean="0">
              <a:latin typeface="Arial" charset="0"/>
            </a:endParaRPr>
          </a:p>
        </p:txBody>
      </p:sp>
      <p:sp>
        <p:nvSpPr>
          <p:cNvPr id="62467" name="Rectangle 3"/>
          <p:cNvSpPr>
            <a:spLocks noGrp="1" noChangeArrowheads="1"/>
          </p:cNvSpPr>
          <p:nvPr>
            <p:ph type="body" idx="1"/>
          </p:nvPr>
        </p:nvSpPr>
        <p:spPr>
          <a:xfrm>
            <a:off x="381000" y="1676400"/>
            <a:ext cx="8534400" cy="5181600"/>
          </a:xfrm>
        </p:spPr>
        <p:txBody>
          <a:bodyPr/>
          <a:lstStyle/>
          <a:p>
            <a:pPr marL="508000" indent="-508000" eaLnBrk="1" hangingPunct="1">
              <a:spcAft>
                <a:spcPts val="1000"/>
              </a:spcAft>
              <a:defRPr/>
            </a:pPr>
            <a:r>
              <a:rPr lang="en-US" dirty="0" smtClean="0">
                <a:solidFill>
                  <a:schemeClr val="tx1"/>
                </a:solidFill>
              </a:rPr>
              <a:t>4. </a:t>
            </a:r>
            <a:r>
              <a:rPr lang="en-US" dirty="0" smtClean="0"/>
              <a:t>Determine if text, table, chart (what type?), or all are needed to communicate the message</a:t>
            </a:r>
          </a:p>
          <a:p>
            <a:pPr marL="508000" indent="-508000" eaLnBrk="1" hangingPunct="1">
              <a:spcAft>
                <a:spcPts val="1000"/>
              </a:spcAft>
              <a:defRPr/>
            </a:pPr>
            <a:r>
              <a:rPr lang="en-US" dirty="0" smtClean="0">
                <a:solidFill>
                  <a:schemeClr val="tx1"/>
                </a:solidFill>
              </a:rPr>
              <a:t>5. </a:t>
            </a:r>
            <a:r>
              <a:rPr lang="en-US" dirty="0" smtClean="0"/>
              <a:t>For visuals, determine where to display each variable, which should be featured (and how?) and the best design for the remaining objects</a:t>
            </a:r>
          </a:p>
          <a:p>
            <a:pPr marL="508000" indent="-508000" eaLnBrk="1" hangingPunct="1">
              <a:spcAft>
                <a:spcPts val="1000"/>
              </a:spcAft>
              <a:defRPr/>
            </a:pPr>
            <a:r>
              <a:rPr lang="en-US" dirty="0" smtClean="0">
                <a:solidFill>
                  <a:schemeClr val="tx1">
                    <a:lumMod val="75000"/>
                  </a:schemeClr>
                </a:solidFill>
              </a:rPr>
              <a:t>6. </a:t>
            </a:r>
            <a:r>
              <a:rPr lang="en-US" dirty="0" smtClean="0">
                <a:solidFill>
                  <a:schemeClr val="tx1">
                    <a:lumMod val="50000"/>
                  </a:schemeClr>
                </a:solidFill>
              </a:rPr>
              <a:t>For text, determine how best to interpret and communicate results and implications of results</a:t>
            </a:r>
            <a:endParaRPr lang="en-US" dirty="0" smtClean="0">
              <a:solidFill>
                <a:schemeClr val="tx1"/>
              </a:solidFill>
            </a:endParaRPr>
          </a:p>
          <a:p>
            <a:pPr marL="0" indent="0" eaLnBrk="1" hangingPunct="1">
              <a:defRPr/>
            </a:pPr>
            <a:endParaRPr lang="en-US" dirty="0" smtClean="0"/>
          </a:p>
          <a:p>
            <a:pPr lvl="1" eaLnBrk="1" hangingPunct="1">
              <a:buFont typeface="Wingdings" pitchFamily="2" charset="2"/>
              <a:buChar char="l"/>
              <a:defRPr/>
            </a:pPr>
            <a:endParaRPr lang="en-US" sz="1000" dirty="0" smtClean="0"/>
          </a:p>
          <a:p>
            <a:pPr marL="0" indent="0" eaLnBrk="1" hangingPunct="1">
              <a:defRPr/>
            </a:pPr>
            <a:endParaRPr lang="en-US" sz="1000" dirty="0" smtClean="0"/>
          </a:p>
        </p:txBody>
      </p:sp>
      <p:sp>
        <p:nvSpPr>
          <p:cNvPr id="11269" name="Rectangle 4"/>
          <p:cNvSpPr>
            <a:spLocks noChangeArrowheads="1"/>
          </p:cNvSpPr>
          <p:nvPr/>
        </p:nvSpPr>
        <p:spPr bwMode="auto">
          <a:xfrm>
            <a:off x="228600" y="5715000"/>
            <a:ext cx="8686800" cy="646112"/>
          </a:xfrm>
          <a:prstGeom prst="rect">
            <a:avLst/>
          </a:prstGeom>
          <a:noFill/>
          <a:ln w="9525">
            <a:noFill/>
            <a:miter lim="800000"/>
            <a:headEnd/>
            <a:tailEnd/>
          </a:ln>
        </p:spPr>
        <p:txBody>
          <a:bodyPr>
            <a:spAutoFit/>
          </a:bodyPr>
          <a:lstStyle/>
          <a:p>
            <a:r>
              <a:rPr lang="en-US" i="1"/>
              <a:t>Modified from </a:t>
            </a:r>
            <a:r>
              <a:rPr lang="en-US"/>
              <a:t>Stephen Few’s Whitepaper “Communicating Numbers” http://www.perceptualedge.com/articles/Whitepapers/Communicating_Numbers.pdf</a:t>
            </a:r>
          </a:p>
        </p:txBody>
      </p:sp>
      <p:sp>
        <p:nvSpPr>
          <p:cNvPr id="6" name="Rectangle 4"/>
          <p:cNvSpPr>
            <a:spLocks noChangeArrowheads="1"/>
          </p:cNvSpPr>
          <p:nvPr/>
        </p:nvSpPr>
        <p:spPr bwMode="auto">
          <a:xfrm>
            <a:off x="1295400" y="228600"/>
            <a:ext cx="7010400" cy="1409700"/>
          </a:xfrm>
          <a:prstGeom prst="rect">
            <a:avLst/>
          </a:prstGeom>
          <a:noFill/>
          <a:ln w="9525">
            <a:noFill/>
            <a:miter lim="800000"/>
            <a:headEnd/>
            <a:tailEnd/>
          </a:ln>
        </p:spPr>
        <p:txBody>
          <a:bodyPr anchor="ctr"/>
          <a:lstStyle/>
          <a:p>
            <a:r>
              <a:rPr lang="en-US" sz="3600" dirty="0" smtClean="0">
                <a:solidFill>
                  <a:srgbClr val="800000"/>
                </a:solidFill>
              </a:rPr>
              <a:t>Presenting Results</a:t>
            </a:r>
            <a:endParaRPr lang="en-US" sz="3600" dirty="0">
              <a:solidFill>
                <a:srgbClr val="8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Analytic Design Principles (</a:t>
            </a:r>
            <a:r>
              <a:rPr lang="en-US" dirty="0" err="1" smtClean="0"/>
              <a:t>Tufte</a:t>
            </a:r>
            <a:r>
              <a:rPr lang="en-US" dirty="0" smtClean="0"/>
              <a:t>)</a:t>
            </a:r>
          </a:p>
        </p:txBody>
      </p:sp>
      <p:sp>
        <p:nvSpPr>
          <p:cNvPr id="29699" name="Content Placeholder 2"/>
          <p:cNvSpPr>
            <a:spLocks noGrp="1"/>
          </p:cNvSpPr>
          <p:nvPr>
            <p:ph idx="1"/>
          </p:nvPr>
        </p:nvSpPr>
        <p:spPr>
          <a:xfrm>
            <a:off x="381000" y="1676400"/>
            <a:ext cx="8991600" cy="4724400"/>
          </a:xfrm>
        </p:spPr>
        <p:txBody>
          <a:bodyPr/>
          <a:lstStyle/>
          <a:p>
            <a:pPr marL="514350" indent="-514350">
              <a:spcBef>
                <a:spcPts val="700"/>
              </a:spcBef>
              <a:spcAft>
                <a:spcPts val="1000"/>
              </a:spcAft>
              <a:buSzPct val="100000"/>
              <a:buFont typeface="Arial" charset="0"/>
              <a:buAutoNum type="arabicPeriod"/>
            </a:pPr>
            <a:r>
              <a:rPr lang="en-US" sz="3100" dirty="0" smtClean="0"/>
              <a:t>Comparisons</a:t>
            </a:r>
          </a:p>
          <a:p>
            <a:pPr marL="514350" indent="-514350">
              <a:spcBef>
                <a:spcPts val="700"/>
              </a:spcBef>
              <a:spcAft>
                <a:spcPts val="1000"/>
              </a:spcAft>
              <a:buSzPct val="100000"/>
              <a:buFont typeface="Arial" charset="0"/>
              <a:buAutoNum type="arabicPeriod"/>
            </a:pPr>
            <a:r>
              <a:rPr lang="en-US" sz="3100" dirty="0" smtClean="0"/>
              <a:t>Causality, Mechanism, Structure, Explanation</a:t>
            </a:r>
          </a:p>
          <a:p>
            <a:pPr marL="514350" indent="-514350">
              <a:spcBef>
                <a:spcPts val="700"/>
              </a:spcBef>
              <a:spcAft>
                <a:spcPts val="1000"/>
              </a:spcAft>
              <a:buSzPct val="100000"/>
              <a:buFont typeface="Arial" charset="0"/>
              <a:buAutoNum type="arabicPeriod"/>
            </a:pPr>
            <a:r>
              <a:rPr lang="en-US" sz="3100" dirty="0" smtClean="0"/>
              <a:t>Multivariate Analysis</a:t>
            </a:r>
          </a:p>
          <a:p>
            <a:pPr marL="514350" indent="-514350">
              <a:spcBef>
                <a:spcPts val="700"/>
              </a:spcBef>
              <a:spcAft>
                <a:spcPts val="1000"/>
              </a:spcAft>
              <a:buSzPct val="100000"/>
              <a:buFont typeface="Arial" charset="0"/>
              <a:buAutoNum type="arabicPeriod"/>
            </a:pPr>
            <a:r>
              <a:rPr lang="en-US" sz="3100" dirty="0" smtClean="0"/>
              <a:t>Integration of evidence</a:t>
            </a:r>
          </a:p>
          <a:p>
            <a:pPr marL="514350" indent="-514350">
              <a:spcBef>
                <a:spcPts val="700"/>
              </a:spcBef>
              <a:spcAft>
                <a:spcPts val="1000"/>
              </a:spcAft>
              <a:buSzPct val="100000"/>
              <a:buFont typeface="Arial" charset="0"/>
              <a:buAutoNum type="arabicPeriod"/>
            </a:pPr>
            <a:r>
              <a:rPr lang="en-US" sz="3100" dirty="0" smtClean="0"/>
              <a:t>Documentation</a:t>
            </a:r>
          </a:p>
          <a:p>
            <a:pPr marL="514350" indent="-514350">
              <a:spcBef>
                <a:spcPts val="700"/>
              </a:spcBef>
              <a:spcAft>
                <a:spcPts val="1000"/>
              </a:spcAft>
              <a:buSzPct val="100000"/>
              <a:buFont typeface="Arial" charset="0"/>
              <a:buAutoNum type="arabicPeriod"/>
            </a:pPr>
            <a:r>
              <a:rPr lang="en-US" sz="3100" dirty="0" smtClean="0"/>
              <a:t>Content Counts Most of All</a:t>
            </a:r>
          </a:p>
          <a:p>
            <a:pPr marL="514350" indent="-514350">
              <a:spcBef>
                <a:spcPts val="700"/>
              </a:spcBef>
              <a:spcAft>
                <a:spcPts val="1000"/>
              </a:spcAft>
              <a:buSzPct val="100000"/>
            </a:pPr>
            <a:r>
              <a:rPr lang="en-US" dirty="0" smtClean="0"/>
              <a:t/>
            </a:r>
            <a:br>
              <a:rPr lang="en-US" dirty="0" smtClean="0"/>
            </a:br>
            <a:endParaRPr lang="en-US" sz="2000" dirty="0" smtClean="0"/>
          </a:p>
        </p:txBody>
      </p:sp>
      <p:sp>
        <p:nvSpPr>
          <p:cNvPr id="29700" name="Slide Number Placeholder 3"/>
          <p:cNvSpPr>
            <a:spLocks noGrp="1"/>
          </p:cNvSpPr>
          <p:nvPr>
            <p:ph type="sldNum" sz="quarter" idx="10"/>
          </p:nvPr>
        </p:nvSpPr>
        <p:spPr>
          <a:noFill/>
        </p:spPr>
        <p:txBody>
          <a:bodyPr/>
          <a:lstStyle/>
          <a:p>
            <a:fld id="{A082B30D-4587-4E86-BEE9-F84D45E0BB2E}" type="slidenum">
              <a:rPr lang="en-US" smtClean="0">
                <a:latin typeface="Arial" charset="0"/>
              </a:rPr>
              <a:pPr/>
              <a:t>4</a:t>
            </a:fld>
            <a:endParaRPr lang="en-US" smtClean="0">
              <a:latin typeface="Arial" charset="0"/>
            </a:endParaRPr>
          </a:p>
        </p:txBody>
      </p:sp>
      <p:sp>
        <p:nvSpPr>
          <p:cNvPr id="29701" name="Rectangle 4"/>
          <p:cNvSpPr>
            <a:spLocks noChangeArrowheads="1"/>
          </p:cNvSpPr>
          <p:nvPr/>
        </p:nvSpPr>
        <p:spPr bwMode="auto">
          <a:xfrm>
            <a:off x="76200" y="6324600"/>
            <a:ext cx="8153400" cy="369332"/>
          </a:xfrm>
          <a:prstGeom prst="rect">
            <a:avLst/>
          </a:prstGeom>
          <a:noFill/>
          <a:ln w="9525">
            <a:noFill/>
            <a:miter lim="800000"/>
            <a:headEnd/>
            <a:tailEnd/>
          </a:ln>
        </p:spPr>
        <p:txBody>
          <a:bodyPr wrap="square">
            <a:spAutoFit/>
          </a:bodyPr>
          <a:lstStyle/>
          <a:p>
            <a:r>
              <a:rPr lang="en-US" dirty="0"/>
              <a:t>Edward </a:t>
            </a:r>
            <a:r>
              <a:rPr lang="en-US" dirty="0" err="1"/>
              <a:t>Tufte</a:t>
            </a:r>
            <a:r>
              <a:rPr lang="en-US" dirty="0"/>
              <a:t>, </a:t>
            </a:r>
            <a:r>
              <a:rPr lang="en-US" i="1" dirty="0"/>
              <a:t>Beautiful Evidence</a:t>
            </a:r>
            <a:r>
              <a:rPr lang="en-US" dirty="0"/>
              <a:t>, </a:t>
            </a:r>
            <a:r>
              <a:rPr lang="en-US" dirty="0" smtClean="0"/>
              <a:t>Cheshire Ct: Graphics Press, pp126-139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1"/>
          <p:cNvSpPr>
            <a:spLocks noGrp="1"/>
          </p:cNvSpPr>
          <p:nvPr>
            <p:ph type="sldNum" sz="quarter" idx="10"/>
          </p:nvPr>
        </p:nvSpPr>
        <p:spPr>
          <a:noFill/>
        </p:spPr>
        <p:txBody>
          <a:bodyPr/>
          <a:lstStyle/>
          <a:p>
            <a:fld id="{8AADA960-E329-42ED-9AC7-C9EF96135413}" type="slidenum">
              <a:rPr lang="en-US" smtClean="0">
                <a:latin typeface="Arial" charset="0"/>
              </a:rPr>
              <a:pPr/>
              <a:t>5</a:t>
            </a:fld>
            <a:endParaRPr lang="en-US" smtClean="0">
              <a:latin typeface="Arial" charset="0"/>
            </a:endParaRPr>
          </a:p>
        </p:txBody>
      </p:sp>
      <p:pic>
        <p:nvPicPr>
          <p:cNvPr id="37891" name="Picture 2"/>
          <p:cNvPicPr>
            <a:picLocks noChangeAspect="1" noChangeArrowheads="1"/>
          </p:cNvPicPr>
          <p:nvPr/>
        </p:nvPicPr>
        <p:blipFill>
          <a:blip r:embed="rId3" cstate="print"/>
          <a:srcRect/>
          <a:stretch>
            <a:fillRect/>
          </a:stretch>
        </p:blipFill>
        <p:spPr bwMode="auto">
          <a:xfrm>
            <a:off x="19050" y="1504950"/>
            <a:ext cx="9124950" cy="5353050"/>
          </a:xfrm>
          <a:prstGeom prst="rect">
            <a:avLst/>
          </a:prstGeom>
          <a:noFill/>
          <a:ln w="9525">
            <a:noFill/>
            <a:miter lim="800000"/>
            <a:headEnd/>
            <a:tailEnd/>
          </a:ln>
        </p:spPr>
      </p:pic>
      <p:sp>
        <p:nvSpPr>
          <p:cNvPr id="37892" name="Title 1"/>
          <p:cNvSpPr>
            <a:spLocks noGrp="1"/>
          </p:cNvSpPr>
          <p:nvPr>
            <p:ph type="title"/>
          </p:nvPr>
        </p:nvSpPr>
        <p:spPr>
          <a:xfrm>
            <a:off x="1371600" y="38100"/>
            <a:ext cx="7391400" cy="1409700"/>
          </a:xfrm>
        </p:spPr>
        <p:txBody>
          <a:bodyPr/>
          <a:lstStyle/>
          <a:p>
            <a:r>
              <a:rPr lang="en-US" sz="3500" dirty="0" smtClean="0">
                <a:solidFill>
                  <a:srgbClr val="800000"/>
                </a:solidFill>
              </a:rPr>
              <a:t>Design Principle 1: Comparisons Appropriate Comparison Groups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Slide Number Placeholder 2"/>
          <p:cNvSpPr>
            <a:spLocks noGrp="1"/>
          </p:cNvSpPr>
          <p:nvPr>
            <p:ph type="sldNum" sz="quarter" idx="10"/>
          </p:nvPr>
        </p:nvSpPr>
        <p:spPr>
          <a:noFill/>
        </p:spPr>
        <p:txBody>
          <a:bodyPr/>
          <a:lstStyle/>
          <a:p>
            <a:fld id="{7016603B-5574-449F-B5A8-F48506C0049F}" type="slidenum">
              <a:rPr lang="en-US" smtClean="0">
                <a:latin typeface="Arial" charset="0"/>
              </a:rPr>
              <a:pPr/>
              <a:t>6</a:t>
            </a:fld>
            <a:endParaRPr lang="en-US" smtClean="0">
              <a:latin typeface="Arial" charset="0"/>
            </a:endParaRPr>
          </a:p>
        </p:txBody>
      </p:sp>
      <p:pic>
        <p:nvPicPr>
          <p:cNvPr id="40964" name="Picture 2" descr="http://img.medscape.com/pi/emed/ckb/pediatrics_general/1331341-1331361-1004238-1004307.jpg"/>
          <p:cNvPicPr>
            <a:picLocks noChangeAspect="1" noChangeArrowheads="1"/>
          </p:cNvPicPr>
          <p:nvPr/>
        </p:nvPicPr>
        <p:blipFill>
          <a:blip r:embed="rId3" cstate="print"/>
          <a:srcRect t="3714"/>
          <a:stretch>
            <a:fillRect/>
          </a:stretch>
        </p:blipFill>
        <p:spPr bwMode="auto">
          <a:xfrm>
            <a:off x="1173156" y="1295400"/>
            <a:ext cx="6599244" cy="5469962"/>
          </a:xfrm>
          <a:prstGeom prst="rect">
            <a:avLst/>
          </a:prstGeom>
          <a:noFill/>
          <a:ln w="9525">
            <a:noFill/>
            <a:miter lim="800000"/>
            <a:headEnd/>
            <a:tailEnd/>
          </a:ln>
        </p:spPr>
      </p:pic>
      <p:sp>
        <p:nvSpPr>
          <p:cNvPr id="40965" name="Rectangle 4"/>
          <p:cNvSpPr>
            <a:spLocks noChangeArrowheads="1"/>
          </p:cNvSpPr>
          <p:nvPr/>
        </p:nvSpPr>
        <p:spPr bwMode="auto">
          <a:xfrm>
            <a:off x="0" y="6488113"/>
            <a:ext cx="7086600" cy="369887"/>
          </a:xfrm>
          <a:prstGeom prst="rect">
            <a:avLst/>
          </a:prstGeom>
          <a:noFill/>
          <a:ln w="9525">
            <a:noFill/>
            <a:miter lim="800000"/>
            <a:headEnd/>
            <a:tailEnd/>
          </a:ln>
        </p:spPr>
        <p:txBody>
          <a:bodyPr>
            <a:spAutoFit/>
          </a:bodyPr>
          <a:lstStyle/>
          <a:p>
            <a:r>
              <a:rPr lang="en-US"/>
              <a:t>http://emedicine.medscape.com/article/1004238-overview</a:t>
            </a:r>
          </a:p>
        </p:txBody>
      </p:sp>
      <p:sp>
        <p:nvSpPr>
          <p:cNvPr id="7" name="Title 1"/>
          <p:cNvSpPr txBox="1">
            <a:spLocks/>
          </p:cNvSpPr>
          <p:nvPr/>
        </p:nvSpPr>
        <p:spPr bwMode="auto">
          <a:xfrm>
            <a:off x="1371600" y="38100"/>
            <a:ext cx="7391400" cy="1409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rgbClr val="800000"/>
                </a:solidFill>
                <a:effectLst/>
                <a:uLnTx/>
                <a:uFillTx/>
                <a:latin typeface="+mj-lt"/>
                <a:ea typeface="+mj-ea"/>
                <a:cs typeface="+mj-cs"/>
              </a:rPr>
              <a:t>Design Principle 2: Causality</a:t>
            </a:r>
            <a:r>
              <a:rPr lang="en-US" sz="3500" kern="0" dirty="0" smtClean="0">
                <a:solidFill>
                  <a:srgbClr val="800000"/>
                </a:solidFill>
                <a:latin typeface="+mj-lt"/>
                <a:ea typeface="+mj-ea"/>
                <a:cs typeface="+mj-cs"/>
              </a:rPr>
              <a:t>, Mechanism, Structure, Explanation</a:t>
            </a:r>
            <a:endParaRPr kumimoji="0" lang="en-US" sz="3500" b="0" i="0" u="none" strike="noStrike" kern="0" cap="none" spc="0" normalizeH="0" baseline="0" noProof="0" dirty="0" smtClean="0">
              <a:ln>
                <a:noFill/>
              </a:ln>
              <a:solidFill>
                <a:srgbClr val="800000"/>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Slide Number Placeholder 3"/>
          <p:cNvSpPr>
            <a:spLocks noGrp="1"/>
          </p:cNvSpPr>
          <p:nvPr>
            <p:ph type="sldNum" sz="quarter" idx="10"/>
          </p:nvPr>
        </p:nvSpPr>
        <p:spPr>
          <a:noFill/>
        </p:spPr>
        <p:txBody>
          <a:bodyPr/>
          <a:lstStyle/>
          <a:p>
            <a:fld id="{6E4A016F-D2E3-4F56-AC50-1CB302A38755}" type="slidenum">
              <a:rPr lang="en-US" smtClean="0">
                <a:latin typeface="Arial" charset="0"/>
              </a:rPr>
              <a:pPr/>
              <a:t>7</a:t>
            </a:fld>
            <a:endParaRPr lang="en-US" smtClean="0">
              <a:latin typeface="Arial" charset="0"/>
            </a:endParaRPr>
          </a:p>
        </p:txBody>
      </p:sp>
      <p:graphicFrame>
        <p:nvGraphicFramePr>
          <p:cNvPr id="12" name="Chart 11"/>
          <p:cNvGraphicFramePr/>
          <p:nvPr/>
        </p:nvGraphicFramePr>
        <p:xfrm>
          <a:off x="609600" y="1219200"/>
          <a:ext cx="81534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bwMode="auto">
          <a:xfrm>
            <a:off x="1371600" y="38100"/>
            <a:ext cx="7391400" cy="1409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rgbClr val="800000"/>
                </a:solidFill>
                <a:effectLst/>
                <a:uLnTx/>
                <a:uFillTx/>
                <a:latin typeface="+mj-lt"/>
                <a:ea typeface="+mj-ea"/>
                <a:cs typeface="+mj-cs"/>
              </a:rPr>
              <a:t>Design Principle 3: Multivariate Results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1"/>
          <p:cNvSpPr>
            <a:spLocks noGrp="1"/>
          </p:cNvSpPr>
          <p:nvPr>
            <p:ph type="sldNum" sz="quarter" idx="10"/>
          </p:nvPr>
        </p:nvSpPr>
        <p:spPr>
          <a:noFill/>
        </p:spPr>
        <p:txBody>
          <a:bodyPr/>
          <a:lstStyle/>
          <a:p>
            <a:fld id="{4AC2993D-BD9A-41FF-9CC6-6022C3F673B5}" type="slidenum">
              <a:rPr lang="en-US" smtClean="0">
                <a:latin typeface="Arial" charset="0"/>
              </a:rPr>
              <a:pPr/>
              <a:t>8</a:t>
            </a:fld>
            <a:endParaRPr lang="en-US" smtClean="0">
              <a:latin typeface="Arial" charset="0"/>
            </a:endParaRPr>
          </a:p>
        </p:txBody>
      </p:sp>
      <p:pic>
        <p:nvPicPr>
          <p:cNvPr id="68611" name="Picture 2" descr="http://graphics8.nytimes.com/images/2010/01/14/health/14obese-graphic/popup.jpg"/>
          <p:cNvPicPr>
            <a:picLocks noChangeAspect="1" noChangeArrowheads="1"/>
          </p:cNvPicPr>
          <p:nvPr/>
        </p:nvPicPr>
        <p:blipFill>
          <a:blip r:embed="rId3" cstate="print"/>
          <a:srcRect l="49231" t="16853" b="10004"/>
          <a:stretch>
            <a:fillRect/>
          </a:stretch>
        </p:blipFill>
        <p:spPr bwMode="auto">
          <a:xfrm>
            <a:off x="1676400" y="838200"/>
            <a:ext cx="3046520" cy="4935357"/>
          </a:xfrm>
          <a:prstGeom prst="rect">
            <a:avLst/>
          </a:prstGeom>
          <a:noFill/>
          <a:ln w="9525">
            <a:noFill/>
            <a:miter lim="800000"/>
            <a:headEnd/>
            <a:tailEnd/>
          </a:ln>
        </p:spPr>
      </p:pic>
      <p:sp>
        <p:nvSpPr>
          <p:cNvPr id="31748" name="Rectangle 3"/>
          <p:cNvSpPr>
            <a:spLocks noChangeArrowheads="1"/>
          </p:cNvSpPr>
          <p:nvPr/>
        </p:nvSpPr>
        <p:spPr bwMode="auto">
          <a:xfrm>
            <a:off x="323850" y="5862637"/>
            <a:ext cx="6381750" cy="919163"/>
          </a:xfrm>
          <a:prstGeom prst="rect">
            <a:avLst/>
          </a:prstGeom>
          <a:solidFill>
            <a:srgbClr val="FFFFFF"/>
          </a:solidFill>
          <a:ln w="9525">
            <a:noFill/>
            <a:miter lim="800000"/>
            <a:headEnd/>
            <a:tailEnd/>
          </a:ln>
        </p:spPr>
        <p:txBody>
          <a:bodyPr wrap="none" lIns="0" tIns="152352" rIns="0" bIns="26979" anchor="ctr">
            <a:spAutoFit/>
          </a:bodyPr>
          <a:lstStyle/>
          <a:p>
            <a:pPr eaLnBrk="0" hangingPunct="0">
              <a:defRPr/>
            </a:pPr>
            <a:r>
              <a:rPr lang="en-US" sz="1600" dirty="0">
                <a:solidFill>
                  <a:schemeClr val="tx2"/>
                </a:solidFill>
                <a:latin typeface="+mn-lt"/>
                <a:cs typeface="Arial" charset="0"/>
              </a:rPr>
              <a:t>From: “Obesity Rates Hit Plateau in U.S., Data Suggest” </a:t>
            </a:r>
            <a:r>
              <a:rPr lang="en-US" sz="1600" dirty="0">
                <a:solidFill>
                  <a:schemeClr val="tx2"/>
                </a:solidFill>
                <a:latin typeface="+mn-lt"/>
              </a:rPr>
              <a:t>                     </a:t>
            </a:r>
          </a:p>
          <a:p>
            <a:pPr eaLnBrk="0" hangingPunct="0">
              <a:defRPr/>
            </a:pPr>
            <a:r>
              <a:rPr lang="en-US" sz="1600" dirty="0">
                <a:solidFill>
                  <a:schemeClr val="tx2"/>
                </a:solidFill>
                <a:latin typeface="+mn-lt"/>
                <a:cs typeface="Arial" charset="0"/>
              </a:rPr>
              <a:t>By Pam </a:t>
            </a:r>
            <a:r>
              <a:rPr lang="en-US" sz="1600" dirty="0" err="1">
                <a:solidFill>
                  <a:schemeClr val="tx2"/>
                </a:solidFill>
                <a:latin typeface="+mn-lt"/>
                <a:cs typeface="Arial" charset="0"/>
              </a:rPr>
              <a:t>Belluck</a:t>
            </a:r>
            <a:endParaRPr lang="en-US" sz="1600" dirty="0">
              <a:solidFill>
                <a:schemeClr val="tx2"/>
              </a:solidFill>
              <a:latin typeface="+mn-lt"/>
              <a:cs typeface="Arial" charset="0"/>
            </a:endParaRPr>
          </a:p>
          <a:p>
            <a:pPr eaLnBrk="0" hangingPunct="0">
              <a:defRPr/>
            </a:pPr>
            <a:r>
              <a:rPr lang="en-US" sz="1600" i="1" dirty="0">
                <a:solidFill>
                  <a:schemeClr val="tx2"/>
                </a:solidFill>
                <a:latin typeface="+mn-lt"/>
              </a:rPr>
              <a:t>New York Times</a:t>
            </a:r>
            <a:r>
              <a:rPr lang="en-US" sz="1600" dirty="0">
                <a:solidFill>
                  <a:schemeClr val="tx2"/>
                </a:solidFill>
                <a:latin typeface="+mn-lt"/>
              </a:rPr>
              <a:t>, Published: January 13, 2010</a:t>
            </a:r>
          </a:p>
        </p:txBody>
      </p:sp>
      <p:sp>
        <p:nvSpPr>
          <p:cNvPr id="5" name="Title 1"/>
          <p:cNvSpPr txBox="1">
            <a:spLocks/>
          </p:cNvSpPr>
          <p:nvPr/>
        </p:nvSpPr>
        <p:spPr>
          <a:xfrm>
            <a:off x="1524000" y="190500"/>
            <a:ext cx="7010400" cy="1409700"/>
          </a:xfrm>
          <a:prstGeom prst="rect">
            <a:avLst/>
          </a:prstGeom>
        </p:spPr>
        <p:txBody>
          <a:bodyPr/>
          <a:lstStyle/>
          <a:p>
            <a:pPr eaLnBrk="0" hangingPunct="0">
              <a:defRPr/>
            </a:pPr>
            <a:r>
              <a:rPr lang="en-US" sz="3600" kern="0" dirty="0">
                <a:solidFill>
                  <a:srgbClr val="800000"/>
                </a:solidFill>
                <a:latin typeface="+mj-lt"/>
                <a:ea typeface="+mj-ea"/>
                <a:cs typeface="+mj-cs"/>
              </a:rPr>
              <a:t>Small Multiples</a:t>
            </a:r>
          </a:p>
        </p:txBody>
      </p:sp>
      <p:pic>
        <p:nvPicPr>
          <p:cNvPr id="68614" name="Picture 2" descr="http://graphics8.nytimes.com/images/2010/01/14/health/14obese-graphic/popup.jpg"/>
          <p:cNvPicPr>
            <a:picLocks noChangeAspect="1" noChangeArrowheads="1"/>
          </p:cNvPicPr>
          <p:nvPr/>
        </p:nvPicPr>
        <p:blipFill>
          <a:blip r:embed="rId3" cstate="print"/>
          <a:srcRect l="-19144" t="92429" r="-6667" b="2705"/>
          <a:stretch>
            <a:fillRect/>
          </a:stretch>
        </p:blipFill>
        <p:spPr bwMode="auto">
          <a:xfrm>
            <a:off x="762000" y="5715000"/>
            <a:ext cx="7010400" cy="304800"/>
          </a:xfrm>
          <a:prstGeom prst="rect">
            <a:avLst/>
          </a:prstGeom>
          <a:noFill/>
          <a:ln w="9525">
            <a:noFill/>
            <a:miter lim="800000"/>
            <a:headEnd/>
            <a:tailEnd/>
          </a:ln>
        </p:spPr>
      </p:pic>
      <p:sp>
        <p:nvSpPr>
          <p:cNvPr id="7" name="TextBox 6"/>
          <p:cNvSpPr txBox="1"/>
          <p:nvPr/>
        </p:nvSpPr>
        <p:spPr>
          <a:xfrm>
            <a:off x="5257800" y="2895600"/>
            <a:ext cx="3657600" cy="1569660"/>
          </a:xfrm>
          <a:prstGeom prst="rect">
            <a:avLst/>
          </a:prstGeom>
          <a:noFill/>
        </p:spPr>
        <p:txBody>
          <a:bodyPr wrap="square" rtlCol="0">
            <a:spAutoFit/>
          </a:bodyPr>
          <a:lstStyle/>
          <a:p>
            <a:r>
              <a:rPr lang="en-US" sz="2400" b="1" i="1" dirty="0" smtClean="0">
                <a:solidFill>
                  <a:srgbClr val="800000"/>
                </a:solidFill>
              </a:rPr>
              <a:t>How many variables are displayed in this chart?</a:t>
            </a:r>
          </a:p>
          <a:p>
            <a:endParaRPr lang="en-US" sz="2400" b="1" i="1" dirty="0" smtClean="0">
              <a:solidFill>
                <a:srgbClr val="800000"/>
              </a:solidFill>
            </a:endParaRPr>
          </a:p>
          <a:p>
            <a:r>
              <a:rPr lang="en-US" sz="2400" b="1" i="1" dirty="0" smtClean="0">
                <a:solidFill>
                  <a:srgbClr val="800000"/>
                </a:solidFill>
              </a:rPr>
              <a:t>What are they?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43525</TotalTime>
  <Words>1535</Words>
  <Application>Microsoft Office PowerPoint</Application>
  <PresentationFormat>On-screen Show (4:3)</PresentationFormat>
  <Paragraphs>197</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Echo</vt:lpstr>
      <vt:lpstr>Presenting Multivariable Results Saturday June 2, 10:15am-12:00pm</vt:lpstr>
      <vt:lpstr>Presenting Results</vt:lpstr>
      <vt:lpstr>Slide 2</vt:lpstr>
      <vt:lpstr>Slide 3</vt:lpstr>
      <vt:lpstr>Analytic Design Principles (Tufte)</vt:lpstr>
      <vt:lpstr>Design Principle 1: Comparisons Appropriate Comparison Groups</vt:lpstr>
      <vt:lpstr>Slide 6</vt:lpstr>
      <vt:lpstr>Slide 7</vt:lpstr>
      <vt:lpstr>Slide 8</vt:lpstr>
      <vt:lpstr>Small Multiples</vt:lpstr>
      <vt:lpstr>Design Principle 4: Integration of Evidence</vt:lpstr>
      <vt:lpstr>Slide 11</vt:lpstr>
      <vt:lpstr>Design Principle 6: Content Counts Most of All</vt:lpstr>
      <vt:lpstr>Chartjunk</vt:lpstr>
      <vt:lpstr>Presenting Multivariable Results</vt:lpstr>
      <vt:lpstr>Presenting Multivariable Results</vt:lpstr>
      <vt:lpstr>Presenting Multivariable Results</vt:lpstr>
      <vt:lpstr>Presenting Multivariable Results</vt:lpstr>
      <vt:lpstr>Presenting Multivariable Results</vt:lpstr>
      <vt:lpstr>Presenting Multivariable Results</vt:lpstr>
      <vt:lpstr>Slide 20</vt:lpstr>
      <vt:lpstr> Discussion: Presenting Results of Complex Analyses (see articles)</vt:lpstr>
    </vt:vector>
  </TitlesOfParts>
  <Company>UIC SPH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and Presentation of Data from PRAMS</dc:title>
  <dc:creator>Deborah Rosenberg</dc:creator>
  <cp:lastModifiedBy> </cp:lastModifiedBy>
  <cp:revision>762</cp:revision>
  <dcterms:created xsi:type="dcterms:W3CDTF">2007-08-31T22:05:15Z</dcterms:created>
  <dcterms:modified xsi:type="dcterms:W3CDTF">2012-05-25T14:42:34Z</dcterms:modified>
</cp:coreProperties>
</file>