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9" r:id="rId1"/>
  </p:sldMasterIdLst>
  <p:notesMasterIdLst>
    <p:notesMasterId r:id="rId78"/>
  </p:notesMasterIdLst>
  <p:handoutMasterIdLst>
    <p:handoutMasterId r:id="rId79"/>
  </p:handoutMasterIdLst>
  <p:sldIdLst>
    <p:sldId id="440" r:id="rId2"/>
    <p:sldId id="658" r:id="rId3"/>
    <p:sldId id="611" r:id="rId4"/>
    <p:sldId id="619" r:id="rId5"/>
    <p:sldId id="620" r:id="rId6"/>
    <p:sldId id="617" r:id="rId7"/>
    <p:sldId id="618" r:id="rId8"/>
    <p:sldId id="442" r:id="rId9"/>
    <p:sldId id="443" r:id="rId10"/>
    <p:sldId id="444" r:id="rId11"/>
    <p:sldId id="445" r:id="rId12"/>
    <p:sldId id="449" r:id="rId13"/>
    <p:sldId id="450" r:id="rId14"/>
    <p:sldId id="622" r:id="rId15"/>
    <p:sldId id="623" r:id="rId16"/>
    <p:sldId id="649" r:id="rId17"/>
    <p:sldId id="654" r:id="rId18"/>
    <p:sldId id="459" r:id="rId19"/>
    <p:sldId id="460" r:id="rId20"/>
    <p:sldId id="485" r:id="rId21"/>
    <p:sldId id="511" r:id="rId22"/>
    <p:sldId id="512" r:id="rId23"/>
    <p:sldId id="624" r:id="rId24"/>
    <p:sldId id="625" r:id="rId25"/>
    <p:sldId id="650" r:id="rId26"/>
    <p:sldId id="626" r:id="rId27"/>
    <p:sldId id="513" r:id="rId28"/>
    <p:sldId id="516" r:id="rId29"/>
    <p:sldId id="517" r:id="rId30"/>
    <p:sldId id="518" r:id="rId31"/>
    <p:sldId id="519" r:id="rId32"/>
    <p:sldId id="520" r:id="rId33"/>
    <p:sldId id="521" r:id="rId34"/>
    <p:sldId id="522" r:id="rId35"/>
    <p:sldId id="523" r:id="rId36"/>
    <p:sldId id="613" r:id="rId37"/>
    <p:sldId id="614" r:id="rId38"/>
    <p:sldId id="615" r:id="rId39"/>
    <p:sldId id="524" r:id="rId40"/>
    <p:sldId id="525" r:id="rId41"/>
    <p:sldId id="526" r:id="rId42"/>
    <p:sldId id="527" r:id="rId43"/>
    <p:sldId id="528" r:id="rId44"/>
    <p:sldId id="529" r:id="rId45"/>
    <p:sldId id="655" r:id="rId46"/>
    <p:sldId id="627" r:id="rId47"/>
    <p:sldId id="532" r:id="rId48"/>
    <p:sldId id="628" r:id="rId49"/>
    <p:sldId id="533" r:id="rId50"/>
    <p:sldId id="534" r:id="rId51"/>
    <p:sldId id="535" r:id="rId52"/>
    <p:sldId id="536" r:id="rId53"/>
    <p:sldId id="537" r:id="rId54"/>
    <p:sldId id="659" r:id="rId55"/>
    <p:sldId id="542" r:id="rId56"/>
    <p:sldId id="543" r:id="rId57"/>
    <p:sldId id="544" r:id="rId58"/>
    <p:sldId id="545" r:id="rId59"/>
    <p:sldId id="640" r:id="rId60"/>
    <p:sldId id="632" r:id="rId61"/>
    <p:sldId id="633" r:id="rId62"/>
    <p:sldId id="634" r:id="rId63"/>
    <p:sldId id="635" r:id="rId64"/>
    <p:sldId id="657" r:id="rId65"/>
    <p:sldId id="642" r:id="rId66"/>
    <p:sldId id="652" r:id="rId67"/>
    <p:sldId id="643" r:id="rId68"/>
    <p:sldId id="639" r:id="rId69"/>
    <p:sldId id="646" r:id="rId70"/>
    <p:sldId id="644" r:id="rId71"/>
    <p:sldId id="645" r:id="rId72"/>
    <p:sldId id="647" r:id="rId73"/>
    <p:sldId id="653" r:id="rId74"/>
    <p:sldId id="648" r:id="rId75"/>
    <p:sldId id="596" r:id="rId76"/>
    <p:sldId id="651" r:id="rId7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3300"/>
    <a:srgbClr val="666633"/>
    <a:srgbClr val="0000FF"/>
    <a:srgbClr val="D09E00"/>
    <a:srgbClr val="800000"/>
    <a:srgbClr val="663300"/>
    <a:srgbClr val="E7C2A3"/>
    <a:srgbClr val="ECCEB6"/>
    <a:srgbClr val="D0ECC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306" autoAdjust="0"/>
    <p:restoredTop sz="94660"/>
  </p:normalViewPr>
  <p:slideViewPr>
    <p:cSldViewPr>
      <p:cViewPr>
        <p:scale>
          <a:sx n="61" d="100"/>
          <a:sy n="61" d="100"/>
        </p:scale>
        <p:origin x="-1140" y="1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152"/>
    </p:cViewPr>
  </p:sorterViewPr>
  <p:notesViewPr>
    <p:cSldViewPr>
      <p:cViewPr varScale="1">
        <p:scale>
          <a:sx n="52" d="100"/>
          <a:sy n="52" d="100"/>
        </p:scale>
        <p:origin x="-2082" y="-10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6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6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66.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68.emf"/><Relationship Id="rId1" Type="http://schemas.openxmlformats.org/officeDocument/2006/relationships/image" Target="../media/image6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2.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image" Target="../media/image4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9.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39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23939"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423940"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23941"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F4A230C-9A5D-4CD0-B833-0FCAC28EF384}"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505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4506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06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506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3F58F6E-E168-40BA-9914-DA55E90EB76E}"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530FED-EC37-4EB1-8DFD-1663BA549ABF}" type="slidenum">
              <a:rPr lang="en-US"/>
              <a:pPr/>
              <a:t>0</a:t>
            </a:fld>
            <a:endParaRPr lang="en-US" dirty="0"/>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44C6A0-4694-41CF-AB97-342CC6AE9A9A}" type="slidenum">
              <a:rPr lang="en-US"/>
              <a:pPr/>
              <a:t>15</a:t>
            </a:fld>
            <a:endParaRPr lang="en-US" dirty="0"/>
          </a:p>
        </p:txBody>
      </p:sp>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ED18A4EF-6267-431B-B827-6FCB9BD31C06}" type="slidenum">
              <a:rPr lang="en-US"/>
              <a:pPr/>
              <a:t>26</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7870576-3685-4602-9014-02C8F34EF25B}" type="slidenum">
              <a:rPr lang="en-US"/>
              <a:pPr/>
              <a:t>29</a:t>
            </a:fld>
            <a:endParaRPr lang="en-US" dirty="0"/>
          </a:p>
        </p:txBody>
      </p:sp>
      <p:sp>
        <p:nvSpPr>
          <p:cNvPr id="62467" name="Rectangle 2"/>
          <p:cNvSpPr>
            <a:spLocks noGrp="1" noRot="1" noChangeAspect="1" noChangeArrowheads="1" noTextEdit="1"/>
          </p:cNvSpPr>
          <p:nvPr>
            <p:ph type="sldImg"/>
          </p:nvPr>
        </p:nvSpPr>
        <p:spPr>
          <a:xfrm>
            <a:off x="1266825" y="815975"/>
            <a:ext cx="4325938" cy="3246438"/>
          </a:xfrm>
          <a:ln w="12700" cap="flat">
            <a:solidFill>
              <a:schemeClr val="tx1"/>
            </a:solidFill>
          </a:ln>
        </p:spPr>
      </p:sp>
      <p:sp>
        <p:nvSpPr>
          <p:cNvPr id="62468" name="Rectangle 3"/>
          <p:cNvSpPr>
            <a:spLocks noGrp="1" noChangeArrowheads="1"/>
          </p:cNvSpPr>
          <p:nvPr>
            <p:ph type="body" idx="1"/>
          </p:nvPr>
        </p:nvSpPr>
        <p:spPr>
          <a:xfrm>
            <a:off x="912814" y="4419018"/>
            <a:ext cx="5032375" cy="3913849"/>
          </a:xfrm>
          <a:noFill/>
          <a:ln/>
        </p:spPr>
        <p:txBody>
          <a:bodyPr lIns="92069" tIns="46036" rIns="92069" bIns="46036"/>
          <a:lstStyle/>
          <a:p>
            <a:pPr marL="228600" indent="-228600" eaLnBrk="1" hangingPunct="1"/>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a:xfrm>
            <a:off x="914400" y="1524000"/>
            <a:ext cx="7623175" cy="1752600"/>
          </a:xfrm>
          <a:noFill/>
        </p:spPr>
        <p:txBody>
          <a:bodyPr anchor="t"/>
          <a:lstStyle>
            <a:lvl1pPr>
              <a:defRPr sz="4000"/>
            </a:lvl1pPr>
          </a:lstStyle>
          <a:p>
            <a:r>
              <a:rPr lang="en-US" altLang="en-US"/>
              <a:t>Click to edit Master title style</a:t>
            </a:r>
          </a:p>
        </p:txBody>
      </p:sp>
      <p:sp>
        <p:nvSpPr>
          <p:cNvPr id="115715" name="Rectangle 3"/>
          <p:cNvSpPr>
            <a:spLocks noGrp="1" noChangeArrowheads="1"/>
          </p:cNvSpPr>
          <p:nvPr>
            <p:ph type="subTitle" idx="1"/>
          </p:nvPr>
        </p:nvSpPr>
        <p:spPr>
          <a:xfrm>
            <a:off x="1981200" y="3810000"/>
            <a:ext cx="6553200" cy="1752600"/>
          </a:xfrm>
        </p:spPr>
        <p:txBody>
          <a:bodyPr/>
          <a:lstStyle>
            <a:lvl1pPr>
              <a:defRPr sz="2600"/>
            </a:lvl1pPr>
          </a:lstStyle>
          <a:p>
            <a:r>
              <a:rPr lang="en-US" altLang="en-US"/>
              <a:t>Click to edit Master subtitle style</a:t>
            </a:r>
          </a:p>
        </p:txBody>
      </p:sp>
      <p:sp>
        <p:nvSpPr>
          <p:cNvPr id="115716" name="Rectangle 4"/>
          <p:cNvSpPr>
            <a:spLocks noGrp="1" noChangeArrowheads="1"/>
          </p:cNvSpPr>
          <p:nvPr>
            <p:ph type="dt" sz="half" idx="2"/>
          </p:nvPr>
        </p:nvSpPr>
        <p:spPr>
          <a:xfrm>
            <a:off x="457200" y="6243638"/>
            <a:ext cx="2133600" cy="457200"/>
          </a:xfrm>
        </p:spPr>
        <p:txBody>
          <a:bodyPr/>
          <a:lstStyle>
            <a:lvl1pPr>
              <a:defRPr>
                <a:latin typeface="Garamond" pitchFamily="18" charset="0"/>
              </a:defRPr>
            </a:lvl1pPr>
          </a:lstStyle>
          <a:p>
            <a:endParaRPr lang="en-US" altLang="en-US" dirty="0"/>
          </a:p>
        </p:txBody>
      </p:sp>
      <p:sp>
        <p:nvSpPr>
          <p:cNvPr id="115717" name="Rectangle 5"/>
          <p:cNvSpPr>
            <a:spLocks noGrp="1" noChangeArrowheads="1"/>
          </p:cNvSpPr>
          <p:nvPr>
            <p:ph type="ftr" sz="quarter" idx="3"/>
          </p:nvPr>
        </p:nvSpPr>
        <p:spPr>
          <a:xfrm>
            <a:off x="3124200" y="6243638"/>
            <a:ext cx="2895600" cy="457200"/>
          </a:xfrm>
        </p:spPr>
        <p:txBody>
          <a:bodyPr/>
          <a:lstStyle>
            <a:lvl1pPr>
              <a:defRPr>
                <a:latin typeface="Garamond" pitchFamily="18" charset="0"/>
              </a:defRPr>
            </a:lvl1pPr>
          </a:lstStyle>
          <a:p>
            <a:endParaRPr lang="en-US" altLang="en-US" dirty="0"/>
          </a:p>
        </p:txBody>
      </p:sp>
      <p:sp>
        <p:nvSpPr>
          <p:cNvPr id="115718" name="Rectangle 6"/>
          <p:cNvSpPr>
            <a:spLocks noGrp="1" noChangeArrowheads="1"/>
          </p:cNvSpPr>
          <p:nvPr>
            <p:ph type="sldNum" sz="quarter" idx="4"/>
          </p:nvPr>
        </p:nvSpPr>
        <p:spPr>
          <a:xfrm>
            <a:off x="6553200" y="6243638"/>
            <a:ext cx="2133600" cy="457200"/>
          </a:xfrm>
        </p:spPr>
        <p:txBody>
          <a:bodyPr/>
          <a:lstStyle>
            <a:lvl1pPr>
              <a:defRPr>
                <a:latin typeface="Garamond" pitchFamily="18" charset="0"/>
              </a:defRPr>
            </a:lvl1pPr>
          </a:lstStyle>
          <a:p>
            <a:fld id="{4CA3EE12-7833-4B6E-8435-E6D3854A0E54}" type="slidenum">
              <a:rPr lang="en-US" altLang="en-US"/>
              <a:pPr/>
              <a:t>‹#›</a:t>
            </a:fld>
            <a:endParaRPr lang="en-US" altLang="en-US" dirty="0"/>
          </a:p>
        </p:txBody>
      </p:sp>
      <p:sp>
        <p:nvSpPr>
          <p:cNvPr id="11571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dirty="0"/>
          </a:p>
        </p:txBody>
      </p:sp>
      <p:sp>
        <p:nvSpPr>
          <p:cNvPr id="115720" name="Line 8"/>
          <p:cNvSpPr>
            <a:spLocks noChangeShapeType="1"/>
          </p:cNvSpPr>
          <p:nvPr/>
        </p:nvSpPr>
        <p:spPr bwMode="auto">
          <a:xfrm>
            <a:off x="1981200" y="3657600"/>
            <a:ext cx="6511925" cy="0"/>
          </a:xfrm>
          <a:prstGeom prst="line">
            <a:avLst/>
          </a:prstGeom>
          <a:noFill/>
          <a:ln w="19050">
            <a:solidFill>
              <a:schemeClr val="accent1"/>
            </a:solidFill>
            <a:round/>
            <a:headEnd/>
            <a:tailEnd/>
          </a:ln>
          <a:effectLst/>
        </p:spPr>
        <p:txBody>
          <a:bodyPr/>
          <a:lstStyle/>
          <a:p>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5E90CA71-43B1-44C3-BC76-C756C5BEBB72}" type="slidenum">
              <a:rPr lang="en-US" altLang="en-US"/>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533400"/>
            <a:ext cx="207645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7695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6D14FA9-75E1-4F47-8874-C702CBCB2DB0}" type="slidenum">
              <a:rPr lang="en-US" altLang="en-US"/>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0"/>
          </p:nvPr>
        </p:nvSpPr>
        <p:spPr/>
        <p:txBody>
          <a:bodyPr/>
          <a:lstStyle/>
          <a:p>
            <a:endParaRPr lang="en-US" altLang="en-US" dirty="0"/>
          </a:p>
        </p:txBody>
      </p:sp>
      <p:sp>
        <p:nvSpPr>
          <p:cNvPr id="10" name="Slide Number Placeholder 9"/>
          <p:cNvSpPr>
            <a:spLocks noGrp="1"/>
          </p:cNvSpPr>
          <p:nvPr>
            <p:ph type="sldNum" sz="quarter" idx="11"/>
          </p:nvPr>
        </p:nvSpPr>
        <p:spPr/>
        <p:txBody>
          <a:bodyPr/>
          <a:lstStyle/>
          <a:p>
            <a:fld id="{E65EB556-83FE-4FBE-9620-8731BDC5F05A}" type="slidenum">
              <a:rPr lang="en-US" altLang="en-US" smtClean="0"/>
              <a:pPr/>
              <a:t>‹#›</a:t>
            </a:fld>
            <a:endParaRPr lang="en-US" altLang="en-US" dirty="0"/>
          </a:p>
        </p:txBody>
      </p:sp>
      <p:sp>
        <p:nvSpPr>
          <p:cNvPr id="11" name="Footer Placeholder 10"/>
          <p:cNvSpPr>
            <a:spLocks noGrp="1"/>
          </p:cNvSpPr>
          <p:nvPr>
            <p:ph type="ftr" sz="quarter" idx="12"/>
          </p:nvPr>
        </p:nvSpPr>
        <p:spPr/>
        <p:txBody>
          <a:bodyPr/>
          <a:lstStyle/>
          <a:p>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35B0B74F-EB7B-442F-9DE7-265AD76523AD}" type="slidenum">
              <a:rPr lang="en-US" altLang="en-US"/>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002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20AEA1FF-C3E1-4B23-8BEA-DE8F25EA4345}" type="slidenum">
              <a:rPr lang="en-US" altLang="en-US"/>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16DD1322-1475-4B49-B7BB-8A141F9BF6B7}" type="slidenum">
              <a:rPr lang="en-US" altLang="en-US"/>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AFFAAC7F-5F04-4AE4-9F3A-8E54187B3187}" type="slidenum">
              <a:rPr lang="en-US" altLang="en-US"/>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C6A061F7-0F51-40C5-ABB5-EB570386F4ED}" type="slidenum">
              <a:rPr lang="en-US" altLang="en-US"/>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5488CE1B-7431-429E-AC59-6DA27A588654}" type="slidenum">
              <a:rPr lang="en-US" altLang="en-US"/>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5DCBAA34-494C-4A9B-8BC0-734093EC23FE}" type="slidenum">
              <a:rPr lang="en-US" altLang="en-US"/>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body" idx="1"/>
          </p:nvPr>
        </p:nvSpPr>
        <p:spPr bwMode="auto">
          <a:xfrm>
            <a:off x="457200" y="1600200"/>
            <a:ext cx="83058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4691" name="Rectangle 3"/>
          <p:cNvSpPr>
            <a:spLocks noGrp="1" noChangeArrowheads="1"/>
          </p:cNvSpPr>
          <p:nvPr>
            <p:ph type="dt" sz="half" idx="2"/>
          </p:nvPr>
        </p:nvSpPr>
        <p:spPr bwMode="auto">
          <a:xfrm>
            <a:off x="457200" y="6400800"/>
            <a:ext cx="2133600" cy="3000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endParaRPr lang="en-US" altLang="en-US" dirty="0"/>
          </a:p>
        </p:txBody>
      </p:sp>
      <p:sp>
        <p:nvSpPr>
          <p:cNvPr id="114692" name="Rectangle 4"/>
          <p:cNvSpPr>
            <a:spLocks noGrp="1" noChangeArrowheads="1"/>
          </p:cNvSpPr>
          <p:nvPr>
            <p:ph type="ftr" sz="quarter" idx="3"/>
          </p:nvPr>
        </p:nvSpPr>
        <p:spPr bwMode="auto">
          <a:xfrm>
            <a:off x="3124200" y="64008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endParaRPr lang="en-US" altLang="en-US" dirty="0"/>
          </a:p>
        </p:txBody>
      </p:sp>
      <p:sp>
        <p:nvSpPr>
          <p:cNvPr id="114693" name="Rectangle 5"/>
          <p:cNvSpPr>
            <a:spLocks noGrp="1" noChangeArrowheads="1"/>
          </p:cNvSpPr>
          <p:nvPr>
            <p:ph type="sldNum" sz="quarter" idx="4"/>
          </p:nvPr>
        </p:nvSpPr>
        <p:spPr bwMode="auto">
          <a:xfrm>
            <a:off x="6553200" y="6400800"/>
            <a:ext cx="2133600" cy="3000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fld id="{E65EB556-83FE-4FBE-9620-8731BDC5F05A}" type="slidenum">
              <a:rPr lang="en-US" altLang="en-US"/>
              <a:pPr/>
              <a:t>‹#›</a:t>
            </a:fld>
            <a:endParaRPr lang="en-US" altLang="en-US" dirty="0"/>
          </a:p>
        </p:txBody>
      </p:sp>
      <p:sp>
        <p:nvSpPr>
          <p:cNvPr id="114694" name="Freeform 6"/>
          <p:cNvSpPr>
            <a:spLocks noChangeArrowheads="1"/>
          </p:cNvSpPr>
          <p:nvPr/>
        </p:nvSpPr>
        <p:spPr bwMode="auto">
          <a:xfrm>
            <a:off x="457200" y="304800"/>
            <a:ext cx="8226425"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dirty="0"/>
          </a:p>
        </p:txBody>
      </p:sp>
      <p:sp>
        <p:nvSpPr>
          <p:cNvPr id="114695" name="Line 7"/>
          <p:cNvSpPr>
            <a:spLocks noChangeShapeType="1"/>
          </p:cNvSpPr>
          <p:nvPr/>
        </p:nvSpPr>
        <p:spPr bwMode="auto">
          <a:xfrm>
            <a:off x="457200" y="6324600"/>
            <a:ext cx="8229600" cy="0"/>
          </a:xfrm>
          <a:prstGeom prst="line">
            <a:avLst/>
          </a:prstGeom>
          <a:noFill/>
          <a:ln w="19050">
            <a:solidFill>
              <a:schemeClr val="accent1"/>
            </a:solidFill>
            <a:round/>
            <a:headEnd/>
            <a:tailEnd/>
          </a:ln>
          <a:effectLst/>
        </p:spPr>
        <p:txBody>
          <a:bodyPr/>
          <a:lstStyle/>
          <a:p>
            <a:endParaRPr lang="en-US" dirty="0"/>
          </a:p>
        </p:txBody>
      </p:sp>
      <p:sp>
        <p:nvSpPr>
          <p:cNvPr id="114696" name="Rectangle 8"/>
          <p:cNvSpPr>
            <a:spLocks noGrp="1" noChangeArrowheads="1"/>
          </p:cNvSpPr>
          <p:nvPr>
            <p:ph type="title"/>
          </p:nvPr>
        </p:nvSpPr>
        <p:spPr bwMode="auto">
          <a:xfrm>
            <a:off x="3200400" y="533400"/>
            <a:ext cx="3810000" cy="685800"/>
          </a:xfrm>
          <a:prstGeom prst="rect">
            <a:avLst/>
          </a:prstGeom>
          <a:solidFill>
            <a:srgbClr val="F6F0F0"/>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grpSp>
        <p:nvGrpSpPr>
          <p:cNvPr id="114697" name="Group 9"/>
          <p:cNvGrpSpPr>
            <a:grpSpLocks/>
          </p:cNvGrpSpPr>
          <p:nvPr userDrawn="1"/>
        </p:nvGrpSpPr>
        <p:grpSpPr bwMode="auto">
          <a:xfrm>
            <a:off x="530225" y="382588"/>
            <a:ext cx="1146175" cy="871537"/>
            <a:chOff x="910" y="192"/>
            <a:chExt cx="722" cy="549"/>
          </a:xfrm>
        </p:grpSpPr>
        <p:sp>
          <p:nvSpPr>
            <p:cNvPr id="114698" name="AutoShape 10"/>
            <p:cNvSpPr>
              <a:spLocks noChangeAspect="1" noChangeArrowheads="1" noTextEdit="1"/>
            </p:cNvSpPr>
            <p:nvPr userDrawn="1"/>
          </p:nvSpPr>
          <p:spPr bwMode="auto">
            <a:xfrm>
              <a:off x="912" y="192"/>
              <a:ext cx="720" cy="549"/>
            </a:xfrm>
            <a:prstGeom prst="rect">
              <a:avLst/>
            </a:prstGeom>
            <a:noFill/>
            <a:ln w="9525">
              <a:solidFill>
                <a:srgbClr val="800080"/>
              </a:solidFill>
              <a:miter lim="800000"/>
              <a:headEnd/>
              <a:tailEnd/>
            </a:ln>
          </p:spPr>
          <p:txBody>
            <a:bodyPr anchor="ctr"/>
            <a:lstStyle/>
            <a:p>
              <a:endParaRPr lang="en-US" dirty="0"/>
            </a:p>
          </p:txBody>
        </p:sp>
        <p:sp>
          <p:nvSpPr>
            <p:cNvPr id="114699" name="Freeform 11"/>
            <p:cNvSpPr>
              <a:spLocks/>
            </p:cNvSpPr>
            <p:nvPr userDrawn="1"/>
          </p:nvSpPr>
          <p:spPr bwMode="auto">
            <a:xfrm>
              <a:off x="1012" y="284"/>
              <a:ext cx="557" cy="346"/>
            </a:xfrm>
            <a:custGeom>
              <a:avLst/>
              <a:gdLst/>
              <a:ahLst/>
              <a:cxnLst>
                <a:cxn ang="0">
                  <a:pos x="127" y="5193"/>
                </a:cxn>
                <a:cxn ang="0">
                  <a:pos x="267" y="5158"/>
                </a:cxn>
                <a:cxn ang="0">
                  <a:pos x="407" y="5117"/>
                </a:cxn>
                <a:cxn ang="0">
                  <a:pos x="547" y="5068"/>
                </a:cxn>
                <a:cxn ang="0">
                  <a:pos x="688" y="5011"/>
                </a:cxn>
                <a:cxn ang="0">
                  <a:pos x="828" y="4944"/>
                </a:cxn>
                <a:cxn ang="0">
                  <a:pos x="969" y="4865"/>
                </a:cxn>
                <a:cxn ang="0">
                  <a:pos x="1109" y="4774"/>
                </a:cxn>
                <a:cxn ang="0">
                  <a:pos x="1250" y="4667"/>
                </a:cxn>
                <a:cxn ang="0">
                  <a:pos x="1390" y="4545"/>
                </a:cxn>
                <a:cxn ang="0">
                  <a:pos x="1530" y="4405"/>
                </a:cxn>
                <a:cxn ang="0">
                  <a:pos x="1671" y="4246"/>
                </a:cxn>
                <a:cxn ang="0">
                  <a:pos x="1811" y="4065"/>
                </a:cxn>
                <a:cxn ang="0">
                  <a:pos x="1951" y="3863"/>
                </a:cxn>
                <a:cxn ang="0">
                  <a:pos x="2091" y="3639"/>
                </a:cxn>
                <a:cxn ang="0">
                  <a:pos x="2232" y="3394"/>
                </a:cxn>
                <a:cxn ang="0">
                  <a:pos x="2372" y="3127"/>
                </a:cxn>
                <a:cxn ang="0">
                  <a:pos x="2512" y="2841"/>
                </a:cxn>
                <a:cxn ang="0">
                  <a:pos x="2653" y="2539"/>
                </a:cxn>
                <a:cxn ang="0">
                  <a:pos x="2793" y="2225"/>
                </a:cxn>
                <a:cxn ang="0">
                  <a:pos x="2934" y="1905"/>
                </a:cxn>
                <a:cxn ang="0">
                  <a:pos x="3074" y="1586"/>
                </a:cxn>
                <a:cxn ang="0">
                  <a:pos x="3214" y="1274"/>
                </a:cxn>
                <a:cxn ang="0">
                  <a:pos x="3355" y="979"/>
                </a:cxn>
                <a:cxn ang="0">
                  <a:pos x="3494" y="707"/>
                </a:cxn>
                <a:cxn ang="0">
                  <a:pos x="3635" y="471"/>
                </a:cxn>
                <a:cxn ang="0">
                  <a:pos x="3775" y="275"/>
                </a:cxn>
                <a:cxn ang="0">
                  <a:pos x="3916" y="128"/>
                </a:cxn>
                <a:cxn ang="0">
                  <a:pos x="4056" y="35"/>
                </a:cxn>
                <a:cxn ang="0">
                  <a:pos x="4196" y="0"/>
                </a:cxn>
                <a:cxn ang="0">
                  <a:pos x="4337" y="23"/>
                </a:cxn>
                <a:cxn ang="0">
                  <a:pos x="4477" y="105"/>
                </a:cxn>
                <a:cxn ang="0">
                  <a:pos x="4618" y="241"/>
                </a:cxn>
                <a:cxn ang="0">
                  <a:pos x="4758" y="427"/>
                </a:cxn>
                <a:cxn ang="0">
                  <a:pos x="4899" y="657"/>
                </a:cxn>
                <a:cxn ang="0">
                  <a:pos x="5039" y="922"/>
                </a:cxn>
                <a:cxn ang="0">
                  <a:pos x="5178" y="1213"/>
                </a:cxn>
                <a:cxn ang="0">
                  <a:pos x="5319" y="1523"/>
                </a:cxn>
                <a:cxn ang="0">
                  <a:pos x="5459" y="1841"/>
                </a:cxn>
                <a:cxn ang="0">
                  <a:pos x="5600" y="2162"/>
                </a:cxn>
                <a:cxn ang="0">
                  <a:pos x="5740" y="2477"/>
                </a:cxn>
                <a:cxn ang="0">
                  <a:pos x="5881" y="2782"/>
                </a:cxn>
                <a:cxn ang="0">
                  <a:pos x="6021" y="3071"/>
                </a:cxn>
                <a:cxn ang="0">
                  <a:pos x="6161" y="3342"/>
                </a:cxn>
                <a:cxn ang="0">
                  <a:pos x="6302" y="3592"/>
                </a:cxn>
                <a:cxn ang="0">
                  <a:pos x="6442" y="3821"/>
                </a:cxn>
                <a:cxn ang="0">
                  <a:pos x="6583" y="4027"/>
                </a:cxn>
                <a:cxn ang="0">
                  <a:pos x="6723" y="4211"/>
                </a:cxn>
                <a:cxn ang="0">
                  <a:pos x="6862" y="4375"/>
                </a:cxn>
                <a:cxn ang="0">
                  <a:pos x="7003" y="4519"/>
                </a:cxn>
                <a:cxn ang="0">
                  <a:pos x="7143" y="4644"/>
                </a:cxn>
                <a:cxn ang="0">
                  <a:pos x="7284" y="4754"/>
                </a:cxn>
                <a:cxn ang="0">
                  <a:pos x="7424" y="4849"/>
                </a:cxn>
                <a:cxn ang="0">
                  <a:pos x="7565" y="4929"/>
                </a:cxn>
                <a:cxn ang="0">
                  <a:pos x="7705" y="4999"/>
                </a:cxn>
                <a:cxn ang="0">
                  <a:pos x="7845" y="5058"/>
                </a:cxn>
                <a:cxn ang="0">
                  <a:pos x="7986" y="5108"/>
                </a:cxn>
                <a:cxn ang="0">
                  <a:pos x="8126" y="5150"/>
                </a:cxn>
                <a:cxn ang="0">
                  <a:pos x="8267" y="5186"/>
                </a:cxn>
                <a:cxn ang="0">
                  <a:pos x="8406" y="5217"/>
                </a:cxn>
              </a:cxnLst>
              <a:rect l="0" t="0" r="r" b="b"/>
              <a:pathLst>
                <a:path w="8421" h="5220">
                  <a:moveTo>
                    <a:pt x="0" y="5220"/>
                  </a:moveTo>
                  <a:lnTo>
                    <a:pt x="15" y="5217"/>
                  </a:lnTo>
                  <a:lnTo>
                    <a:pt x="28" y="5214"/>
                  </a:lnTo>
                  <a:lnTo>
                    <a:pt x="43" y="5211"/>
                  </a:lnTo>
                  <a:lnTo>
                    <a:pt x="56" y="5208"/>
                  </a:lnTo>
                  <a:lnTo>
                    <a:pt x="71" y="5205"/>
                  </a:lnTo>
                  <a:lnTo>
                    <a:pt x="85" y="5202"/>
                  </a:lnTo>
                  <a:lnTo>
                    <a:pt x="99" y="5200"/>
                  </a:lnTo>
                  <a:lnTo>
                    <a:pt x="113" y="5197"/>
                  </a:lnTo>
                  <a:lnTo>
                    <a:pt x="127" y="5193"/>
                  </a:lnTo>
                  <a:lnTo>
                    <a:pt x="141" y="5189"/>
                  </a:lnTo>
                  <a:lnTo>
                    <a:pt x="155" y="5186"/>
                  </a:lnTo>
                  <a:lnTo>
                    <a:pt x="169" y="5183"/>
                  </a:lnTo>
                  <a:lnTo>
                    <a:pt x="183" y="5180"/>
                  </a:lnTo>
                  <a:lnTo>
                    <a:pt x="197" y="5176"/>
                  </a:lnTo>
                  <a:lnTo>
                    <a:pt x="210" y="5173"/>
                  </a:lnTo>
                  <a:lnTo>
                    <a:pt x="225" y="5170"/>
                  </a:lnTo>
                  <a:lnTo>
                    <a:pt x="240" y="5166"/>
                  </a:lnTo>
                  <a:lnTo>
                    <a:pt x="253" y="5161"/>
                  </a:lnTo>
                  <a:lnTo>
                    <a:pt x="267" y="5158"/>
                  </a:lnTo>
                  <a:lnTo>
                    <a:pt x="281" y="5154"/>
                  </a:lnTo>
                  <a:lnTo>
                    <a:pt x="295" y="5150"/>
                  </a:lnTo>
                  <a:lnTo>
                    <a:pt x="309" y="5147"/>
                  </a:lnTo>
                  <a:lnTo>
                    <a:pt x="323" y="5143"/>
                  </a:lnTo>
                  <a:lnTo>
                    <a:pt x="337" y="5139"/>
                  </a:lnTo>
                  <a:lnTo>
                    <a:pt x="351" y="5135"/>
                  </a:lnTo>
                  <a:lnTo>
                    <a:pt x="365" y="5130"/>
                  </a:lnTo>
                  <a:lnTo>
                    <a:pt x="379" y="5126"/>
                  </a:lnTo>
                  <a:lnTo>
                    <a:pt x="393" y="5121"/>
                  </a:lnTo>
                  <a:lnTo>
                    <a:pt x="407" y="5117"/>
                  </a:lnTo>
                  <a:lnTo>
                    <a:pt x="422" y="5113"/>
                  </a:lnTo>
                  <a:lnTo>
                    <a:pt x="435" y="5108"/>
                  </a:lnTo>
                  <a:lnTo>
                    <a:pt x="450" y="5103"/>
                  </a:lnTo>
                  <a:lnTo>
                    <a:pt x="463" y="5098"/>
                  </a:lnTo>
                  <a:lnTo>
                    <a:pt x="478" y="5094"/>
                  </a:lnTo>
                  <a:lnTo>
                    <a:pt x="491" y="5089"/>
                  </a:lnTo>
                  <a:lnTo>
                    <a:pt x="506" y="5084"/>
                  </a:lnTo>
                  <a:lnTo>
                    <a:pt x="519" y="5079"/>
                  </a:lnTo>
                  <a:lnTo>
                    <a:pt x="534" y="5073"/>
                  </a:lnTo>
                  <a:lnTo>
                    <a:pt x="547" y="5068"/>
                  </a:lnTo>
                  <a:lnTo>
                    <a:pt x="562" y="5063"/>
                  </a:lnTo>
                  <a:lnTo>
                    <a:pt x="576" y="5058"/>
                  </a:lnTo>
                  <a:lnTo>
                    <a:pt x="590" y="5053"/>
                  </a:lnTo>
                  <a:lnTo>
                    <a:pt x="604" y="5046"/>
                  </a:lnTo>
                  <a:lnTo>
                    <a:pt x="618" y="5041"/>
                  </a:lnTo>
                  <a:lnTo>
                    <a:pt x="632" y="5035"/>
                  </a:lnTo>
                  <a:lnTo>
                    <a:pt x="646" y="5029"/>
                  </a:lnTo>
                  <a:lnTo>
                    <a:pt x="660" y="5024"/>
                  </a:lnTo>
                  <a:lnTo>
                    <a:pt x="674" y="5017"/>
                  </a:lnTo>
                  <a:lnTo>
                    <a:pt x="688" y="5011"/>
                  </a:lnTo>
                  <a:lnTo>
                    <a:pt x="702" y="5005"/>
                  </a:lnTo>
                  <a:lnTo>
                    <a:pt x="716" y="4999"/>
                  </a:lnTo>
                  <a:lnTo>
                    <a:pt x="731" y="4993"/>
                  </a:lnTo>
                  <a:lnTo>
                    <a:pt x="744" y="4985"/>
                  </a:lnTo>
                  <a:lnTo>
                    <a:pt x="759" y="4979"/>
                  </a:lnTo>
                  <a:lnTo>
                    <a:pt x="772" y="4972"/>
                  </a:lnTo>
                  <a:lnTo>
                    <a:pt x="787" y="4966"/>
                  </a:lnTo>
                  <a:lnTo>
                    <a:pt x="800" y="4958"/>
                  </a:lnTo>
                  <a:lnTo>
                    <a:pt x="815" y="4951"/>
                  </a:lnTo>
                  <a:lnTo>
                    <a:pt x="828" y="4944"/>
                  </a:lnTo>
                  <a:lnTo>
                    <a:pt x="843" y="4937"/>
                  </a:lnTo>
                  <a:lnTo>
                    <a:pt x="856" y="4929"/>
                  </a:lnTo>
                  <a:lnTo>
                    <a:pt x="871" y="4922"/>
                  </a:lnTo>
                  <a:lnTo>
                    <a:pt x="884" y="4914"/>
                  </a:lnTo>
                  <a:lnTo>
                    <a:pt x="899" y="4907"/>
                  </a:lnTo>
                  <a:lnTo>
                    <a:pt x="913" y="4898"/>
                  </a:lnTo>
                  <a:lnTo>
                    <a:pt x="927" y="4890"/>
                  </a:lnTo>
                  <a:lnTo>
                    <a:pt x="941" y="4882"/>
                  </a:lnTo>
                  <a:lnTo>
                    <a:pt x="955" y="4873"/>
                  </a:lnTo>
                  <a:lnTo>
                    <a:pt x="969" y="4865"/>
                  </a:lnTo>
                  <a:lnTo>
                    <a:pt x="983" y="4857"/>
                  </a:lnTo>
                  <a:lnTo>
                    <a:pt x="997" y="4849"/>
                  </a:lnTo>
                  <a:lnTo>
                    <a:pt x="1011" y="4839"/>
                  </a:lnTo>
                  <a:lnTo>
                    <a:pt x="1025" y="4830"/>
                  </a:lnTo>
                  <a:lnTo>
                    <a:pt x="1038" y="4822"/>
                  </a:lnTo>
                  <a:lnTo>
                    <a:pt x="1053" y="4812"/>
                  </a:lnTo>
                  <a:lnTo>
                    <a:pt x="1067" y="4803"/>
                  </a:lnTo>
                  <a:lnTo>
                    <a:pt x="1081" y="4794"/>
                  </a:lnTo>
                  <a:lnTo>
                    <a:pt x="1095" y="4783"/>
                  </a:lnTo>
                  <a:lnTo>
                    <a:pt x="1109" y="4774"/>
                  </a:lnTo>
                  <a:lnTo>
                    <a:pt x="1123" y="4764"/>
                  </a:lnTo>
                  <a:lnTo>
                    <a:pt x="1137" y="4754"/>
                  </a:lnTo>
                  <a:lnTo>
                    <a:pt x="1151" y="4744"/>
                  </a:lnTo>
                  <a:lnTo>
                    <a:pt x="1165" y="4734"/>
                  </a:lnTo>
                  <a:lnTo>
                    <a:pt x="1179" y="4722"/>
                  </a:lnTo>
                  <a:lnTo>
                    <a:pt x="1193" y="4712"/>
                  </a:lnTo>
                  <a:lnTo>
                    <a:pt x="1207" y="4701"/>
                  </a:lnTo>
                  <a:lnTo>
                    <a:pt x="1221" y="4690"/>
                  </a:lnTo>
                  <a:lnTo>
                    <a:pt x="1235" y="4679"/>
                  </a:lnTo>
                  <a:lnTo>
                    <a:pt x="1250" y="4667"/>
                  </a:lnTo>
                  <a:lnTo>
                    <a:pt x="1263" y="4656"/>
                  </a:lnTo>
                  <a:lnTo>
                    <a:pt x="1278" y="4644"/>
                  </a:lnTo>
                  <a:lnTo>
                    <a:pt x="1291" y="4633"/>
                  </a:lnTo>
                  <a:lnTo>
                    <a:pt x="1306" y="4621"/>
                  </a:lnTo>
                  <a:lnTo>
                    <a:pt x="1319" y="4608"/>
                  </a:lnTo>
                  <a:lnTo>
                    <a:pt x="1334" y="4597"/>
                  </a:lnTo>
                  <a:lnTo>
                    <a:pt x="1347" y="4583"/>
                  </a:lnTo>
                  <a:lnTo>
                    <a:pt x="1362" y="4571"/>
                  </a:lnTo>
                  <a:lnTo>
                    <a:pt x="1375" y="4558"/>
                  </a:lnTo>
                  <a:lnTo>
                    <a:pt x="1390" y="4545"/>
                  </a:lnTo>
                  <a:lnTo>
                    <a:pt x="1404" y="4533"/>
                  </a:lnTo>
                  <a:lnTo>
                    <a:pt x="1418" y="4519"/>
                  </a:lnTo>
                  <a:lnTo>
                    <a:pt x="1432" y="4506"/>
                  </a:lnTo>
                  <a:lnTo>
                    <a:pt x="1446" y="4491"/>
                  </a:lnTo>
                  <a:lnTo>
                    <a:pt x="1460" y="4478"/>
                  </a:lnTo>
                  <a:lnTo>
                    <a:pt x="1474" y="4463"/>
                  </a:lnTo>
                  <a:lnTo>
                    <a:pt x="1488" y="4450"/>
                  </a:lnTo>
                  <a:lnTo>
                    <a:pt x="1502" y="4435"/>
                  </a:lnTo>
                  <a:lnTo>
                    <a:pt x="1516" y="4420"/>
                  </a:lnTo>
                  <a:lnTo>
                    <a:pt x="1530" y="4405"/>
                  </a:lnTo>
                  <a:lnTo>
                    <a:pt x="1544" y="4390"/>
                  </a:lnTo>
                  <a:lnTo>
                    <a:pt x="1559" y="4375"/>
                  </a:lnTo>
                  <a:lnTo>
                    <a:pt x="1572" y="4360"/>
                  </a:lnTo>
                  <a:lnTo>
                    <a:pt x="1587" y="4344"/>
                  </a:lnTo>
                  <a:lnTo>
                    <a:pt x="1600" y="4327"/>
                  </a:lnTo>
                  <a:lnTo>
                    <a:pt x="1615" y="4312"/>
                  </a:lnTo>
                  <a:lnTo>
                    <a:pt x="1628" y="4295"/>
                  </a:lnTo>
                  <a:lnTo>
                    <a:pt x="1643" y="4279"/>
                  </a:lnTo>
                  <a:lnTo>
                    <a:pt x="1656" y="4262"/>
                  </a:lnTo>
                  <a:lnTo>
                    <a:pt x="1671" y="4246"/>
                  </a:lnTo>
                  <a:lnTo>
                    <a:pt x="1684" y="4229"/>
                  </a:lnTo>
                  <a:lnTo>
                    <a:pt x="1699" y="4211"/>
                  </a:lnTo>
                  <a:lnTo>
                    <a:pt x="1712" y="4194"/>
                  </a:lnTo>
                  <a:lnTo>
                    <a:pt x="1727" y="4176"/>
                  </a:lnTo>
                  <a:lnTo>
                    <a:pt x="1741" y="4159"/>
                  </a:lnTo>
                  <a:lnTo>
                    <a:pt x="1755" y="4140"/>
                  </a:lnTo>
                  <a:lnTo>
                    <a:pt x="1769" y="4121"/>
                  </a:lnTo>
                  <a:lnTo>
                    <a:pt x="1783" y="4103"/>
                  </a:lnTo>
                  <a:lnTo>
                    <a:pt x="1797" y="4084"/>
                  </a:lnTo>
                  <a:lnTo>
                    <a:pt x="1811" y="4065"/>
                  </a:lnTo>
                  <a:lnTo>
                    <a:pt x="1825" y="4047"/>
                  </a:lnTo>
                  <a:lnTo>
                    <a:pt x="1838" y="4027"/>
                  </a:lnTo>
                  <a:lnTo>
                    <a:pt x="1853" y="4007"/>
                  </a:lnTo>
                  <a:lnTo>
                    <a:pt x="1866" y="3988"/>
                  </a:lnTo>
                  <a:lnTo>
                    <a:pt x="1881" y="3967"/>
                  </a:lnTo>
                  <a:lnTo>
                    <a:pt x="1895" y="3947"/>
                  </a:lnTo>
                  <a:lnTo>
                    <a:pt x="1909" y="3926"/>
                  </a:lnTo>
                  <a:lnTo>
                    <a:pt x="1923" y="3906"/>
                  </a:lnTo>
                  <a:lnTo>
                    <a:pt x="1937" y="3885"/>
                  </a:lnTo>
                  <a:lnTo>
                    <a:pt x="1951" y="3863"/>
                  </a:lnTo>
                  <a:lnTo>
                    <a:pt x="1965" y="3843"/>
                  </a:lnTo>
                  <a:lnTo>
                    <a:pt x="1979" y="3821"/>
                  </a:lnTo>
                  <a:lnTo>
                    <a:pt x="1993" y="3799"/>
                  </a:lnTo>
                  <a:lnTo>
                    <a:pt x="2007" y="3776"/>
                  </a:lnTo>
                  <a:lnTo>
                    <a:pt x="2021" y="3754"/>
                  </a:lnTo>
                  <a:lnTo>
                    <a:pt x="2035" y="3732"/>
                  </a:lnTo>
                  <a:lnTo>
                    <a:pt x="2049" y="3709"/>
                  </a:lnTo>
                  <a:lnTo>
                    <a:pt x="2063" y="3686"/>
                  </a:lnTo>
                  <a:lnTo>
                    <a:pt x="2078" y="3663"/>
                  </a:lnTo>
                  <a:lnTo>
                    <a:pt x="2091" y="3639"/>
                  </a:lnTo>
                  <a:lnTo>
                    <a:pt x="2106" y="3616"/>
                  </a:lnTo>
                  <a:lnTo>
                    <a:pt x="2119" y="3592"/>
                  </a:lnTo>
                  <a:lnTo>
                    <a:pt x="2134" y="3568"/>
                  </a:lnTo>
                  <a:lnTo>
                    <a:pt x="2147" y="3544"/>
                  </a:lnTo>
                  <a:lnTo>
                    <a:pt x="2162" y="3519"/>
                  </a:lnTo>
                  <a:lnTo>
                    <a:pt x="2175" y="3494"/>
                  </a:lnTo>
                  <a:lnTo>
                    <a:pt x="2190" y="3469"/>
                  </a:lnTo>
                  <a:lnTo>
                    <a:pt x="2203" y="3445"/>
                  </a:lnTo>
                  <a:lnTo>
                    <a:pt x="2218" y="3419"/>
                  </a:lnTo>
                  <a:lnTo>
                    <a:pt x="2232" y="3394"/>
                  </a:lnTo>
                  <a:lnTo>
                    <a:pt x="2246" y="3368"/>
                  </a:lnTo>
                  <a:lnTo>
                    <a:pt x="2260" y="3342"/>
                  </a:lnTo>
                  <a:lnTo>
                    <a:pt x="2274" y="3315"/>
                  </a:lnTo>
                  <a:lnTo>
                    <a:pt x="2288" y="3289"/>
                  </a:lnTo>
                  <a:lnTo>
                    <a:pt x="2302" y="3262"/>
                  </a:lnTo>
                  <a:lnTo>
                    <a:pt x="2316" y="3235"/>
                  </a:lnTo>
                  <a:lnTo>
                    <a:pt x="2330" y="3208"/>
                  </a:lnTo>
                  <a:lnTo>
                    <a:pt x="2344" y="3181"/>
                  </a:lnTo>
                  <a:lnTo>
                    <a:pt x="2358" y="3155"/>
                  </a:lnTo>
                  <a:lnTo>
                    <a:pt x="2372" y="3127"/>
                  </a:lnTo>
                  <a:lnTo>
                    <a:pt x="2387" y="3099"/>
                  </a:lnTo>
                  <a:lnTo>
                    <a:pt x="2400" y="3071"/>
                  </a:lnTo>
                  <a:lnTo>
                    <a:pt x="2415" y="3043"/>
                  </a:lnTo>
                  <a:lnTo>
                    <a:pt x="2428" y="3015"/>
                  </a:lnTo>
                  <a:lnTo>
                    <a:pt x="2443" y="2986"/>
                  </a:lnTo>
                  <a:lnTo>
                    <a:pt x="2456" y="2958"/>
                  </a:lnTo>
                  <a:lnTo>
                    <a:pt x="2471" y="2929"/>
                  </a:lnTo>
                  <a:lnTo>
                    <a:pt x="2484" y="2900"/>
                  </a:lnTo>
                  <a:lnTo>
                    <a:pt x="2499" y="2870"/>
                  </a:lnTo>
                  <a:lnTo>
                    <a:pt x="2512" y="2841"/>
                  </a:lnTo>
                  <a:lnTo>
                    <a:pt x="2527" y="2812"/>
                  </a:lnTo>
                  <a:lnTo>
                    <a:pt x="2540" y="2782"/>
                  </a:lnTo>
                  <a:lnTo>
                    <a:pt x="2555" y="2751"/>
                  </a:lnTo>
                  <a:lnTo>
                    <a:pt x="2569" y="2721"/>
                  </a:lnTo>
                  <a:lnTo>
                    <a:pt x="2583" y="2691"/>
                  </a:lnTo>
                  <a:lnTo>
                    <a:pt x="2597" y="2661"/>
                  </a:lnTo>
                  <a:lnTo>
                    <a:pt x="2611" y="2631"/>
                  </a:lnTo>
                  <a:lnTo>
                    <a:pt x="2625" y="2600"/>
                  </a:lnTo>
                  <a:lnTo>
                    <a:pt x="2639" y="2569"/>
                  </a:lnTo>
                  <a:lnTo>
                    <a:pt x="2653" y="2539"/>
                  </a:lnTo>
                  <a:lnTo>
                    <a:pt x="2666" y="2508"/>
                  </a:lnTo>
                  <a:lnTo>
                    <a:pt x="2681" y="2477"/>
                  </a:lnTo>
                  <a:lnTo>
                    <a:pt x="2694" y="2446"/>
                  </a:lnTo>
                  <a:lnTo>
                    <a:pt x="2709" y="2415"/>
                  </a:lnTo>
                  <a:lnTo>
                    <a:pt x="2723" y="2384"/>
                  </a:lnTo>
                  <a:lnTo>
                    <a:pt x="2737" y="2352"/>
                  </a:lnTo>
                  <a:lnTo>
                    <a:pt x="2751" y="2320"/>
                  </a:lnTo>
                  <a:lnTo>
                    <a:pt x="2765" y="2288"/>
                  </a:lnTo>
                  <a:lnTo>
                    <a:pt x="2779" y="2257"/>
                  </a:lnTo>
                  <a:lnTo>
                    <a:pt x="2793" y="2225"/>
                  </a:lnTo>
                  <a:lnTo>
                    <a:pt x="2807" y="2193"/>
                  </a:lnTo>
                  <a:lnTo>
                    <a:pt x="2821" y="2162"/>
                  </a:lnTo>
                  <a:lnTo>
                    <a:pt x="2835" y="2130"/>
                  </a:lnTo>
                  <a:lnTo>
                    <a:pt x="2849" y="2098"/>
                  </a:lnTo>
                  <a:lnTo>
                    <a:pt x="2863" y="2066"/>
                  </a:lnTo>
                  <a:lnTo>
                    <a:pt x="2877" y="2033"/>
                  </a:lnTo>
                  <a:lnTo>
                    <a:pt x="2891" y="2001"/>
                  </a:lnTo>
                  <a:lnTo>
                    <a:pt x="2906" y="1969"/>
                  </a:lnTo>
                  <a:lnTo>
                    <a:pt x="2919" y="1937"/>
                  </a:lnTo>
                  <a:lnTo>
                    <a:pt x="2934" y="1905"/>
                  </a:lnTo>
                  <a:lnTo>
                    <a:pt x="2947" y="1873"/>
                  </a:lnTo>
                  <a:lnTo>
                    <a:pt x="2962" y="1841"/>
                  </a:lnTo>
                  <a:lnTo>
                    <a:pt x="2975" y="1809"/>
                  </a:lnTo>
                  <a:lnTo>
                    <a:pt x="2990" y="1778"/>
                  </a:lnTo>
                  <a:lnTo>
                    <a:pt x="3003" y="1745"/>
                  </a:lnTo>
                  <a:lnTo>
                    <a:pt x="3018" y="1713"/>
                  </a:lnTo>
                  <a:lnTo>
                    <a:pt x="3031" y="1681"/>
                  </a:lnTo>
                  <a:lnTo>
                    <a:pt x="3046" y="1649"/>
                  </a:lnTo>
                  <a:lnTo>
                    <a:pt x="3060" y="1617"/>
                  </a:lnTo>
                  <a:lnTo>
                    <a:pt x="3074" y="1586"/>
                  </a:lnTo>
                  <a:lnTo>
                    <a:pt x="3088" y="1554"/>
                  </a:lnTo>
                  <a:lnTo>
                    <a:pt x="3102" y="1523"/>
                  </a:lnTo>
                  <a:lnTo>
                    <a:pt x="3116" y="1490"/>
                  </a:lnTo>
                  <a:lnTo>
                    <a:pt x="3130" y="1459"/>
                  </a:lnTo>
                  <a:lnTo>
                    <a:pt x="3144" y="1428"/>
                  </a:lnTo>
                  <a:lnTo>
                    <a:pt x="3158" y="1397"/>
                  </a:lnTo>
                  <a:lnTo>
                    <a:pt x="3172" y="1366"/>
                  </a:lnTo>
                  <a:lnTo>
                    <a:pt x="3186" y="1335"/>
                  </a:lnTo>
                  <a:lnTo>
                    <a:pt x="3200" y="1304"/>
                  </a:lnTo>
                  <a:lnTo>
                    <a:pt x="3214" y="1274"/>
                  </a:lnTo>
                  <a:lnTo>
                    <a:pt x="3228" y="1244"/>
                  </a:lnTo>
                  <a:lnTo>
                    <a:pt x="3243" y="1213"/>
                  </a:lnTo>
                  <a:lnTo>
                    <a:pt x="3256" y="1183"/>
                  </a:lnTo>
                  <a:lnTo>
                    <a:pt x="3271" y="1153"/>
                  </a:lnTo>
                  <a:lnTo>
                    <a:pt x="3284" y="1124"/>
                  </a:lnTo>
                  <a:lnTo>
                    <a:pt x="3299" y="1094"/>
                  </a:lnTo>
                  <a:lnTo>
                    <a:pt x="3312" y="1065"/>
                  </a:lnTo>
                  <a:lnTo>
                    <a:pt x="3327" y="1036"/>
                  </a:lnTo>
                  <a:lnTo>
                    <a:pt x="3340" y="1007"/>
                  </a:lnTo>
                  <a:lnTo>
                    <a:pt x="3355" y="979"/>
                  </a:lnTo>
                  <a:lnTo>
                    <a:pt x="3368" y="950"/>
                  </a:lnTo>
                  <a:lnTo>
                    <a:pt x="3383" y="922"/>
                  </a:lnTo>
                  <a:lnTo>
                    <a:pt x="3397" y="894"/>
                  </a:lnTo>
                  <a:lnTo>
                    <a:pt x="3411" y="867"/>
                  </a:lnTo>
                  <a:lnTo>
                    <a:pt x="3425" y="840"/>
                  </a:lnTo>
                  <a:lnTo>
                    <a:pt x="3439" y="813"/>
                  </a:lnTo>
                  <a:lnTo>
                    <a:pt x="3453" y="786"/>
                  </a:lnTo>
                  <a:lnTo>
                    <a:pt x="3466" y="759"/>
                  </a:lnTo>
                  <a:lnTo>
                    <a:pt x="3481" y="733"/>
                  </a:lnTo>
                  <a:lnTo>
                    <a:pt x="3494" y="707"/>
                  </a:lnTo>
                  <a:lnTo>
                    <a:pt x="3509" y="682"/>
                  </a:lnTo>
                  <a:lnTo>
                    <a:pt x="3522" y="657"/>
                  </a:lnTo>
                  <a:lnTo>
                    <a:pt x="3537" y="633"/>
                  </a:lnTo>
                  <a:lnTo>
                    <a:pt x="3551" y="609"/>
                  </a:lnTo>
                  <a:lnTo>
                    <a:pt x="3565" y="584"/>
                  </a:lnTo>
                  <a:lnTo>
                    <a:pt x="3579" y="561"/>
                  </a:lnTo>
                  <a:lnTo>
                    <a:pt x="3593" y="537"/>
                  </a:lnTo>
                  <a:lnTo>
                    <a:pt x="3607" y="514"/>
                  </a:lnTo>
                  <a:lnTo>
                    <a:pt x="3621" y="493"/>
                  </a:lnTo>
                  <a:lnTo>
                    <a:pt x="3635" y="471"/>
                  </a:lnTo>
                  <a:lnTo>
                    <a:pt x="3649" y="449"/>
                  </a:lnTo>
                  <a:lnTo>
                    <a:pt x="3663" y="427"/>
                  </a:lnTo>
                  <a:lnTo>
                    <a:pt x="3677" y="407"/>
                  </a:lnTo>
                  <a:lnTo>
                    <a:pt x="3691" y="387"/>
                  </a:lnTo>
                  <a:lnTo>
                    <a:pt x="3705" y="367"/>
                  </a:lnTo>
                  <a:lnTo>
                    <a:pt x="3719" y="348"/>
                  </a:lnTo>
                  <a:lnTo>
                    <a:pt x="3734" y="329"/>
                  </a:lnTo>
                  <a:lnTo>
                    <a:pt x="3747" y="310"/>
                  </a:lnTo>
                  <a:lnTo>
                    <a:pt x="3762" y="293"/>
                  </a:lnTo>
                  <a:lnTo>
                    <a:pt x="3775" y="275"/>
                  </a:lnTo>
                  <a:lnTo>
                    <a:pt x="3790" y="258"/>
                  </a:lnTo>
                  <a:lnTo>
                    <a:pt x="3803" y="241"/>
                  </a:lnTo>
                  <a:lnTo>
                    <a:pt x="3818" y="225"/>
                  </a:lnTo>
                  <a:lnTo>
                    <a:pt x="3831" y="210"/>
                  </a:lnTo>
                  <a:lnTo>
                    <a:pt x="3846" y="195"/>
                  </a:lnTo>
                  <a:lnTo>
                    <a:pt x="3859" y="181"/>
                  </a:lnTo>
                  <a:lnTo>
                    <a:pt x="3874" y="166"/>
                  </a:lnTo>
                  <a:lnTo>
                    <a:pt x="3888" y="153"/>
                  </a:lnTo>
                  <a:lnTo>
                    <a:pt x="3902" y="140"/>
                  </a:lnTo>
                  <a:lnTo>
                    <a:pt x="3916" y="128"/>
                  </a:lnTo>
                  <a:lnTo>
                    <a:pt x="3930" y="117"/>
                  </a:lnTo>
                  <a:lnTo>
                    <a:pt x="3944" y="105"/>
                  </a:lnTo>
                  <a:lnTo>
                    <a:pt x="3958" y="94"/>
                  </a:lnTo>
                  <a:lnTo>
                    <a:pt x="3972" y="84"/>
                  </a:lnTo>
                  <a:lnTo>
                    <a:pt x="3986" y="74"/>
                  </a:lnTo>
                  <a:lnTo>
                    <a:pt x="4000" y="66"/>
                  </a:lnTo>
                  <a:lnTo>
                    <a:pt x="4014" y="57"/>
                  </a:lnTo>
                  <a:lnTo>
                    <a:pt x="4028" y="49"/>
                  </a:lnTo>
                  <a:lnTo>
                    <a:pt x="4042" y="42"/>
                  </a:lnTo>
                  <a:lnTo>
                    <a:pt x="4056" y="35"/>
                  </a:lnTo>
                  <a:lnTo>
                    <a:pt x="4071" y="29"/>
                  </a:lnTo>
                  <a:lnTo>
                    <a:pt x="4084" y="23"/>
                  </a:lnTo>
                  <a:lnTo>
                    <a:pt x="4099" y="18"/>
                  </a:lnTo>
                  <a:lnTo>
                    <a:pt x="4112" y="14"/>
                  </a:lnTo>
                  <a:lnTo>
                    <a:pt x="4127" y="10"/>
                  </a:lnTo>
                  <a:lnTo>
                    <a:pt x="4140" y="7"/>
                  </a:lnTo>
                  <a:lnTo>
                    <a:pt x="4155" y="4"/>
                  </a:lnTo>
                  <a:lnTo>
                    <a:pt x="4168" y="2"/>
                  </a:lnTo>
                  <a:lnTo>
                    <a:pt x="4183" y="1"/>
                  </a:lnTo>
                  <a:lnTo>
                    <a:pt x="4196" y="0"/>
                  </a:lnTo>
                  <a:lnTo>
                    <a:pt x="4211" y="0"/>
                  </a:lnTo>
                  <a:lnTo>
                    <a:pt x="4225" y="0"/>
                  </a:lnTo>
                  <a:lnTo>
                    <a:pt x="4239" y="1"/>
                  </a:lnTo>
                  <a:lnTo>
                    <a:pt x="4253" y="2"/>
                  </a:lnTo>
                  <a:lnTo>
                    <a:pt x="4267" y="4"/>
                  </a:lnTo>
                  <a:lnTo>
                    <a:pt x="4281" y="7"/>
                  </a:lnTo>
                  <a:lnTo>
                    <a:pt x="4294" y="10"/>
                  </a:lnTo>
                  <a:lnTo>
                    <a:pt x="4309" y="14"/>
                  </a:lnTo>
                  <a:lnTo>
                    <a:pt x="4322" y="18"/>
                  </a:lnTo>
                  <a:lnTo>
                    <a:pt x="4337" y="23"/>
                  </a:lnTo>
                  <a:lnTo>
                    <a:pt x="4350" y="29"/>
                  </a:lnTo>
                  <a:lnTo>
                    <a:pt x="4365" y="35"/>
                  </a:lnTo>
                  <a:lnTo>
                    <a:pt x="4379" y="42"/>
                  </a:lnTo>
                  <a:lnTo>
                    <a:pt x="4393" y="49"/>
                  </a:lnTo>
                  <a:lnTo>
                    <a:pt x="4407" y="57"/>
                  </a:lnTo>
                  <a:lnTo>
                    <a:pt x="4421" y="66"/>
                  </a:lnTo>
                  <a:lnTo>
                    <a:pt x="4435" y="74"/>
                  </a:lnTo>
                  <a:lnTo>
                    <a:pt x="4449" y="84"/>
                  </a:lnTo>
                  <a:lnTo>
                    <a:pt x="4463" y="94"/>
                  </a:lnTo>
                  <a:lnTo>
                    <a:pt x="4477" y="105"/>
                  </a:lnTo>
                  <a:lnTo>
                    <a:pt x="4491" y="117"/>
                  </a:lnTo>
                  <a:lnTo>
                    <a:pt x="4505" y="128"/>
                  </a:lnTo>
                  <a:lnTo>
                    <a:pt x="4519" y="140"/>
                  </a:lnTo>
                  <a:lnTo>
                    <a:pt x="4533" y="153"/>
                  </a:lnTo>
                  <a:lnTo>
                    <a:pt x="4547" y="166"/>
                  </a:lnTo>
                  <a:lnTo>
                    <a:pt x="4562" y="181"/>
                  </a:lnTo>
                  <a:lnTo>
                    <a:pt x="4575" y="195"/>
                  </a:lnTo>
                  <a:lnTo>
                    <a:pt x="4590" y="210"/>
                  </a:lnTo>
                  <a:lnTo>
                    <a:pt x="4603" y="225"/>
                  </a:lnTo>
                  <a:lnTo>
                    <a:pt x="4618" y="241"/>
                  </a:lnTo>
                  <a:lnTo>
                    <a:pt x="4631" y="258"/>
                  </a:lnTo>
                  <a:lnTo>
                    <a:pt x="4646" y="275"/>
                  </a:lnTo>
                  <a:lnTo>
                    <a:pt x="4659" y="293"/>
                  </a:lnTo>
                  <a:lnTo>
                    <a:pt x="4674" y="310"/>
                  </a:lnTo>
                  <a:lnTo>
                    <a:pt x="4687" y="329"/>
                  </a:lnTo>
                  <a:lnTo>
                    <a:pt x="4702" y="348"/>
                  </a:lnTo>
                  <a:lnTo>
                    <a:pt x="4716" y="367"/>
                  </a:lnTo>
                  <a:lnTo>
                    <a:pt x="4730" y="387"/>
                  </a:lnTo>
                  <a:lnTo>
                    <a:pt x="4744" y="407"/>
                  </a:lnTo>
                  <a:lnTo>
                    <a:pt x="4758" y="427"/>
                  </a:lnTo>
                  <a:lnTo>
                    <a:pt x="4772" y="449"/>
                  </a:lnTo>
                  <a:lnTo>
                    <a:pt x="4786" y="471"/>
                  </a:lnTo>
                  <a:lnTo>
                    <a:pt x="4800" y="493"/>
                  </a:lnTo>
                  <a:lnTo>
                    <a:pt x="4814" y="514"/>
                  </a:lnTo>
                  <a:lnTo>
                    <a:pt x="4828" y="537"/>
                  </a:lnTo>
                  <a:lnTo>
                    <a:pt x="4842" y="561"/>
                  </a:lnTo>
                  <a:lnTo>
                    <a:pt x="4856" y="584"/>
                  </a:lnTo>
                  <a:lnTo>
                    <a:pt x="4870" y="609"/>
                  </a:lnTo>
                  <a:lnTo>
                    <a:pt x="4884" y="633"/>
                  </a:lnTo>
                  <a:lnTo>
                    <a:pt x="4899" y="657"/>
                  </a:lnTo>
                  <a:lnTo>
                    <a:pt x="4912" y="682"/>
                  </a:lnTo>
                  <a:lnTo>
                    <a:pt x="4927" y="707"/>
                  </a:lnTo>
                  <a:lnTo>
                    <a:pt x="4940" y="733"/>
                  </a:lnTo>
                  <a:lnTo>
                    <a:pt x="4955" y="759"/>
                  </a:lnTo>
                  <a:lnTo>
                    <a:pt x="4968" y="786"/>
                  </a:lnTo>
                  <a:lnTo>
                    <a:pt x="4983" y="813"/>
                  </a:lnTo>
                  <a:lnTo>
                    <a:pt x="4996" y="840"/>
                  </a:lnTo>
                  <a:lnTo>
                    <a:pt x="5011" y="867"/>
                  </a:lnTo>
                  <a:lnTo>
                    <a:pt x="5024" y="894"/>
                  </a:lnTo>
                  <a:lnTo>
                    <a:pt x="5039" y="922"/>
                  </a:lnTo>
                  <a:lnTo>
                    <a:pt x="5053" y="950"/>
                  </a:lnTo>
                  <a:lnTo>
                    <a:pt x="5067" y="979"/>
                  </a:lnTo>
                  <a:lnTo>
                    <a:pt x="5081" y="1007"/>
                  </a:lnTo>
                  <a:lnTo>
                    <a:pt x="5095" y="1036"/>
                  </a:lnTo>
                  <a:lnTo>
                    <a:pt x="5109" y="1065"/>
                  </a:lnTo>
                  <a:lnTo>
                    <a:pt x="5122" y="1094"/>
                  </a:lnTo>
                  <a:lnTo>
                    <a:pt x="5137" y="1124"/>
                  </a:lnTo>
                  <a:lnTo>
                    <a:pt x="5150" y="1153"/>
                  </a:lnTo>
                  <a:lnTo>
                    <a:pt x="5165" y="1183"/>
                  </a:lnTo>
                  <a:lnTo>
                    <a:pt x="5178" y="1213"/>
                  </a:lnTo>
                  <a:lnTo>
                    <a:pt x="5193" y="1244"/>
                  </a:lnTo>
                  <a:lnTo>
                    <a:pt x="5207" y="1274"/>
                  </a:lnTo>
                  <a:lnTo>
                    <a:pt x="5221" y="1304"/>
                  </a:lnTo>
                  <a:lnTo>
                    <a:pt x="5235" y="1335"/>
                  </a:lnTo>
                  <a:lnTo>
                    <a:pt x="5249" y="1366"/>
                  </a:lnTo>
                  <a:lnTo>
                    <a:pt x="5263" y="1397"/>
                  </a:lnTo>
                  <a:lnTo>
                    <a:pt x="5277" y="1428"/>
                  </a:lnTo>
                  <a:lnTo>
                    <a:pt x="5291" y="1459"/>
                  </a:lnTo>
                  <a:lnTo>
                    <a:pt x="5305" y="1490"/>
                  </a:lnTo>
                  <a:lnTo>
                    <a:pt x="5319" y="1523"/>
                  </a:lnTo>
                  <a:lnTo>
                    <a:pt x="5333" y="1554"/>
                  </a:lnTo>
                  <a:lnTo>
                    <a:pt x="5347" y="1586"/>
                  </a:lnTo>
                  <a:lnTo>
                    <a:pt x="5361" y="1617"/>
                  </a:lnTo>
                  <a:lnTo>
                    <a:pt x="5375" y="1649"/>
                  </a:lnTo>
                  <a:lnTo>
                    <a:pt x="5390" y="1681"/>
                  </a:lnTo>
                  <a:lnTo>
                    <a:pt x="5403" y="1713"/>
                  </a:lnTo>
                  <a:lnTo>
                    <a:pt x="5418" y="1745"/>
                  </a:lnTo>
                  <a:lnTo>
                    <a:pt x="5431" y="1778"/>
                  </a:lnTo>
                  <a:lnTo>
                    <a:pt x="5446" y="1809"/>
                  </a:lnTo>
                  <a:lnTo>
                    <a:pt x="5459" y="1841"/>
                  </a:lnTo>
                  <a:lnTo>
                    <a:pt x="5474" y="1873"/>
                  </a:lnTo>
                  <a:lnTo>
                    <a:pt x="5487" y="1905"/>
                  </a:lnTo>
                  <a:lnTo>
                    <a:pt x="5502" y="1937"/>
                  </a:lnTo>
                  <a:lnTo>
                    <a:pt x="5515" y="1969"/>
                  </a:lnTo>
                  <a:lnTo>
                    <a:pt x="5530" y="2001"/>
                  </a:lnTo>
                  <a:lnTo>
                    <a:pt x="5544" y="2033"/>
                  </a:lnTo>
                  <a:lnTo>
                    <a:pt x="5558" y="2066"/>
                  </a:lnTo>
                  <a:lnTo>
                    <a:pt x="5572" y="2098"/>
                  </a:lnTo>
                  <a:lnTo>
                    <a:pt x="5586" y="2130"/>
                  </a:lnTo>
                  <a:lnTo>
                    <a:pt x="5600" y="2162"/>
                  </a:lnTo>
                  <a:lnTo>
                    <a:pt x="5614" y="2193"/>
                  </a:lnTo>
                  <a:lnTo>
                    <a:pt x="5628" y="2225"/>
                  </a:lnTo>
                  <a:lnTo>
                    <a:pt x="5642" y="2257"/>
                  </a:lnTo>
                  <a:lnTo>
                    <a:pt x="5656" y="2288"/>
                  </a:lnTo>
                  <a:lnTo>
                    <a:pt x="5670" y="2320"/>
                  </a:lnTo>
                  <a:lnTo>
                    <a:pt x="5684" y="2352"/>
                  </a:lnTo>
                  <a:lnTo>
                    <a:pt x="5698" y="2384"/>
                  </a:lnTo>
                  <a:lnTo>
                    <a:pt x="5712" y="2415"/>
                  </a:lnTo>
                  <a:lnTo>
                    <a:pt x="5727" y="2446"/>
                  </a:lnTo>
                  <a:lnTo>
                    <a:pt x="5740" y="2477"/>
                  </a:lnTo>
                  <a:lnTo>
                    <a:pt x="5755" y="2508"/>
                  </a:lnTo>
                  <a:lnTo>
                    <a:pt x="5768" y="2539"/>
                  </a:lnTo>
                  <a:lnTo>
                    <a:pt x="5783" y="2569"/>
                  </a:lnTo>
                  <a:lnTo>
                    <a:pt x="5796" y="2600"/>
                  </a:lnTo>
                  <a:lnTo>
                    <a:pt x="5811" y="2631"/>
                  </a:lnTo>
                  <a:lnTo>
                    <a:pt x="5824" y="2661"/>
                  </a:lnTo>
                  <a:lnTo>
                    <a:pt x="5839" y="2691"/>
                  </a:lnTo>
                  <a:lnTo>
                    <a:pt x="5852" y="2721"/>
                  </a:lnTo>
                  <a:lnTo>
                    <a:pt x="5867" y="2751"/>
                  </a:lnTo>
                  <a:lnTo>
                    <a:pt x="5881" y="2782"/>
                  </a:lnTo>
                  <a:lnTo>
                    <a:pt x="5895" y="2812"/>
                  </a:lnTo>
                  <a:lnTo>
                    <a:pt x="5909" y="2841"/>
                  </a:lnTo>
                  <a:lnTo>
                    <a:pt x="5922" y="2870"/>
                  </a:lnTo>
                  <a:lnTo>
                    <a:pt x="5937" y="2900"/>
                  </a:lnTo>
                  <a:lnTo>
                    <a:pt x="5950" y="2929"/>
                  </a:lnTo>
                  <a:lnTo>
                    <a:pt x="5965" y="2958"/>
                  </a:lnTo>
                  <a:lnTo>
                    <a:pt x="5978" y="2986"/>
                  </a:lnTo>
                  <a:lnTo>
                    <a:pt x="5993" y="3015"/>
                  </a:lnTo>
                  <a:lnTo>
                    <a:pt x="6006" y="3043"/>
                  </a:lnTo>
                  <a:lnTo>
                    <a:pt x="6021" y="3071"/>
                  </a:lnTo>
                  <a:lnTo>
                    <a:pt x="6034" y="3099"/>
                  </a:lnTo>
                  <a:lnTo>
                    <a:pt x="6049" y="3127"/>
                  </a:lnTo>
                  <a:lnTo>
                    <a:pt x="6063" y="3155"/>
                  </a:lnTo>
                  <a:lnTo>
                    <a:pt x="6077" y="3181"/>
                  </a:lnTo>
                  <a:lnTo>
                    <a:pt x="6091" y="3208"/>
                  </a:lnTo>
                  <a:lnTo>
                    <a:pt x="6105" y="3235"/>
                  </a:lnTo>
                  <a:lnTo>
                    <a:pt x="6119" y="3262"/>
                  </a:lnTo>
                  <a:lnTo>
                    <a:pt x="6133" y="3289"/>
                  </a:lnTo>
                  <a:lnTo>
                    <a:pt x="6147" y="3315"/>
                  </a:lnTo>
                  <a:lnTo>
                    <a:pt x="6161" y="3342"/>
                  </a:lnTo>
                  <a:lnTo>
                    <a:pt x="6175" y="3368"/>
                  </a:lnTo>
                  <a:lnTo>
                    <a:pt x="6189" y="3394"/>
                  </a:lnTo>
                  <a:lnTo>
                    <a:pt x="6203" y="3419"/>
                  </a:lnTo>
                  <a:lnTo>
                    <a:pt x="6218" y="3445"/>
                  </a:lnTo>
                  <a:lnTo>
                    <a:pt x="6231" y="3469"/>
                  </a:lnTo>
                  <a:lnTo>
                    <a:pt x="6246" y="3494"/>
                  </a:lnTo>
                  <a:lnTo>
                    <a:pt x="6259" y="3519"/>
                  </a:lnTo>
                  <a:lnTo>
                    <a:pt x="6274" y="3544"/>
                  </a:lnTo>
                  <a:lnTo>
                    <a:pt x="6287" y="3568"/>
                  </a:lnTo>
                  <a:lnTo>
                    <a:pt x="6302" y="3592"/>
                  </a:lnTo>
                  <a:lnTo>
                    <a:pt x="6315" y="3616"/>
                  </a:lnTo>
                  <a:lnTo>
                    <a:pt x="6330" y="3639"/>
                  </a:lnTo>
                  <a:lnTo>
                    <a:pt x="6343" y="3663"/>
                  </a:lnTo>
                  <a:lnTo>
                    <a:pt x="6358" y="3686"/>
                  </a:lnTo>
                  <a:lnTo>
                    <a:pt x="6372" y="3709"/>
                  </a:lnTo>
                  <a:lnTo>
                    <a:pt x="6386" y="3732"/>
                  </a:lnTo>
                  <a:lnTo>
                    <a:pt x="6400" y="3754"/>
                  </a:lnTo>
                  <a:lnTo>
                    <a:pt x="6414" y="3776"/>
                  </a:lnTo>
                  <a:lnTo>
                    <a:pt x="6428" y="3799"/>
                  </a:lnTo>
                  <a:lnTo>
                    <a:pt x="6442" y="3821"/>
                  </a:lnTo>
                  <a:lnTo>
                    <a:pt x="6456" y="3843"/>
                  </a:lnTo>
                  <a:lnTo>
                    <a:pt x="6470" y="3863"/>
                  </a:lnTo>
                  <a:lnTo>
                    <a:pt x="6484" y="3885"/>
                  </a:lnTo>
                  <a:lnTo>
                    <a:pt x="6498" y="3906"/>
                  </a:lnTo>
                  <a:lnTo>
                    <a:pt x="6512" y="3926"/>
                  </a:lnTo>
                  <a:lnTo>
                    <a:pt x="6526" y="3947"/>
                  </a:lnTo>
                  <a:lnTo>
                    <a:pt x="6540" y="3967"/>
                  </a:lnTo>
                  <a:lnTo>
                    <a:pt x="6555" y="3988"/>
                  </a:lnTo>
                  <a:lnTo>
                    <a:pt x="6568" y="4007"/>
                  </a:lnTo>
                  <a:lnTo>
                    <a:pt x="6583" y="4027"/>
                  </a:lnTo>
                  <a:lnTo>
                    <a:pt x="6596" y="4047"/>
                  </a:lnTo>
                  <a:lnTo>
                    <a:pt x="6611" y="4065"/>
                  </a:lnTo>
                  <a:lnTo>
                    <a:pt x="6624" y="4084"/>
                  </a:lnTo>
                  <a:lnTo>
                    <a:pt x="6639" y="4103"/>
                  </a:lnTo>
                  <a:lnTo>
                    <a:pt x="6652" y="4121"/>
                  </a:lnTo>
                  <a:lnTo>
                    <a:pt x="6667" y="4140"/>
                  </a:lnTo>
                  <a:lnTo>
                    <a:pt x="6680" y="4159"/>
                  </a:lnTo>
                  <a:lnTo>
                    <a:pt x="6695" y="4176"/>
                  </a:lnTo>
                  <a:lnTo>
                    <a:pt x="6709" y="4194"/>
                  </a:lnTo>
                  <a:lnTo>
                    <a:pt x="6723" y="4211"/>
                  </a:lnTo>
                  <a:lnTo>
                    <a:pt x="6737" y="4229"/>
                  </a:lnTo>
                  <a:lnTo>
                    <a:pt x="6750" y="4246"/>
                  </a:lnTo>
                  <a:lnTo>
                    <a:pt x="6765" y="4262"/>
                  </a:lnTo>
                  <a:lnTo>
                    <a:pt x="6778" y="4279"/>
                  </a:lnTo>
                  <a:lnTo>
                    <a:pt x="6793" y="4295"/>
                  </a:lnTo>
                  <a:lnTo>
                    <a:pt x="6806" y="4312"/>
                  </a:lnTo>
                  <a:lnTo>
                    <a:pt x="6821" y="4327"/>
                  </a:lnTo>
                  <a:lnTo>
                    <a:pt x="6834" y="4344"/>
                  </a:lnTo>
                  <a:lnTo>
                    <a:pt x="6849" y="4360"/>
                  </a:lnTo>
                  <a:lnTo>
                    <a:pt x="6862" y="4375"/>
                  </a:lnTo>
                  <a:lnTo>
                    <a:pt x="6877" y="4390"/>
                  </a:lnTo>
                  <a:lnTo>
                    <a:pt x="6891" y="4405"/>
                  </a:lnTo>
                  <a:lnTo>
                    <a:pt x="6905" y="4420"/>
                  </a:lnTo>
                  <a:lnTo>
                    <a:pt x="6919" y="4435"/>
                  </a:lnTo>
                  <a:lnTo>
                    <a:pt x="6933" y="4450"/>
                  </a:lnTo>
                  <a:lnTo>
                    <a:pt x="6947" y="4463"/>
                  </a:lnTo>
                  <a:lnTo>
                    <a:pt x="6961" y="4478"/>
                  </a:lnTo>
                  <a:lnTo>
                    <a:pt x="6975" y="4491"/>
                  </a:lnTo>
                  <a:lnTo>
                    <a:pt x="6989" y="4506"/>
                  </a:lnTo>
                  <a:lnTo>
                    <a:pt x="7003" y="4519"/>
                  </a:lnTo>
                  <a:lnTo>
                    <a:pt x="7017" y="4533"/>
                  </a:lnTo>
                  <a:lnTo>
                    <a:pt x="7031" y="4545"/>
                  </a:lnTo>
                  <a:lnTo>
                    <a:pt x="7046" y="4558"/>
                  </a:lnTo>
                  <a:lnTo>
                    <a:pt x="7059" y="4571"/>
                  </a:lnTo>
                  <a:lnTo>
                    <a:pt x="7074" y="4583"/>
                  </a:lnTo>
                  <a:lnTo>
                    <a:pt x="7087" y="4597"/>
                  </a:lnTo>
                  <a:lnTo>
                    <a:pt x="7102" y="4608"/>
                  </a:lnTo>
                  <a:lnTo>
                    <a:pt x="7115" y="4621"/>
                  </a:lnTo>
                  <a:lnTo>
                    <a:pt x="7130" y="4633"/>
                  </a:lnTo>
                  <a:lnTo>
                    <a:pt x="7143" y="4644"/>
                  </a:lnTo>
                  <a:lnTo>
                    <a:pt x="7158" y="4656"/>
                  </a:lnTo>
                  <a:lnTo>
                    <a:pt x="7171" y="4667"/>
                  </a:lnTo>
                  <a:lnTo>
                    <a:pt x="7186" y="4679"/>
                  </a:lnTo>
                  <a:lnTo>
                    <a:pt x="7200" y="4690"/>
                  </a:lnTo>
                  <a:lnTo>
                    <a:pt x="7214" y="4701"/>
                  </a:lnTo>
                  <a:lnTo>
                    <a:pt x="7228" y="4712"/>
                  </a:lnTo>
                  <a:lnTo>
                    <a:pt x="7242" y="4722"/>
                  </a:lnTo>
                  <a:lnTo>
                    <a:pt x="7256" y="4734"/>
                  </a:lnTo>
                  <a:lnTo>
                    <a:pt x="7270" y="4744"/>
                  </a:lnTo>
                  <a:lnTo>
                    <a:pt x="7284" y="4754"/>
                  </a:lnTo>
                  <a:lnTo>
                    <a:pt x="7298" y="4764"/>
                  </a:lnTo>
                  <a:lnTo>
                    <a:pt x="7312" y="4774"/>
                  </a:lnTo>
                  <a:lnTo>
                    <a:pt x="7326" y="4783"/>
                  </a:lnTo>
                  <a:lnTo>
                    <a:pt x="7340" y="4794"/>
                  </a:lnTo>
                  <a:lnTo>
                    <a:pt x="7354" y="4803"/>
                  </a:lnTo>
                  <a:lnTo>
                    <a:pt x="7368" y="4812"/>
                  </a:lnTo>
                  <a:lnTo>
                    <a:pt x="7383" y="4822"/>
                  </a:lnTo>
                  <a:lnTo>
                    <a:pt x="7396" y="4830"/>
                  </a:lnTo>
                  <a:lnTo>
                    <a:pt x="7411" y="4839"/>
                  </a:lnTo>
                  <a:lnTo>
                    <a:pt x="7424" y="4849"/>
                  </a:lnTo>
                  <a:lnTo>
                    <a:pt x="7439" y="4857"/>
                  </a:lnTo>
                  <a:lnTo>
                    <a:pt x="7452" y="4865"/>
                  </a:lnTo>
                  <a:lnTo>
                    <a:pt x="7467" y="4873"/>
                  </a:lnTo>
                  <a:lnTo>
                    <a:pt x="7480" y="4882"/>
                  </a:lnTo>
                  <a:lnTo>
                    <a:pt x="7495" y="4890"/>
                  </a:lnTo>
                  <a:lnTo>
                    <a:pt x="7508" y="4898"/>
                  </a:lnTo>
                  <a:lnTo>
                    <a:pt x="7523" y="4907"/>
                  </a:lnTo>
                  <a:lnTo>
                    <a:pt x="7537" y="4914"/>
                  </a:lnTo>
                  <a:lnTo>
                    <a:pt x="7551" y="4922"/>
                  </a:lnTo>
                  <a:lnTo>
                    <a:pt x="7565" y="4929"/>
                  </a:lnTo>
                  <a:lnTo>
                    <a:pt x="7578" y="4937"/>
                  </a:lnTo>
                  <a:lnTo>
                    <a:pt x="7593" y="4944"/>
                  </a:lnTo>
                  <a:lnTo>
                    <a:pt x="7606" y="4951"/>
                  </a:lnTo>
                  <a:lnTo>
                    <a:pt x="7621" y="4958"/>
                  </a:lnTo>
                  <a:lnTo>
                    <a:pt x="7634" y="4966"/>
                  </a:lnTo>
                  <a:lnTo>
                    <a:pt x="7649" y="4972"/>
                  </a:lnTo>
                  <a:lnTo>
                    <a:pt x="7662" y="4979"/>
                  </a:lnTo>
                  <a:lnTo>
                    <a:pt x="7677" y="4985"/>
                  </a:lnTo>
                  <a:lnTo>
                    <a:pt x="7690" y="4993"/>
                  </a:lnTo>
                  <a:lnTo>
                    <a:pt x="7705" y="4999"/>
                  </a:lnTo>
                  <a:lnTo>
                    <a:pt x="7719" y="5005"/>
                  </a:lnTo>
                  <a:lnTo>
                    <a:pt x="7733" y="5011"/>
                  </a:lnTo>
                  <a:lnTo>
                    <a:pt x="7747" y="5017"/>
                  </a:lnTo>
                  <a:lnTo>
                    <a:pt x="7761" y="5024"/>
                  </a:lnTo>
                  <a:lnTo>
                    <a:pt x="7775" y="5029"/>
                  </a:lnTo>
                  <a:lnTo>
                    <a:pt x="7789" y="5035"/>
                  </a:lnTo>
                  <a:lnTo>
                    <a:pt x="7803" y="5041"/>
                  </a:lnTo>
                  <a:lnTo>
                    <a:pt x="7817" y="5046"/>
                  </a:lnTo>
                  <a:lnTo>
                    <a:pt x="7831" y="5053"/>
                  </a:lnTo>
                  <a:lnTo>
                    <a:pt x="7845" y="5058"/>
                  </a:lnTo>
                  <a:lnTo>
                    <a:pt x="7859" y="5063"/>
                  </a:lnTo>
                  <a:lnTo>
                    <a:pt x="7874" y="5068"/>
                  </a:lnTo>
                  <a:lnTo>
                    <a:pt x="7887" y="5073"/>
                  </a:lnTo>
                  <a:lnTo>
                    <a:pt x="7902" y="5079"/>
                  </a:lnTo>
                  <a:lnTo>
                    <a:pt x="7915" y="5084"/>
                  </a:lnTo>
                  <a:lnTo>
                    <a:pt x="7930" y="5089"/>
                  </a:lnTo>
                  <a:lnTo>
                    <a:pt x="7943" y="5094"/>
                  </a:lnTo>
                  <a:lnTo>
                    <a:pt x="7958" y="5098"/>
                  </a:lnTo>
                  <a:lnTo>
                    <a:pt x="7971" y="5103"/>
                  </a:lnTo>
                  <a:lnTo>
                    <a:pt x="7986" y="5108"/>
                  </a:lnTo>
                  <a:lnTo>
                    <a:pt x="7999" y="5113"/>
                  </a:lnTo>
                  <a:lnTo>
                    <a:pt x="8014" y="5117"/>
                  </a:lnTo>
                  <a:lnTo>
                    <a:pt x="8028" y="5121"/>
                  </a:lnTo>
                  <a:lnTo>
                    <a:pt x="8042" y="5126"/>
                  </a:lnTo>
                  <a:lnTo>
                    <a:pt x="8056" y="5130"/>
                  </a:lnTo>
                  <a:lnTo>
                    <a:pt x="8070" y="5135"/>
                  </a:lnTo>
                  <a:lnTo>
                    <a:pt x="8084" y="5139"/>
                  </a:lnTo>
                  <a:lnTo>
                    <a:pt x="8098" y="5143"/>
                  </a:lnTo>
                  <a:lnTo>
                    <a:pt x="8112" y="5147"/>
                  </a:lnTo>
                  <a:lnTo>
                    <a:pt x="8126" y="5150"/>
                  </a:lnTo>
                  <a:lnTo>
                    <a:pt x="8140" y="5154"/>
                  </a:lnTo>
                  <a:lnTo>
                    <a:pt x="8154" y="5158"/>
                  </a:lnTo>
                  <a:lnTo>
                    <a:pt x="8168" y="5161"/>
                  </a:lnTo>
                  <a:lnTo>
                    <a:pt x="8182" y="5166"/>
                  </a:lnTo>
                  <a:lnTo>
                    <a:pt x="8196" y="5170"/>
                  </a:lnTo>
                  <a:lnTo>
                    <a:pt x="8211" y="5173"/>
                  </a:lnTo>
                  <a:lnTo>
                    <a:pt x="8224" y="5176"/>
                  </a:lnTo>
                  <a:lnTo>
                    <a:pt x="8239" y="5180"/>
                  </a:lnTo>
                  <a:lnTo>
                    <a:pt x="8252" y="5183"/>
                  </a:lnTo>
                  <a:lnTo>
                    <a:pt x="8267" y="5186"/>
                  </a:lnTo>
                  <a:lnTo>
                    <a:pt x="8280" y="5189"/>
                  </a:lnTo>
                  <a:lnTo>
                    <a:pt x="8295" y="5193"/>
                  </a:lnTo>
                  <a:lnTo>
                    <a:pt x="8308" y="5197"/>
                  </a:lnTo>
                  <a:lnTo>
                    <a:pt x="8323" y="5200"/>
                  </a:lnTo>
                  <a:lnTo>
                    <a:pt x="8336" y="5202"/>
                  </a:lnTo>
                  <a:lnTo>
                    <a:pt x="8351" y="5205"/>
                  </a:lnTo>
                  <a:lnTo>
                    <a:pt x="8365" y="5208"/>
                  </a:lnTo>
                  <a:lnTo>
                    <a:pt x="8378" y="5211"/>
                  </a:lnTo>
                  <a:lnTo>
                    <a:pt x="8393" y="5214"/>
                  </a:lnTo>
                  <a:lnTo>
                    <a:pt x="8406" y="5217"/>
                  </a:lnTo>
                  <a:lnTo>
                    <a:pt x="8421" y="5220"/>
                  </a:lnTo>
                </a:path>
              </a:pathLst>
            </a:custGeom>
            <a:noFill/>
            <a:ln w="1588">
              <a:solidFill>
                <a:srgbClr val="800080"/>
              </a:solidFill>
              <a:prstDash val="solid"/>
              <a:round/>
              <a:headEnd/>
              <a:tailEnd/>
            </a:ln>
          </p:spPr>
          <p:txBody>
            <a:bodyPr anchor="ctr"/>
            <a:lstStyle/>
            <a:p>
              <a:endParaRPr lang="en-US" dirty="0"/>
            </a:p>
          </p:txBody>
        </p:sp>
        <p:sp>
          <p:nvSpPr>
            <p:cNvPr id="114700" name="Rectangle 12"/>
            <p:cNvSpPr>
              <a:spLocks noChangeArrowheads="1"/>
            </p:cNvSpPr>
            <p:nvPr userDrawn="1"/>
          </p:nvSpPr>
          <p:spPr bwMode="auto">
            <a:xfrm>
              <a:off x="1285" y="705"/>
              <a:ext cx="13"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t</a:t>
              </a:r>
              <a:endParaRPr lang="en-US" dirty="0"/>
            </a:p>
          </p:txBody>
        </p:sp>
        <p:sp>
          <p:nvSpPr>
            <p:cNvPr id="114701" name="Rectangle 13"/>
            <p:cNvSpPr>
              <a:spLocks noChangeArrowheads="1"/>
            </p:cNvSpPr>
            <p:nvPr userDrawn="1"/>
          </p:nvSpPr>
          <p:spPr bwMode="auto">
            <a:xfrm rot="5400000">
              <a:off x="921" y="442"/>
              <a:ext cx="13"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 </a:t>
              </a:r>
              <a:endParaRPr lang="en-US" dirty="0"/>
            </a:p>
          </p:txBody>
        </p:sp>
        <p:sp>
          <p:nvSpPr>
            <p:cNvPr id="114702" name="Line 14"/>
            <p:cNvSpPr>
              <a:spLocks noChangeShapeType="1"/>
            </p:cNvSpPr>
            <p:nvPr userDrawn="1"/>
          </p:nvSpPr>
          <p:spPr bwMode="auto">
            <a:xfrm>
              <a:off x="1012" y="644"/>
              <a:ext cx="1" cy="7"/>
            </a:xfrm>
            <a:prstGeom prst="line">
              <a:avLst/>
            </a:prstGeom>
            <a:noFill/>
            <a:ln w="1588">
              <a:solidFill>
                <a:srgbClr val="800080"/>
              </a:solidFill>
              <a:round/>
              <a:headEnd/>
              <a:tailEnd/>
            </a:ln>
          </p:spPr>
          <p:txBody>
            <a:bodyPr anchor="ctr"/>
            <a:lstStyle/>
            <a:p>
              <a:endParaRPr lang="en-US" dirty="0"/>
            </a:p>
          </p:txBody>
        </p:sp>
        <p:sp>
          <p:nvSpPr>
            <p:cNvPr id="114703" name="Line 15"/>
            <p:cNvSpPr>
              <a:spLocks noChangeShapeType="1"/>
            </p:cNvSpPr>
            <p:nvPr userDrawn="1"/>
          </p:nvSpPr>
          <p:spPr bwMode="auto">
            <a:xfrm>
              <a:off x="1105" y="644"/>
              <a:ext cx="1" cy="7"/>
            </a:xfrm>
            <a:prstGeom prst="line">
              <a:avLst/>
            </a:prstGeom>
            <a:noFill/>
            <a:ln w="1588">
              <a:solidFill>
                <a:srgbClr val="800080"/>
              </a:solidFill>
              <a:round/>
              <a:headEnd/>
              <a:tailEnd/>
            </a:ln>
          </p:spPr>
          <p:txBody>
            <a:bodyPr anchor="ctr"/>
            <a:lstStyle/>
            <a:p>
              <a:endParaRPr lang="en-US" dirty="0"/>
            </a:p>
          </p:txBody>
        </p:sp>
        <p:sp>
          <p:nvSpPr>
            <p:cNvPr id="114704" name="Line 16"/>
            <p:cNvSpPr>
              <a:spLocks noChangeShapeType="1"/>
            </p:cNvSpPr>
            <p:nvPr userDrawn="1"/>
          </p:nvSpPr>
          <p:spPr bwMode="auto">
            <a:xfrm>
              <a:off x="1198" y="644"/>
              <a:ext cx="0" cy="7"/>
            </a:xfrm>
            <a:prstGeom prst="line">
              <a:avLst/>
            </a:prstGeom>
            <a:noFill/>
            <a:ln w="1588">
              <a:solidFill>
                <a:srgbClr val="800080"/>
              </a:solidFill>
              <a:round/>
              <a:headEnd/>
              <a:tailEnd/>
            </a:ln>
          </p:spPr>
          <p:txBody>
            <a:bodyPr anchor="ctr"/>
            <a:lstStyle/>
            <a:p>
              <a:endParaRPr lang="en-US" dirty="0"/>
            </a:p>
          </p:txBody>
        </p:sp>
        <p:sp>
          <p:nvSpPr>
            <p:cNvPr id="114705" name="Line 17"/>
            <p:cNvSpPr>
              <a:spLocks noChangeShapeType="1"/>
            </p:cNvSpPr>
            <p:nvPr userDrawn="1"/>
          </p:nvSpPr>
          <p:spPr bwMode="auto">
            <a:xfrm>
              <a:off x="1291" y="644"/>
              <a:ext cx="0" cy="7"/>
            </a:xfrm>
            <a:prstGeom prst="line">
              <a:avLst/>
            </a:prstGeom>
            <a:noFill/>
            <a:ln w="1588">
              <a:solidFill>
                <a:srgbClr val="800080"/>
              </a:solidFill>
              <a:round/>
              <a:headEnd/>
              <a:tailEnd/>
            </a:ln>
          </p:spPr>
          <p:txBody>
            <a:bodyPr anchor="ctr"/>
            <a:lstStyle/>
            <a:p>
              <a:endParaRPr lang="en-US" dirty="0"/>
            </a:p>
          </p:txBody>
        </p:sp>
        <p:sp>
          <p:nvSpPr>
            <p:cNvPr id="114706" name="Line 18"/>
            <p:cNvSpPr>
              <a:spLocks noChangeShapeType="1"/>
            </p:cNvSpPr>
            <p:nvPr userDrawn="1"/>
          </p:nvSpPr>
          <p:spPr bwMode="auto">
            <a:xfrm>
              <a:off x="1384" y="644"/>
              <a:ext cx="0" cy="7"/>
            </a:xfrm>
            <a:prstGeom prst="line">
              <a:avLst/>
            </a:prstGeom>
            <a:noFill/>
            <a:ln w="1588">
              <a:solidFill>
                <a:srgbClr val="800080"/>
              </a:solidFill>
              <a:round/>
              <a:headEnd/>
              <a:tailEnd/>
            </a:ln>
          </p:spPr>
          <p:txBody>
            <a:bodyPr anchor="ctr"/>
            <a:lstStyle/>
            <a:p>
              <a:endParaRPr lang="en-US" dirty="0"/>
            </a:p>
          </p:txBody>
        </p:sp>
        <p:sp>
          <p:nvSpPr>
            <p:cNvPr id="114707" name="Line 19"/>
            <p:cNvSpPr>
              <a:spLocks noChangeShapeType="1"/>
            </p:cNvSpPr>
            <p:nvPr userDrawn="1"/>
          </p:nvSpPr>
          <p:spPr bwMode="auto">
            <a:xfrm>
              <a:off x="1477" y="644"/>
              <a:ext cx="0" cy="7"/>
            </a:xfrm>
            <a:prstGeom prst="line">
              <a:avLst/>
            </a:prstGeom>
            <a:noFill/>
            <a:ln w="1588">
              <a:solidFill>
                <a:srgbClr val="800080"/>
              </a:solidFill>
              <a:round/>
              <a:headEnd/>
              <a:tailEnd/>
            </a:ln>
          </p:spPr>
          <p:txBody>
            <a:bodyPr anchor="ctr"/>
            <a:lstStyle/>
            <a:p>
              <a:endParaRPr lang="en-US" dirty="0"/>
            </a:p>
          </p:txBody>
        </p:sp>
        <p:sp>
          <p:nvSpPr>
            <p:cNvPr id="114708" name="Line 20"/>
            <p:cNvSpPr>
              <a:spLocks noChangeShapeType="1"/>
            </p:cNvSpPr>
            <p:nvPr userDrawn="1"/>
          </p:nvSpPr>
          <p:spPr bwMode="auto">
            <a:xfrm>
              <a:off x="1569" y="644"/>
              <a:ext cx="1" cy="7"/>
            </a:xfrm>
            <a:prstGeom prst="line">
              <a:avLst/>
            </a:prstGeom>
            <a:noFill/>
            <a:ln w="1588">
              <a:solidFill>
                <a:srgbClr val="800080"/>
              </a:solidFill>
              <a:round/>
              <a:headEnd/>
              <a:tailEnd/>
            </a:ln>
          </p:spPr>
          <p:txBody>
            <a:bodyPr anchor="ctr"/>
            <a:lstStyle/>
            <a:p>
              <a:endParaRPr lang="en-US" dirty="0"/>
            </a:p>
          </p:txBody>
        </p:sp>
        <p:sp>
          <p:nvSpPr>
            <p:cNvPr id="114709" name="Line 21"/>
            <p:cNvSpPr>
              <a:spLocks noChangeShapeType="1"/>
            </p:cNvSpPr>
            <p:nvPr userDrawn="1"/>
          </p:nvSpPr>
          <p:spPr bwMode="auto">
            <a:xfrm>
              <a:off x="1012" y="644"/>
              <a:ext cx="557" cy="0"/>
            </a:xfrm>
            <a:prstGeom prst="line">
              <a:avLst/>
            </a:prstGeom>
            <a:noFill/>
            <a:ln w="1588">
              <a:solidFill>
                <a:srgbClr val="800080"/>
              </a:solidFill>
              <a:round/>
              <a:headEnd/>
              <a:tailEnd/>
            </a:ln>
          </p:spPr>
          <p:txBody>
            <a:bodyPr anchor="ctr"/>
            <a:lstStyle/>
            <a:p>
              <a:endParaRPr lang="en-US" dirty="0"/>
            </a:p>
          </p:txBody>
        </p:sp>
        <p:sp>
          <p:nvSpPr>
            <p:cNvPr id="114710" name="Rectangle 22"/>
            <p:cNvSpPr>
              <a:spLocks noChangeArrowheads="1"/>
            </p:cNvSpPr>
            <p:nvPr userDrawn="1"/>
          </p:nvSpPr>
          <p:spPr bwMode="auto">
            <a:xfrm>
              <a:off x="1001" y="665"/>
              <a:ext cx="27"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-3</a:t>
              </a:r>
              <a:endParaRPr lang="en-US" dirty="0"/>
            </a:p>
          </p:txBody>
        </p:sp>
        <p:sp>
          <p:nvSpPr>
            <p:cNvPr id="114711" name="Rectangle 23"/>
            <p:cNvSpPr>
              <a:spLocks noChangeArrowheads="1"/>
            </p:cNvSpPr>
            <p:nvPr userDrawn="1"/>
          </p:nvSpPr>
          <p:spPr bwMode="auto">
            <a:xfrm>
              <a:off x="1094" y="665"/>
              <a:ext cx="27"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-2</a:t>
              </a:r>
              <a:endParaRPr lang="en-US" dirty="0"/>
            </a:p>
          </p:txBody>
        </p:sp>
        <p:sp>
          <p:nvSpPr>
            <p:cNvPr id="114712" name="Rectangle 24"/>
            <p:cNvSpPr>
              <a:spLocks noChangeArrowheads="1"/>
            </p:cNvSpPr>
            <p:nvPr userDrawn="1"/>
          </p:nvSpPr>
          <p:spPr bwMode="auto">
            <a:xfrm>
              <a:off x="1187" y="665"/>
              <a:ext cx="27"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-1</a:t>
              </a:r>
              <a:endParaRPr lang="en-US" dirty="0"/>
            </a:p>
          </p:txBody>
        </p:sp>
        <p:sp>
          <p:nvSpPr>
            <p:cNvPr id="114713" name="Rectangle 25"/>
            <p:cNvSpPr>
              <a:spLocks noChangeArrowheads="1"/>
            </p:cNvSpPr>
            <p:nvPr userDrawn="1"/>
          </p:nvSpPr>
          <p:spPr bwMode="auto">
            <a:xfrm>
              <a:off x="1282" y="665"/>
              <a:ext cx="1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a:t>
              </a:r>
              <a:endParaRPr lang="en-US" dirty="0"/>
            </a:p>
          </p:txBody>
        </p:sp>
        <p:sp>
          <p:nvSpPr>
            <p:cNvPr id="114714" name="Rectangle 26"/>
            <p:cNvSpPr>
              <a:spLocks noChangeArrowheads="1"/>
            </p:cNvSpPr>
            <p:nvPr userDrawn="1"/>
          </p:nvSpPr>
          <p:spPr bwMode="auto">
            <a:xfrm>
              <a:off x="1375" y="665"/>
              <a:ext cx="1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1</a:t>
              </a:r>
              <a:endParaRPr lang="en-US" dirty="0"/>
            </a:p>
          </p:txBody>
        </p:sp>
        <p:sp>
          <p:nvSpPr>
            <p:cNvPr id="114715" name="Rectangle 27"/>
            <p:cNvSpPr>
              <a:spLocks noChangeArrowheads="1"/>
            </p:cNvSpPr>
            <p:nvPr userDrawn="1"/>
          </p:nvSpPr>
          <p:spPr bwMode="auto">
            <a:xfrm>
              <a:off x="1469" y="665"/>
              <a:ext cx="1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2</a:t>
              </a:r>
              <a:endParaRPr lang="en-US" dirty="0"/>
            </a:p>
          </p:txBody>
        </p:sp>
        <p:sp>
          <p:nvSpPr>
            <p:cNvPr id="114716" name="Rectangle 28"/>
            <p:cNvSpPr>
              <a:spLocks noChangeArrowheads="1"/>
            </p:cNvSpPr>
            <p:nvPr userDrawn="1"/>
          </p:nvSpPr>
          <p:spPr bwMode="auto">
            <a:xfrm>
              <a:off x="1561" y="665"/>
              <a:ext cx="1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3</a:t>
              </a:r>
              <a:endParaRPr lang="en-US" dirty="0"/>
            </a:p>
          </p:txBody>
        </p:sp>
        <p:sp>
          <p:nvSpPr>
            <p:cNvPr id="114717" name="Line 29"/>
            <p:cNvSpPr>
              <a:spLocks noChangeShapeType="1"/>
            </p:cNvSpPr>
            <p:nvPr userDrawn="1"/>
          </p:nvSpPr>
          <p:spPr bwMode="auto">
            <a:xfrm flipH="1">
              <a:off x="983" y="640"/>
              <a:ext cx="7" cy="1"/>
            </a:xfrm>
            <a:prstGeom prst="line">
              <a:avLst/>
            </a:prstGeom>
            <a:noFill/>
            <a:ln w="1588">
              <a:solidFill>
                <a:srgbClr val="800080"/>
              </a:solidFill>
              <a:round/>
              <a:headEnd/>
              <a:tailEnd/>
            </a:ln>
          </p:spPr>
          <p:txBody>
            <a:bodyPr anchor="ctr"/>
            <a:lstStyle/>
            <a:p>
              <a:endParaRPr lang="en-US" dirty="0"/>
            </a:p>
          </p:txBody>
        </p:sp>
        <p:sp>
          <p:nvSpPr>
            <p:cNvPr id="114718" name="Line 30"/>
            <p:cNvSpPr>
              <a:spLocks noChangeShapeType="1"/>
            </p:cNvSpPr>
            <p:nvPr userDrawn="1"/>
          </p:nvSpPr>
          <p:spPr bwMode="auto">
            <a:xfrm flipH="1">
              <a:off x="983" y="549"/>
              <a:ext cx="7" cy="1"/>
            </a:xfrm>
            <a:prstGeom prst="line">
              <a:avLst/>
            </a:prstGeom>
            <a:noFill/>
            <a:ln w="1588">
              <a:solidFill>
                <a:srgbClr val="800080"/>
              </a:solidFill>
              <a:round/>
              <a:headEnd/>
              <a:tailEnd/>
            </a:ln>
          </p:spPr>
          <p:txBody>
            <a:bodyPr anchor="ctr"/>
            <a:lstStyle/>
            <a:p>
              <a:endParaRPr lang="en-US" dirty="0"/>
            </a:p>
          </p:txBody>
        </p:sp>
        <p:sp>
          <p:nvSpPr>
            <p:cNvPr id="114719" name="Line 31"/>
            <p:cNvSpPr>
              <a:spLocks noChangeShapeType="1"/>
            </p:cNvSpPr>
            <p:nvPr userDrawn="1"/>
          </p:nvSpPr>
          <p:spPr bwMode="auto">
            <a:xfrm flipH="1">
              <a:off x="983" y="457"/>
              <a:ext cx="7" cy="1"/>
            </a:xfrm>
            <a:prstGeom prst="line">
              <a:avLst/>
            </a:prstGeom>
            <a:noFill/>
            <a:ln w="1588">
              <a:solidFill>
                <a:srgbClr val="800080"/>
              </a:solidFill>
              <a:round/>
              <a:headEnd/>
              <a:tailEnd/>
            </a:ln>
          </p:spPr>
          <p:txBody>
            <a:bodyPr anchor="ctr"/>
            <a:lstStyle/>
            <a:p>
              <a:endParaRPr lang="en-US" dirty="0"/>
            </a:p>
          </p:txBody>
        </p:sp>
        <p:sp>
          <p:nvSpPr>
            <p:cNvPr id="114720" name="Line 32"/>
            <p:cNvSpPr>
              <a:spLocks noChangeShapeType="1"/>
            </p:cNvSpPr>
            <p:nvPr userDrawn="1"/>
          </p:nvSpPr>
          <p:spPr bwMode="auto">
            <a:xfrm flipH="1">
              <a:off x="983" y="365"/>
              <a:ext cx="7" cy="1"/>
            </a:xfrm>
            <a:prstGeom prst="line">
              <a:avLst/>
            </a:prstGeom>
            <a:noFill/>
            <a:ln w="1588">
              <a:solidFill>
                <a:srgbClr val="800080"/>
              </a:solidFill>
              <a:round/>
              <a:headEnd/>
              <a:tailEnd/>
            </a:ln>
          </p:spPr>
          <p:txBody>
            <a:bodyPr anchor="ctr"/>
            <a:lstStyle/>
            <a:p>
              <a:endParaRPr lang="en-US" dirty="0"/>
            </a:p>
          </p:txBody>
        </p:sp>
        <p:sp>
          <p:nvSpPr>
            <p:cNvPr id="114721" name="Line 33"/>
            <p:cNvSpPr>
              <a:spLocks noChangeShapeType="1"/>
            </p:cNvSpPr>
            <p:nvPr userDrawn="1"/>
          </p:nvSpPr>
          <p:spPr bwMode="auto">
            <a:xfrm flipH="1">
              <a:off x="983" y="274"/>
              <a:ext cx="7" cy="1"/>
            </a:xfrm>
            <a:prstGeom prst="line">
              <a:avLst/>
            </a:prstGeom>
            <a:noFill/>
            <a:ln w="1588">
              <a:solidFill>
                <a:srgbClr val="800080"/>
              </a:solidFill>
              <a:round/>
              <a:headEnd/>
              <a:tailEnd/>
            </a:ln>
          </p:spPr>
          <p:txBody>
            <a:bodyPr anchor="ctr"/>
            <a:lstStyle/>
            <a:p>
              <a:endParaRPr lang="en-US" dirty="0"/>
            </a:p>
          </p:txBody>
        </p:sp>
        <p:sp>
          <p:nvSpPr>
            <p:cNvPr id="114722" name="Line 34"/>
            <p:cNvSpPr>
              <a:spLocks noChangeShapeType="1"/>
            </p:cNvSpPr>
            <p:nvPr userDrawn="1"/>
          </p:nvSpPr>
          <p:spPr bwMode="auto">
            <a:xfrm flipV="1">
              <a:off x="990" y="274"/>
              <a:ext cx="0" cy="366"/>
            </a:xfrm>
            <a:prstGeom prst="line">
              <a:avLst/>
            </a:prstGeom>
            <a:noFill/>
            <a:ln w="1588">
              <a:solidFill>
                <a:srgbClr val="800080"/>
              </a:solidFill>
              <a:round/>
              <a:headEnd/>
              <a:tailEnd/>
            </a:ln>
          </p:spPr>
          <p:txBody>
            <a:bodyPr anchor="ctr"/>
            <a:lstStyle/>
            <a:p>
              <a:endParaRPr lang="en-US" dirty="0"/>
            </a:p>
          </p:txBody>
        </p:sp>
        <p:sp>
          <p:nvSpPr>
            <p:cNvPr id="114723" name="Rectangle 35"/>
            <p:cNvSpPr>
              <a:spLocks noChangeArrowheads="1"/>
            </p:cNvSpPr>
            <p:nvPr userDrawn="1"/>
          </p:nvSpPr>
          <p:spPr bwMode="auto">
            <a:xfrm rot="5400000">
              <a:off x="946" y="626"/>
              <a:ext cx="3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0.0</a:t>
              </a:r>
              <a:endParaRPr lang="en-US" dirty="0"/>
            </a:p>
          </p:txBody>
        </p:sp>
        <p:sp>
          <p:nvSpPr>
            <p:cNvPr id="114724" name="Rectangle 36"/>
            <p:cNvSpPr>
              <a:spLocks noChangeArrowheads="1"/>
            </p:cNvSpPr>
            <p:nvPr userDrawn="1"/>
          </p:nvSpPr>
          <p:spPr bwMode="auto">
            <a:xfrm rot="5400000">
              <a:off x="946" y="538"/>
              <a:ext cx="3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0.1</a:t>
              </a:r>
              <a:endParaRPr lang="en-US" dirty="0"/>
            </a:p>
          </p:txBody>
        </p:sp>
        <p:sp>
          <p:nvSpPr>
            <p:cNvPr id="114725" name="Rectangle 37"/>
            <p:cNvSpPr>
              <a:spLocks noChangeArrowheads="1"/>
            </p:cNvSpPr>
            <p:nvPr userDrawn="1"/>
          </p:nvSpPr>
          <p:spPr bwMode="auto">
            <a:xfrm rot="5400000">
              <a:off x="946" y="446"/>
              <a:ext cx="3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0.2</a:t>
              </a:r>
              <a:endParaRPr lang="en-US" dirty="0"/>
            </a:p>
          </p:txBody>
        </p:sp>
        <p:sp>
          <p:nvSpPr>
            <p:cNvPr id="114726" name="Rectangle 38"/>
            <p:cNvSpPr>
              <a:spLocks noChangeArrowheads="1"/>
            </p:cNvSpPr>
            <p:nvPr userDrawn="1"/>
          </p:nvSpPr>
          <p:spPr bwMode="auto">
            <a:xfrm rot="5400000">
              <a:off x="946" y="355"/>
              <a:ext cx="3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0.3</a:t>
              </a:r>
              <a:endParaRPr lang="en-US" dirty="0"/>
            </a:p>
          </p:txBody>
        </p:sp>
        <p:sp>
          <p:nvSpPr>
            <p:cNvPr id="114727" name="Rectangle 39"/>
            <p:cNvSpPr>
              <a:spLocks noChangeArrowheads="1"/>
            </p:cNvSpPr>
            <p:nvPr userDrawn="1"/>
          </p:nvSpPr>
          <p:spPr bwMode="auto">
            <a:xfrm rot="5400000">
              <a:off x="946" y="262"/>
              <a:ext cx="3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0.4</a:t>
              </a:r>
              <a:endParaRPr lang="en-US" dirty="0"/>
            </a:p>
          </p:txBody>
        </p:sp>
        <p:sp>
          <p:nvSpPr>
            <p:cNvPr id="114728" name="Rectangle 40"/>
            <p:cNvSpPr>
              <a:spLocks noChangeArrowheads="1"/>
            </p:cNvSpPr>
            <p:nvPr userDrawn="1"/>
          </p:nvSpPr>
          <p:spPr bwMode="auto">
            <a:xfrm>
              <a:off x="990" y="270"/>
              <a:ext cx="602" cy="374"/>
            </a:xfrm>
            <a:prstGeom prst="rect">
              <a:avLst/>
            </a:prstGeom>
            <a:noFill/>
            <a:ln w="1588">
              <a:solidFill>
                <a:srgbClr val="800080"/>
              </a:solidFill>
              <a:miter lim="800000"/>
              <a:headEnd/>
              <a:tailEnd/>
            </a:ln>
          </p:spPr>
          <p:txBody>
            <a:bodyPr anchor="ctr"/>
            <a:lstStyle/>
            <a:p>
              <a:endParaRPr lang="en-US" dirty="0"/>
            </a:p>
          </p:txBody>
        </p:sp>
        <p:sp>
          <p:nvSpPr>
            <p:cNvPr id="114729" name="Rectangle 41"/>
            <p:cNvSpPr>
              <a:spLocks noChangeArrowheads="1"/>
            </p:cNvSpPr>
            <p:nvPr userDrawn="1"/>
          </p:nvSpPr>
          <p:spPr bwMode="auto">
            <a:xfrm>
              <a:off x="1056" y="195"/>
              <a:ext cx="474" cy="39"/>
            </a:xfrm>
            <a:prstGeom prst="rect">
              <a:avLst/>
            </a:prstGeom>
            <a:noFill/>
            <a:ln w="9525">
              <a:solidFill>
                <a:srgbClr val="800080"/>
              </a:solidFill>
              <a:miter lim="800000"/>
              <a:headEnd/>
              <a:tailEnd/>
            </a:ln>
          </p:spPr>
          <p:txBody>
            <a:bodyPr lIns="0" tIns="0" rIns="0" bIns="0" anchor="ctr">
              <a:spAutoFit/>
            </a:bodyPr>
            <a:lstStyle/>
            <a:p>
              <a:r>
                <a:rPr lang="en-US" sz="400" dirty="0">
                  <a:solidFill>
                    <a:srgbClr val="000000"/>
                  </a:solidFill>
                </a:rPr>
                <a:t>Density of Student's t with 10 d.f.</a:t>
              </a:r>
              <a:endParaRPr lang="en-US" dirty="0"/>
            </a:p>
          </p:txBody>
        </p:sp>
      </p:grpSp>
      <p:grpSp>
        <p:nvGrpSpPr>
          <p:cNvPr id="114730" name="Group 42"/>
          <p:cNvGrpSpPr>
            <a:grpSpLocks noChangeAspect="1"/>
          </p:cNvGrpSpPr>
          <p:nvPr userDrawn="1"/>
        </p:nvGrpSpPr>
        <p:grpSpPr bwMode="auto">
          <a:xfrm>
            <a:off x="1831975" y="381000"/>
            <a:ext cx="1169988" cy="893763"/>
            <a:chOff x="3456" y="144"/>
            <a:chExt cx="1209" cy="921"/>
          </a:xfrm>
        </p:grpSpPr>
        <p:sp>
          <p:nvSpPr>
            <p:cNvPr id="114731" name="AutoShape 43"/>
            <p:cNvSpPr>
              <a:spLocks noChangeAspect="1" noChangeArrowheads="1" noTextEdit="1"/>
            </p:cNvSpPr>
            <p:nvPr/>
          </p:nvSpPr>
          <p:spPr bwMode="auto">
            <a:xfrm>
              <a:off x="3456" y="144"/>
              <a:ext cx="1209" cy="921"/>
            </a:xfrm>
            <a:prstGeom prst="rect">
              <a:avLst/>
            </a:prstGeom>
            <a:solidFill>
              <a:srgbClr val="FFEBD7">
                <a:alpha val="0"/>
              </a:srgbClr>
            </a:solidFill>
            <a:ln w="9525" algn="ctr">
              <a:solidFill>
                <a:srgbClr val="008000"/>
              </a:solidFill>
              <a:miter lim="800000"/>
              <a:headEnd/>
              <a:tailEnd/>
            </a:ln>
          </p:spPr>
          <p:txBody>
            <a:bodyPr/>
            <a:lstStyle/>
            <a:p>
              <a:endParaRPr lang="en-US" dirty="0"/>
            </a:p>
          </p:txBody>
        </p:sp>
        <p:sp>
          <p:nvSpPr>
            <p:cNvPr id="114732" name="Freeform 44"/>
            <p:cNvSpPr>
              <a:spLocks/>
            </p:cNvSpPr>
            <p:nvPr/>
          </p:nvSpPr>
          <p:spPr bwMode="auto">
            <a:xfrm>
              <a:off x="3625" y="285"/>
              <a:ext cx="935" cy="594"/>
            </a:xfrm>
            <a:custGeom>
              <a:avLst/>
              <a:gdLst/>
              <a:ahLst/>
              <a:cxnLst>
                <a:cxn ang="0">
                  <a:pos x="127" y="1682"/>
                </a:cxn>
                <a:cxn ang="0">
                  <a:pos x="258" y="2617"/>
                </a:cxn>
                <a:cxn ang="0">
                  <a:pos x="390" y="3213"/>
                </a:cxn>
                <a:cxn ang="0">
                  <a:pos x="522" y="3632"/>
                </a:cxn>
                <a:cxn ang="0">
                  <a:pos x="654" y="3944"/>
                </a:cxn>
                <a:cxn ang="0">
                  <a:pos x="786" y="4183"/>
                </a:cxn>
                <a:cxn ang="0">
                  <a:pos x="917" y="4373"/>
                </a:cxn>
                <a:cxn ang="0">
                  <a:pos x="1050" y="4526"/>
                </a:cxn>
                <a:cxn ang="0">
                  <a:pos x="1181" y="4650"/>
                </a:cxn>
                <a:cxn ang="0">
                  <a:pos x="1313" y="4753"/>
                </a:cxn>
                <a:cxn ang="0">
                  <a:pos x="1445" y="4838"/>
                </a:cxn>
                <a:cxn ang="0">
                  <a:pos x="1576" y="4910"/>
                </a:cxn>
                <a:cxn ang="0">
                  <a:pos x="1709" y="4971"/>
                </a:cxn>
                <a:cxn ang="0">
                  <a:pos x="1841" y="5021"/>
                </a:cxn>
                <a:cxn ang="0">
                  <a:pos x="1972" y="5065"/>
                </a:cxn>
                <a:cxn ang="0">
                  <a:pos x="2104" y="5102"/>
                </a:cxn>
                <a:cxn ang="0">
                  <a:pos x="2235" y="5133"/>
                </a:cxn>
                <a:cxn ang="0">
                  <a:pos x="2368" y="5160"/>
                </a:cxn>
                <a:cxn ang="0">
                  <a:pos x="2500" y="5184"/>
                </a:cxn>
                <a:cxn ang="0">
                  <a:pos x="2631" y="5205"/>
                </a:cxn>
                <a:cxn ang="0">
                  <a:pos x="2763" y="5221"/>
                </a:cxn>
                <a:cxn ang="0">
                  <a:pos x="2896" y="5237"/>
                </a:cxn>
                <a:cxn ang="0">
                  <a:pos x="3027" y="5250"/>
                </a:cxn>
                <a:cxn ang="0">
                  <a:pos x="3159" y="5262"/>
                </a:cxn>
                <a:cxn ang="0">
                  <a:pos x="3290" y="5271"/>
                </a:cxn>
                <a:cxn ang="0">
                  <a:pos x="3422" y="5279"/>
                </a:cxn>
                <a:cxn ang="0">
                  <a:pos x="3555" y="5288"/>
                </a:cxn>
                <a:cxn ang="0">
                  <a:pos x="3686" y="5294"/>
                </a:cxn>
                <a:cxn ang="0">
                  <a:pos x="3818" y="5299"/>
                </a:cxn>
                <a:cxn ang="0">
                  <a:pos x="3949" y="5304"/>
                </a:cxn>
                <a:cxn ang="0">
                  <a:pos x="4082" y="5308"/>
                </a:cxn>
                <a:cxn ang="0">
                  <a:pos x="4214" y="5313"/>
                </a:cxn>
                <a:cxn ang="0">
                  <a:pos x="4345" y="5316"/>
                </a:cxn>
                <a:cxn ang="0">
                  <a:pos x="4477" y="5319"/>
                </a:cxn>
                <a:cxn ang="0">
                  <a:pos x="4608" y="5321"/>
                </a:cxn>
                <a:cxn ang="0">
                  <a:pos x="4741" y="5323"/>
                </a:cxn>
                <a:cxn ang="0">
                  <a:pos x="4873" y="5325"/>
                </a:cxn>
                <a:cxn ang="0">
                  <a:pos x="5004" y="5327"/>
                </a:cxn>
                <a:cxn ang="0">
                  <a:pos x="5136" y="5328"/>
                </a:cxn>
                <a:cxn ang="0">
                  <a:pos x="5269" y="5330"/>
                </a:cxn>
                <a:cxn ang="0">
                  <a:pos x="5400" y="5331"/>
                </a:cxn>
                <a:cxn ang="0">
                  <a:pos x="5532" y="5332"/>
                </a:cxn>
                <a:cxn ang="0">
                  <a:pos x="5663" y="5333"/>
                </a:cxn>
                <a:cxn ang="0">
                  <a:pos x="5795" y="5333"/>
                </a:cxn>
                <a:cxn ang="0">
                  <a:pos x="5928" y="5334"/>
                </a:cxn>
                <a:cxn ang="0">
                  <a:pos x="6059" y="5335"/>
                </a:cxn>
                <a:cxn ang="0">
                  <a:pos x="6191" y="5335"/>
                </a:cxn>
                <a:cxn ang="0">
                  <a:pos x="6323" y="5336"/>
                </a:cxn>
                <a:cxn ang="0">
                  <a:pos x="6454" y="5336"/>
                </a:cxn>
                <a:cxn ang="0">
                  <a:pos x="6587" y="5336"/>
                </a:cxn>
                <a:cxn ang="0">
                  <a:pos x="6718" y="5337"/>
                </a:cxn>
                <a:cxn ang="0">
                  <a:pos x="6850" y="5337"/>
                </a:cxn>
                <a:cxn ang="0">
                  <a:pos x="6982" y="5337"/>
                </a:cxn>
                <a:cxn ang="0">
                  <a:pos x="7114" y="5338"/>
                </a:cxn>
                <a:cxn ang="0">
                  <a:pos x="7246" y="5338"/>
                </a:cxn>
                <a:cxn ang="0">
                  <a:pos x="7377" y="5338"/>
                </a:cxn>
                <a:cxn ang="0">
                  <a:pos x="7509" y="5338"/>
                </a:cxn>
                <a:cxn ang="0">
                  <a:pos x="7641" y="5338"/>
                </a:cxn>
                <a:cxn ang="0">
                  <a:pos x="7773" y="5338"/>
                </a:cxn>
                <a:cxn ang="0">
                  <a:pos x="7905" y="5338"/>
                </a:cxn>
                <a:cxn ang="0">
                  <a:pos x="8037" y="5338"/>
                </a:cxn>
                <a:cxn ang="0">
                  <a:pos x="8168" y="5340"/>
                </a:cxn>
                <a:cxn ang="0">
                  <a:pos x="8301" y="5340"/>
                </a:cxn>
              </a:cxnLst>
              <a:rect l="0" t="0" r="r" b="b"/>
              <a:pathLst>
                <a:path w="8421" h="5340">
                  <a:moveTo>
                    <a:pt x="0" y="0"/>
                  </a:moveTo>
                  <a:lnTo>
                    <a:pt x="6" y="111"/>
                  </a:lnTo>
                  <a:lnTo>
                    <a:pt x="12" y="217"/>
                  </a:lnTo>
                  <a:lnTo>
                    <a:pt x="18" y="317"/>
                  </a:lnTo>
                  <a:lnTo>
                    <a:pt x="23" y="415"/>
                  </a:lnTo>
                  <a:lnTo>
                    <a:pt x="29" y="508"/>
                  </a:lnTo>
                  <a:lnTo>
                    <a:pt x="35" y="597"/>
                  </a:lnTo>
                  <a:lnTo>
                    <a:pt x="41" y="683"/>
                  </a:lnTo>
                  <a:lnTo>
                    <a:pt x="47" y="766"/>
                  </a:lnTo>
                  <a:lnTo>
                    <a:pt x="52" y="846"/>
                  </a:lnTo>
                  <a:lnTo>
                    <a:pt x="58" y="924"/>
                  </a:lnTo>
                  <a:lnTo>
                    <a:pt x="63" y="998"/>
                  </a:lnTo>
                  <a:lnTo>
                    <a:pt x="70" y="1071"/>
                  </a:lnTo>
                  <a:lnTo>
                    <a:pt x="75" y="1140"/>
                  </a:lnTo>
                  <a:lnTo>
                    <a:pt x="81" y="1207"/>
                  </a:lnTo>
                  <a:lnTo>
                    <a:pt x="86" y="1274"/>
                  </a:lnTo>
                  <a:lnTo>
                    <a:pt x="92" y="1337"/>
                  </a:lnTo>
                  <a:lnTo>
                    <a:pt x="98" y="1399"/>
                  </a:lnTo>
                  <a:lnTo>
                    <a:pt x="104" y="1458"/>
                  </a:lnTo>
                  <a:lnTo>
                    <a:pt x="109" y="1517"/>
                  </a:lnTo>
                  <a:lnTo>
                    <a:pt x="115" y="1573"/>
                  </a:lnTo>
                  <a:lnTo>
                    <a:pt x="120" y="1628"/>
                  </a:lnTo>
                  <a:lnTo>
                    <a:pt x="127" y="1682"/>
                  </a:lnTo>
                  <a:lnTo>
                    <a:pt x="133" y="1734"/>
                  </a:lnTo>
                  <a:lnTo>
                    <a:pt x="138" y="1785"/>
                  </a:lnTo>
                  <a:lnTo>
                    <a:pt x="144" y="1834"/>
                  </a:lnTo>
                  <a:lnTo>
                    <a:pt x="149" y="1882"/>
                  </a:lnTo>
                  <a:lnTo>
                    <a:pt x="156" y="1930"/>
                  </a:lnTo>
                  <a:lnTo>
                    <a:pt x="161" y="1975"/>
                  </a:lnTo>
                  <a:lnTo>
                    <a:pt x="167" y="2020"/>
                  </a:lnTo>
                  <a:lnTo>
                    <a:pt x="172" y="2063"/>
                  </a:lnTo>
                  <a:lnTo>
                    <a:pt x="178" y="2107"/>
                  </a:lnTo>
                  <a:lnTo>
                    <a:pt x="184" y="2148"/>
                  </a:lnTo>
                  <a:lnTo>
                    <a:pt x="190" y="2189"/>
                  </a:lnTo>
                  <a:lnTo>
                    <a:pt x="195" y="2229"/>
                  </a:lnTo>
                  <a:lnTo>
                    <a:pt x="201" y="2268"/>
                  </a:lnTo>
                  <a:lnTo>
                    <a:pt x="206" y="2307"/>
                  </a:lnTo>
                  <a:lnTo>
                    <a:pt x="213" y="2344"/>
                  </a:lnTo>
                  <a:lnTo>
                    <a:pt x="219" y="2380"/>
                  </a:lnTo>
                  <a:lnTo>
                    <a:pt x="224" y="2417"/>
                  </a:lnTo>
                  <a:lnTo>
                    <a:pt x="230" y="2451"/>
                  </a:lnTo>
                  <a:lnTo>
                    <a:pt x="235" y="2486"/>
                  </a:lnTo>
                  <a:lnTo>
                    <a:pt x="242" y="2519"/>
                  </a:lnTo>
                  <a:lnTo>
                    <a:pt x="247" y="2552"/>
                  </a:lnTo>
                  <a:lnTo>
                    <a:pt x="253" y="2585"/>
                  </a:lnTo>
                  <a:lnTo>
                    <a:pt x="258" y="2617"/>
                  </a:lnTo>
                  <a:lnTo>
                    <a:pt x="264" y="2648"/>
                  </a:lnTo>
                  <a:lnTo>
                    <a:pt x="270" y="2679"/>
                  </a:lnTo>
                  <a:lnTo>
                    <a:pt x="276" y="2709"/>
                  </a:lnTo>
                  <a:lnTo>
                    <a:pt x="281" y="2739"/>
                  </a:lnTo>
                  <a:lnTo>
                    <a:pt x="287" y="2768"/>
                  </a:lnTo>
                  <a:lnTo>
                    <a:pt x="292" y="2796"/>
                  </a:lnTo>
                  <a:lnTo>
                    <a:pt x="299" y="2824"/>
                  </a:lnTo>
                  <a:lnTo>
                    <a:pt x="304" y="2852"/>
                  </a:lnTo>
                  <a:lnTo>
                    <a:pt x="310" y="2879"/>
                  </a:lnTo>
                  <a:lnTo>
                    <a:pt x="316" y="2905"/>
                  </a:lnTo>
                  <a:lnTo>
                    <a:pt x="321" y="2931"/>
                  </a:lnTo>
                  <a:lnTo>
                    <a:pt x="328" y="2956"/>
                  </a:lnTo>
                  <a:lnTo>
                    <a:pt x="333" y="2982"/>
                  </a:lnTo>
                  <a:lnTo>
                    <a:pt x="339" y="3007"/>
                  </a:lnTo>
                  <a:lnTo>
                    <a:pt x="344" y="3031"/>
                  </a:lnTo>
                  <a:lnTo>
                    <a:pt x="350" y="3055"/>
                  </a:lnTo>
                  <a:lnTo>
                    <a:pt x="356" y="3079"/>
                  </a:lnTo>
                  <a:lnTo>
                    <a:pt x="362" y="3103"/>
                  </a:lnTo>
                  <a:lnTo>
                    <a:pt x="367" y="3125"/>
                  </a:lnTo>
                  <a:lnTo>
                    <a:pt x="373" y="3147"/>
                  </a:lnTo>
                  <a:lnTo>
                    <a:pt x="378" y="3170"/>
                  </a:lnTo>
                  <a:lnTo>
                    <a:pt x="385" y="3192"/>
                  </a:lnTo>
                  <a:lnTo>
                    <a:pt x="390" y="3213"/>
                  </a:lnTo>
                  <a:lnTo>
                    <a:pt x="396" y="3234"/>
                  </a:lnTo>
                  <a:lnTo>
                    <a:pt x="402" y="3255"/>
                  </a:lnTo>
                  <a:lnTo>
                    <a:pt x="407" y="3276"/>
                  </a:lnTo>
                  <a:lnTo>
                    <a:pt x="414" y="3296"/>
                  </a:lnTo>
                  <a:lnTo>
                    <a:pt x="419" y="3316"/>
                  </a:lnTo>
                  <a:lnTo>
                    <a:pt x="425" y="3336"/>
                  </a:lnTo>
                  <a:lnTo>
                    <a:pt x="430" y="3355"/>
                  </a:lnTo>
                  <a:lnTo>
                    <a:pt x="436" y="3374"/>
                  </a:lnTo>
                  <a:lnTo>
                    <a:pt x="442" y="3394"/>
                  </a:lnTo>
                  <a:lnTo>
                    <a:pt x="448" y="3412"/>
                  </a:lnTo>
                  <a:lnTo>
                    <a:pt x="453" y="3430"/>
                  </a:lnTo>
                  <a:lnTo>
                    <a:pt x="459" y="3449"/>
                  </a:lnTo>
                  <a:lnTo>
                    <a:pt x="464" y="3466"/>
                  </a:lnTo>
                  <a:lnTo>
                    <a:pt x="471" y="3484"/>
                  </a:lnTo>
                  <a:lnTo>
                    <a:pt x="476" y="3501"/>
                  </a:lnTo>
                  <a:lnTo>
                    <a:pt x="482" y="3518"/>
                  </a:lnTo>
                  <a:lnTo>
                    <a:pt x="487" y="3536"/>
                  </a:lnTo>
                  <a:lnTo>
                    <a:pt x="493" y="3552"/>
                  </a:lnTo>
                  <a:lnTo>
                    <a:pt x="500" y="3569"/>
                  </a:lnTo>
                  <a:lnTo>
                    <a:pt x="505" y="3584"/>
                  </a:lnTo>
                  <a:lnTo>
                    <a:pt x="511" y="3601"/>
                  </a:lnTo>
                  <a:lnTo>
                    <a:pt x="516" y="3616"/>
                  </a:lnTo>
                  <a:lnTo>
                    <a:pt x="522" y="3632"/>
                  </a:lnTo>
                  <a:lnTo>
                    <a:pt x="528" y="3648"/>
                  </a:lnTo>
                  <a:lnTo>
                    <a:pt x="534" y="3663"/>
                  </a:lnTo>
                  <a:lnTo>
                    <a:pt x="539" y="3678"/>
                  </a:lnTo>
                  <a:lnTo>
                    <a:pt x="545" y="3693"/>
                  </a:lnTo>
                  <a:lnTo>
                    <a:pt x="550" y="3708"/>
                  </a:lnTo>
                  <a:lnTo>
                    <a:pt x="557" y="3722"/>
                  </a:lnTo>
                  <a:lnTo>
                    <a:pt x="562" y="3737"/>
                  </a:lnTo>
                  <a:lnTo>
                    <a:pt x="568" y="3750"/>
                  </a:lnTo>
                  <a:lnTo>
                    <a:pt x="573" y="3765"/>
                  </a:lnTo>
                  <a:lnTo>
                    <a:pt x="579" y="3778"/>
                  </a:lnTo>
                  <a:lnTo>
                    <a:pt x="585" y="3792"/>
                  </a:lnTo>
                  <a:lnTo>
                    <a:pt x="591" y="3805"/>
                  </a:lnTo>
                  <a:lnTo>
                    <a:pt x="597" y="3818"/>
                  </a:lnTo>
                  <a:lnTo>
                    <a:pt x="602" y="3832"/>
                  </a:lnTo>
                  <a:lnTo>
                    <a:pt x="608" y="3844"/>
                  </a:lnTo>
                  <a:lnTo>
                    <a:pt x="614" y="3858"/>
                  </a:lnTo>
                  <a:lnTo>
                    <a:pt x="620" y="3870"/>
                  </a:lnTo>
                  <a:lnTo>
                    <a:pt x="625" y="3883"/>
                  </a:lnTo>
                  <a:lnTo>
                    <a:pt x="631" y="3895"/>
                  </a:lnTo>
                  <a:lnTo>
                    <a:pt x="636" y="3908"/>
                  </a:lnTo>
                  <a:lnTo>
                    <a:pt x="643" y="3920"/>
                  </a:lnTo>
                  <a:lnTo>
                    <a:pt x="648" y="3931"/>
                  </a:lnTo>
                  <a:lnTo>
                    <a:pt x="654" y="3944"/>
                  </a:lnTo>
                  <a:lnTo>
                    <a:pt x="659" y="3955"/>
                  </a:lnTo>
                  <a:lnTo>
                    <a:pt x="665" y="3967"/>
                  </a:lnTo>
                  <a:lnTo>
                    <a:pt x="671" y="3978"/>
                  </a:lnTo>
                  <a:lnTo>
                    <a:pt x="677" y="3989"/>
                  </a:lnTo>
                  <a:lnTo>
                    <a:pt x="683" y="4001"/>
                  </a:lnTo>
                  <a:lnTo>
                    <a:pt x="688" y="4012"/>
                  </a:lnTo>
                  <a:lnTo>
                    <a:pt x="694" y="4023"/>
                  </a:lnTo>
                  <a:lnTo>
                    <a:pt x="700" y="4034"/>
                  </a:lnTo>
                  <a:lnTo>
                    <a:pt x="706" y="4044"/>
                  </a:lnTo>
                  <a:lnTo>
                    <a:pt x="711" y="4056"/>
                  </a:lnTo>
                  <a:lnTo>
                    <a:pt x="717" y="4066"/>
                  </a:lnTo>
                  <a:lnTo>
                    <a:pt x="722" y="4076"/>
                  </a:lnTo>
                  <a:lnTo>
                    <a:pt x="729" y="4087"/>
                  </a:lnTo>
                  <a:lnTo>
                    <a:pt x="734" y="4096"/>
                  </a:lnTo>
                  <a:lnTo>
                    <a:pt x="740" y="4107"/>
                  </a:lnTo>
                  <a:lnTo>
                    <a:pt x="745" y="4117"/>
                  </a:lnTo>
                  <a:lnTo>
                    <a:pt x="751" y="4126"/>
                  </a:lnTo>
                  <a:lnTo>
                    <a:pt x="757" y="4137"/>
                  </a:lnTo>
                  <a:lnTo>
                    <a:pt x="763" y="4146"/>
                  </a:lnTo>
                  <a:lnTo>
                    <a:pt x="768" y="4155"/>
                  </a:lnTo>
                  <a:lnTo>
                    <a:pt x="774" y="4165"/>
                  </a:lnTo>
                  <a:lnTo>
                    <a:pt x="780" y="4174"/>
                  </a:lnTo>
                  <a:lnTo>
                    <a:pt x="786" y="4183"/>
                  </a:lnTo>
                  <a:lnTo>
                    <a:pt x="792" y="4193"/>
                  </a:lnTo>
                  <a:lnTo>
                    <a:pt x="797" y="4202"/>
                  </a:lnTo>
                  <a:lnTo>
                    <a:pt x="803" y="4211"/>
                  </a:lnTo>
                  <a:lnTo>
                    <a:pt x="808" y="4219"/>
                  </a:lnTo>
                  <a:lnTo>
                    <a:pt x="815" y="4229"/>
                  </a:lnTo>
                  <a:lnTo>
                    <a:pt x="820" y="4237"/>
                  </a:lnTo>
                  <a:lnTo>
                    <a:pt x="826" y="4246"/>
                  </a:lnTo>
                  <a:lnTo>
                    <a:pt x="831" y="4255"/>
                  </a:lnTo>
                  <a:lnTo>
                    <a:pt x="837" y="4263"/>
                  </a:lnTo>
                  <a:lnTo>
                    <a:pt x="843" y="4271"/>
                  </a:lnTo>
                  <a:lnTo>
                    <a:pt x="849" y="4280"/>
                  </a:lnTo>
                  <a:lnTo>
                    <a:pt x="854" y="4288"/>
                  </a:lnTo>
                  <a:lnTo>
                    <a:pt x="860" y="4296"/>
                  </a:lnTo>
                  <a:lnTo>
                    <a:pt x="866" y="4304"/>
                  </a:lnTo>
                  <a:lnTo>
                    <a:pt x="872" y="4312"/>
                  </a:lnTo>
                  <a:lnTo>
                    <a:pt x="878" y="4320"/>
                  </a:lnTo>
                  <a:lnTo>
                    <a:pt x="883" y="4328"/>
                  </a:lnTo>
                  <a:lnTo>
                    <a:pt x="889" y="4336"/>
                  </a:lnTo>
                  <a:lnTo>
                    <a:pt x="894" y="4343"/>
                  </a:lnTo>
                  <a:lnTo>
                    <a:pt x="901" y="4351"/>
                  </a:lnTo>
                  <a:lnTo>
                    <a:pt x="906" y="4358"/>
                  </a:lnTo>
                  <a:lnTo>
                    <a:pt x="912" y="4366"/>
                  </a:lnTo>
                  <a:lnTo>
                    <a:pt x="917" y="4373"/>
                  </a:lnTo>
                  <a:lnTo>
                    <a:pt x="923" y="4380"/>
                  </a:lnTo>
                  <a:lnTo>
                    <a:pt x="929" y="4387"/>
                  </a:lnTo>
                  <a:lnTo>
                    <a:pt x="935" y="4395"/>
                  </a:lnTo>
                  <a:lnTo>
                    <a:pt x="940" y="4402"/>
                  </a:lnTo>
                  <a:lnTo>
                    <a:pt x="946" y="4409"/>
                  </a:lnTo>
                  <a:lnTo>
                    <a:pt x="951" y="4416"/>
                  </a:lnTo>
                  <a:lnTo>
                    <a:pt x="958" y="4424"/>
                  </a:lnTo>
                  <a:lnTo>
                    <a:pt x="964" y="4430"/>
                  </a:lnTo>
                  <a:lnTo>
                    <a:pt x="969" y="4437"/>
                  </a:lnTo>
                  <a:lnTo>
                    <a:pt x="975" y="4443"/>
                  </a:lnTo>
                  <a:lnTo>
                    <a:pt x="980" y="4451"/>
                  </a:lnTo>
                  <a:lnTo>
                    <a:pt x="987" y="4457"/>
                  </a:lnTo>
                  <a:lnTo>
                    <a:pt x="992" y="4463"/>
                  </a:lnTo>
                  <a:lnTo>
                    <a:pt x="998" y="4470"/>
                  </a:lnTo>
                  <a:lnTo>
                    <a:pt x="1003" y="4476"/>
                  </a:lnTo>
                  <a:lnTo>
                    <a:pt x="1009" y="4483"/>
                  </a:lnTo>
                  <a:lnTo>
                    <a:pt x="1015" y="4489"/>
                  </a:lnTo>
                  <a:lnTo>
                    <a:pt x="1021" y="4495"/>
                  </a:lnTo>
                  <a:lnTo>
                    <a:pt x="1026" y="4501"/>
                  </a:lnTo>
                  <a:lnTo>
                    <a:pt x="1032" y="4508"/>
                  </a:lnTo>
                  <a:lnTo>
                    <a:pt x="1037" y="4514"/>
                  </a:lnTo>
                  <a:lnTo>
                    <a:pt x="1044" y="4520"/>
                  </a:lnTo>
                  <a:lnTo>
                    <a:pt x="1050" y="4526"/>
                  </a:lnTo>
                  <a:lnTo>
                    <a:pt x="1055" y="4531"/>
                  </a:lnTo>
                  <a:lnTo>
                    <a:pt x="1061" y="4538"/>
                  </a:lnTo>
                  <a:lnTo>
                    <a:pt x="1066" y="4544"/>
                  </a:lnTo>
                  <a:lnTo>
                    <a:pt x="1073" y="4549"/>
                  </a:lnTo>
                  <a:lnTo>
                    <a:pt x="1078" y="4555"/>
                  </a:lnTo>
                  <a:lnTo>
                    <a:pt x="1084" y="4560"/>
                  </a:lnTo>
                  <a:lnTo>
                    <a:pt x="1089" y="4567"/>
                  </a:lnTo>
                  <a:lnTo>
                    <a:pt x="1095" y="4572"/>
                  </a:lnTo>
                  <a:lnTo>
                    <a:pt x="1101" y="4578"/>
                  </a:lnTo>
                  <a:lnTo>
                    <a:pt x="1107" y="4583"/>
                  </a:lnTo>
                  <a:lnTo>
                    <a:pt x="1112" y="4588"/>
                  </a:lnTo>
                  <a:lnTo>
                    <a:pt x="1118" y="4594"/>
                  </a:lnTo>
                  <a:lnTo>
                    <a:pt x="1123" y="4599"/>
                  </a:lnTo>
                  <a:lnTo>
                    <a:pt x="1130" y="4605"/>
                  </a:lnTo>
                  <a:lnTo>
                    <a:pt x="1135" y="4610"/>
                  </a:lnTo>
                  <a:lnTo>
                    <a:pt x="1141" y="4615"/>
                  </a:lnTo>
                  <a:lnTo>
                    <a:pt x="1147" y="4620"/>
                  </a:lnTo>
                  <a:lnTo>
                    <a:pt x="1152" y="4626"/>
                  </a:lnTo>
                  <a:lnTo>
                    <a:pt x="1159" y="4631"/>
                  </a:lnTo>
                  <a:lnTo>
                    <a:pt x="1164" y="4635"/>
                  </a:lnTo>
                  <a:lnTo>
                    <a:pt x="1170" y="4640"/>
                  </a:lnTo>
                  <a:lnTo>
                    <a:pt x="1175" y="4645"/>
                  </a:lnTo>
                  <a:lnTo>
                    <a:pt x="1181" y="4650"/>
                  </a:lnTo>
                  <a:lnTo>
                    <a:pt x="1187" y="4656"/>
                  </a:lnTo>
                  <a:lnTo>
                    <a:pt x="1193" y="4660"/>
                  </a:lnTo>
                  <a:lnTo>
                    <a:pt x="1198" y="4665"/>
                  </a:lnTo>
                  <a:lnTo>
                    <a:pt x="1204" y="4669"/>
                  </a:lnTo>
                  <a:lnTo>
                    <a:pt x="1209" y="4674"/>
                  </a:lnTo>
                  <a:lnTo>
                    <a:pt x="1216" y="4680"/>
                  </a:lnTo>
                  <a:lnTo>
                    <a:pt x="1221" y="4684"/>
                  </a:lnTo>
                  <a:lnTo>
                    <a:pt x="1227" y="4688"/>
                  </a:lnTo>
                  <a:lnTo>
                    <a:pt x="1233" y="4693"/>
                  </a:lnTo>
                  <a:lnTo>
                    <a:pt x="1238" y="4697"/>
                  </a:lnTo>
                  <a:lnTo>
                    <a:pt x="1245" y="4702"/>
                  </a:lnTo>
                  <a:lnTo>
                    <a:pt x="1250" y="4706"/>
                  </a:lnTo>
                  <a:lnTo>
                    <a:pt x="1256" y="4711"/>
                  </a:lnTo>
                  <a:lnTo>
                    <a:pt x="1261" y="4715"/>
                  </a:lnTo>
                  <a:lnTo>
                    <a:pt x="1267" y="4720"/>
                  </a:lnTo>
                  <a:lnTo>
                    <a:pt x="1273" y="4724"/>
                  </a:lnTo>
                  <a:lnTo>
                    <a:pt x="1279" y="4728"/>
                  </a:lnTo>
                  <a:lnTo>
                    <a:pt x="1284" y="4732"/>
                  </a:lnTo>
                  <a:lnTo>
                    <a:pt x="1290" y="4736"/>
                  </a:lnTo>
                  <a:lnTo>
                    <a:pt x="1295" y="4741"/>
                  </a:lnTo>
                  <a:lnTo>
                    <a:pt x="1302" y="4745"/>
                  </a:lnTo>
                  <a:lnTo>
                    <a:pt x="1307" y="4749"/>
                  </a:lnTo>
                  <a:lnTo>
                    <a:pt x="1313" y="4753"/>
                  </a:lnTo>
                  <a:lnTo>
                    <a:pt x="1318" y="4757"/>
                  </a:lnTo>
                  <a:lnTo>
                    <a:pt x="1324" y="4761"/>
                  </a:lnTo>
                  <a:lnTo>
                    <a:pt x="1331" y="4766"/>
                  </a:lnTo>
                  <a:lnTo>
                    <a:pt x="1336" y="4769"/>
                  </a:lnTo>
                  <a:lnTo>
                    <a:pt x="1342" y="4773"/>
                  </a:lnTo>
                  <a:lnTo>
                    <a:pt x="1347" y="4777"/>
                  </a:lnTo>
                  <a:lnTo>
                    <a:pt x="1354" y="4781"/>
                  </a:lnTo>
                  <a:lnTo>
                    <a:pt x="1359" y="4784"/>
                  </a:lnTo>
                  <a:lnTo>
                    <a:pt x="1365" y="4788"/>
                  </a:lnTo>
                  <a:lnTo>
                    <a:pt x="1370" y="4792"/>
                  </a:lnTo>
                  <a:lnTo>
                    <a:pt x="1376" y="4796"/>
                  </a:lnTo>
                  <a:lnTo>
                    <a:pt x="1381" y="4800"/>
                  </a:lnTo>
                  <a:lnTo>
                    <a:pt x="1388" y="4803"/>
                  </a:lnTo>
                  <a:lnTo>
                    <a:pt x="1393" y="4807"/>
                  </a:lnTo>
                  <a:lnTo>
                    <a:pt x="1399" y="4810"/>
                  </a:lnTo>
                  <a:lnTo>
                    <a:pt x="1404" y="4814"/>
                  </a:lnTo>
                  <a:lnTo>
                    <a:pt x="1411" y="4817"/>
                  </a:lnTo>
                  <a:lnTo>
                    <a:pt x="1417" y="4821"/>
                  </a:lnTo>
                  <a:lnTo>
                    <a:pt x="1422" y="4825"/>
                  </a:lnTo>
                  <a:lnTo>
                    <a:pt x="1428" y="4828"/>
                  </a:lnTo>
                  <a:lnTo>
                    <a:pt x="1433" y="4832"/>
                  </a:lnTo>
                  <a:lnTo>
                    <a:pt x="1440" y="4835"/>
                  </a:lnTo>
                  <a:lnTo>
                    <a:pt x="1445" y="4838"/>
                  </a:lnTo>
                  <a:lnTo>
                    <a:pt x="1451" y="4842"/>
                  </a:lnTo>
                  <a:lnTo>
                    <a:pt x="1456" y="4845"/>
                  </a:lnTo>
                  <a:lnTo>
                    <a:pt x="1462" y="4848"/>
                  </a:lnTo>
                  <a:lnTo>
                    <a:pt x="1468" y="4851"/>
                  </a:lnTo>
                  <a:lnTo>
                    <a:pt x="1474" y="4855"/>
                  </a:lnTo>
                  <a:lnTo>
                    <a:pt x="1479" y="4859"/>
                  </a:lnTo>
                  <a:lnTo>
                    <a:pt x="1485" y="4862"/>
                  </a:lnTo>
                  <a:lnTo>
                    <a:pt x="1490" y="4865"/>
                  </a:lnTo>
                  <a:lnTo>
                    <a:pt x="1497" y="4868"/>
                  </a:lnTo>
                  <a:lnTo>
                    <a:pt x="1502" y="4871"/>
                  </a:lnTo>
                  <a:lnTo>
                    <a:pt x="1508" y="4874"/>
                  </a:lnTo>
                  <a:lnTo>
                    <a:pt x="1514" y="4877"/>
                  </a:lnTo>
                  <a:lnTo>
                    <a:pt x="1519" y="4881"/>
                  </a:lnTo>
                  <a:lnTo>
                    <a:pt x="1526" y="4884"/>
                  </a:lnTo>
                  <a:lnTo>
                    <a:pt x="1531" y="4887"/>
                  </a:lnTo>
                  <a:lnTo>
                    <a:pt x="1537" y="4890"/>
                  </a:lnTo>
                  <a:lnTo>
                    <a:pt x="1542" y="4893"/>
                  </a:lnTo>
                  <a:lnTo>
                    <a:pt x="1548" y="4895"/>
                  </a:lnTo>
                  <a:lnTo>
                    <a:pt x="1554" y="4898"/>
                  </a:lnTo>
                  <a:lnTo>
                    <a:pt x="1560" y="4901"/>
                  </a:lnTo>
                  <a:lnTo>
                    <a:pt x="1565" y="4904"/>
                  </a:lnTo>
                  <a:lnTo>
                    <a:pt x="1571" y="4907"/>
                  </a:lnTo>
                  <a:lnTo>
                    <a:pt x="1576" y="4910"/>
                  </a:lnTo>
                  <a:lnTo>
                    <a:pt x="1583" y="4913"/>
                  </a:lnTo>
                  <a:lnTo>
                    <a:pt x="1588" y="4916"/>
                  </a:lnTo>
                  <a:lnTo>
                    <a:pt x="1594" y="4919"/>
                  </a:lnTo>
                  <a:lnTo>
                    <a:pt x="1600" y="4921"/>
                  </a:lnTo>
                  <a:lnTo>
                    <a:pt x="1605" y="4924"/>
                  </a:lnTo>
                  <a:lnTo>
                    <a:pt x="1612" y="4927"/>
                  </a:lnTo>
                  <a:lnTo>
                    <a:pt x="1617" y="4929"/>
                  </a:lnTo>
                  <a:lnTo>
                    <a:pt x="1623" y="4932"/>
                  </a:lnTo>
                  <a:lnTo>
                    <a:pt x="1628" y="4934"/>
                  </a:lnTo>
                  <a:lnTo>
                    <a:pt x="1634" y="4937"/>
                  </a:lnTo>
                  <a:lnTo>
                    <a:pt x="1640" y="4941"/>
                  </a:lnTo>
                  <a:lnTo>
                    <a:pt x="1646" y="4943"/>
                  </a:lnTo>
                  <a:lnTo>
                    <a:pt x="1651" y="4946"/>
                  </a:lnTo>
                  <a:lnTo>
                    <a:pt x="1657" y="4948"/>
                  </a:lnTo>
                  <a:lnTo>
                    <a:pt x="1662" y="4951"/>
                  </a:lnTo>
                  <a:lnTo>
                    <a:pt x="1669" y="4953"/>
                  </a:lnTo>
                  <a:lnTo>
                    <a:pt x="1674" y="4955"/>
                  </a:lnTo>
                  <a:lnTo>
                    <a:pt x="1680" y="4958"/>
                  </a:lnTo>
                  <a:lnTo>
                    <a:pt x="1685" y="4960"/>
                  </a:lnTo>
                  <a:lnTo>
                    <a:pt x="1691" y="4963"/>
                  </a:lnTo>
                  <a:lnTo>
                    <a:pt x="1698" y="4965"/>
                  </a:lnTo>
                  <a:lnTo>
                    <a:pt x="1703" y="4968"/>
                  </a:lnTo>
                  <a:lnTo>
                    <a:pt x="1709" y="4971"/>
                  </a:lnTo>
                  <a:lnTo>
                    <a:pt x="1714" y="4973"/>
                  </a:lnTo>
                  <a:lnTo>
                    <a:pt x="1720" y="4975"/>
                  </a:lnTo>
                  <a:lnTo>
                    <a:pt x="1726" y="4978"/>
                  </a:lnTo>
                  <a:lnTo>
                    <a:pt x="1732" y="4980"/>
                  </a:lnTo>
                  <a:lnTo>
                    <a:pt x="1737" y="4982"/>
                  </a:lnTo>
                  <a:lnTo>
                    <a:pt x="1743" y="4984"/>
                  </a:lnTo>
                  <a:lnTo>
                    <a:pt x="1748" y="4987"/>
                  </a:lnTo>
                  <a:lnTo>
                    <a:pt x="1755" y="4989"/>
                  </a:lnTo>
                  <a:lnTo>
                    <a:pt x="1760" y="4991"/>
                  </a:lnTo>
                  <a:lnTo>
                    <a:pt x="1766" y="4993"/>
                  </a:lnTo>
                  <a:lnTo>
                    <a:pt x="1771" y="4996"/>
                  </a:lnTo>
                  <a:lnTo>
                    <a:pt x="1777" y="4998"/>
                  </a:lnTo>
                  <a:lnTo>
                    <a:pt x="1784" y="5001"/>
                  </a:lnTo>
                  <a:lnTo>
                    <a:pt x="1789" y="5003"/>
                  </a:lnTo>
                  <a:lnTo>
                    <a:pt x="1795" y="5005"/>
                  </a:lnTo>
                  <a:lnTo>
                    <a:pt x="1800" y="5007"/>
                  </a:lnTo>
                  <a:lnTo>
                    <a:pt x="1806" y="5009"/>
                  </a:lnTo>
                  <a:lnTo>
                    <a:pt x="1812" y="5011"/>
                  </a:lnTo>
                  <a:lnTo>
                    <a:pt x="1818" y="5013"/>
                  </a:lnTo>
                  <a:lnTo>
                    <a:pt x="1823" y="5015"/>
                  </a:lnTo>
                  <a:lnTo>
                    <a:pt x="1829" y="5017"/>
                  </a:lnTo>
                  <a:lnTo>
                    <a:pt x="1834" y="5019"/>
                  </a:lnTo>
                  <a:lnTo>
                    <a:pt x="1841" y="5021"/>
                  </a:lnTo>
                  <a:lnTo>
                    <a:pt x="1846" y="5023"/>
                  </a:lnTo>
                  <a:lnTo>
                    <a:pt x="1852" y="5026"/>
                  </a:lnTo>
                  <a:lnTo>
                    <a:pt x="1857" y="5028"/>
                  </a:lnTo>
                  <a:lnTo>
                    <a:pt x="1863" y="5030"/>
                  </a:lnTo>
                  <a:lnTo>
                    <a:pt x="1869" y="5032"/>
                  </a:lnTo>
                  <a:lnTo>
                    <a:pt x="1875" y="5034"/>
                  </a:lnTo>
                  <a:lnTo>
                    <a:pt x="1881" y="5035"/>
                  </a:lnTo>
                  <a:lnTo>
                    <a:pt x="1886" y="5037"/>
                  </a:lnTo>
                  <a:lnTo>
                    <a:pt x="1892" y="5039"/>
                  </a:lnTo>
                  <a:lnTo>
                    <a:pt x="1898" y="5041"/>
                  </a:lnTo>
                  <a:lnTo>
                    <a:pt x="1904" y="5043"/>
                  </a:lnTo>
                  <a:lnTo>
                    <a:pt x="1909" y="5045"/>
                  </a:lnTo>
                  <a:lnTo>
                    <a:pt x="1915" y="5046"/>
                  </a:lnTo>
                  <a:lnTo>
                    <a:pt x="1920" y="5048"/>
                  </a:lnTo>
                  <a:lnTo>
                    <a:pt x="1927" y="5050"/>
                  </a:lnTo>
                  <a:lnTo>
                    <a:pt x="1932" y="5053"/>
                  </a:lnTo>
                  <a:lnTo>
                    <a:pt x="1938" y="5055"/>
                  </a:lnTo>
                  <a:lnTo>
                    <a:pt x="1943" y="5056"/>
                  </a:lnTo>
                  <a:lnTo>
                    <a:pt x="1949" y="5058"/>
                  </a:lnTo>
                  <a:lnTo>
                    <a:pt x="1955" y="5060"/>
                  </a:lnTo>
                  <a:lnTo>
                    <a:pt x="1961" y="5061"/>
                  </a:lnTo>
                  <a:lnTo>
                    <a:pt x="1967" y="5063"/>
                  </a:lnTo>
                  <a:lnTo>
                    <a:pt x="1972" y="5065"/>
                  </a:lnTo>
                  <a:lnTo>
                    <a:pt x="1978" y="5067"/>
                  </a:lnTo>
                  <a:lnTo>
                    <a:pt x="1984" y="5068"/>
                  </a:lnTo>
                  <a:lnTo>
                    <a:pt x="1990" y="5070"/>
                  </a:lnTo>
                  <a:lnTo>
                    <a:pt x="1995" y="5072"/>
                  </a:lnTo>
                  <a:lnTo>
                    <a:pt x="2001" y="5073"/>
                  </a:lnTo>
                  <a:lnTo>
                    <a:pt x="2006" y="5075"/>
                  </a:lnTo>
                  <a:lnTo>
                    <a:pt x="2013" y="5076"/>
                  </a:lnTo>
                  <a:lnTo>
                    <a:pt x="2018" y="5078"/>
                  </a:lnTo>
                  <a:lnTo>
                    <a:pt x="2024" y="5080"/>
                  </a:lnTo>
                  <a:lnTo>
                    <a:pt x="2029" y="5082"/>
                  </a:lnTo>
                  <a:lnTo>
                    <a:pt x="2035" y="5084"/>
                  </a:lnTo>
                  <a:lnTo>
                    <a:pt x="2041" y="5085"/>
                  </a:lnTo>
                  <a:lnTo>
                    <a:pt x="2047" y="5087"/>
                  </a:lnTo>
                  <a:lnTo>
                    <a:pt x="2052" y="5088"/>
                  </a:lnTo>
                  <a:lnTo>
                    <a:pt x="2058" y="5090"/>
                  </a:lnTo>
                  <a:lnTo>
                    <a:pt x="2064" y="5091"/>
                  </a:lnTo>
                  <a:lnTo>
                    <a:pt x="2070" y="5093"/>
                  </a:lnTo>
                  <a:lnTo>
                    <a:pt x="2076" y="5094"/>
                  </a:lnTo>
                  <a:lnTo>
                    <a:pt x="2081" y="5096"/>
                  </a:lnTo>
                  <a:lnTo>
                    <a:pt x="2087" y="5097"/>
                  </a:lnTo>
                  <a:lnTo>
                    <a:pt x="2092" y="5099"/>
                  </a:lnTo>
                  <a:lnTo>
                    <a:pt x="2099" y="5100"/>
                  </a:lnTo>
                  <a:lnTo>
                    <a:pt x="2104" y="5102"/>
                  </a:lnTo>
                  <a:lnTo>
                    <a:pt x="2110" y="5103"/>
                  </a:lnTo>
                  <a:lnTo>
                    <a:pt x="2115" y="5104"/>
                  </a:lnTo>
                  <a:lnTo>
                    <a:pt x="2121" y="5106"/>
                  </a:lnTo>
                  <a:lnTo>
                    <a:pt x="2127" y="5107"/>
                  </a:lnTo>
                  <a:lnTo>
                    <a:pt x="2133" y="5109"/>
                  </a:lnTo>
                  <a:lnTo>
                    <a:pt x="2138" y="5111"/>
                  </a:lnTo>
                  <a:lnTo>
                    <a:pt x="2144" y="5112"/>
                  </a:lnTo>
                  <a:lnTo>
                    <a:pt x="2150" y="5114"/>
                  </a:lnTo>
                  <a:lnTo>
                    <a:pt x="2156" y="5115"/>
                  </a:lnTo>
                  <a:lnTo>
                    <a:pt x="2162" y="5117"/>
                  </a:lnTo>
                  <a:lnTo>
                    <a:pt x="2167" y="5118"/>
                  </a:lnTo>
                  <a:lnTo>
                    <a:pt x="2173" y="5119"/>
                  </a:lnTo>
                  <a:lnTo>
                    <a:pt x="2178" y="5121"/>
                  </a:lnTo>
                  <a:lnTo>
                    <a:pt x="2185" y="5122"/>
                  </a:lnTo>
                  <a:lnTo>
                    <a:pt x="2190" y="5123"/>
                  </a:lnTo>
                  <a:lnTo>
                    <a:pt x="2196" y="5124"/>
                  </a:lnTo>
                  <a:lnTo>
                    <a:pt x="2201" y="5126"/>
                  </a:lnTo>
                  <a:lnTo>
                    <a:pt x="2207" y="5127"/>
                  </a:lnTo>
                  <a:lnTo>
                    <a:pt x="2213" y="5128"/>
                  </a:lnTo>
                  <a:lnTo>
                    <a:pt x="2219" y="5130"/>
                  </a:lnTo>
                  <a:lnTo>
                    <a:pt x="2224" y="5131"/>
                  </a:lnTo>
                  <a:lnTo>
                    <a:pt x="2230" y="5132"/>
                  </a:lnTo>
                  <a:lnTo>
                    <a:pt x="2235" y="5133"/>
                  </a:lnTo>
                  <a:lnTo>
                    <a:pt x="2242" y="5134"/>
                  </a:lnTo>
                  <a:lnTo>
                    <a:pt x="2248" y="5136"/>
                  </a:lnTo>
                  <a:lnTo>
                    <a:pt x="2253" y="5137"/>
                  </a:lnTo>
                  <a:lnTo>
                    <a:pt x="2259" y="5139"/>
                  </a:lnTo>
                  <a:lnTo>
                    <a:pt x="2264" y="5140"/>
                  </a:lnTo>
                  <a:lnTo>
                    <a:pt x="2271" y="5141"/>
                  </a:lnTo>
                  <a:lnTo>
                    <a:pt x="2276" y="5143"/>
                  </a:lnTo>
                  <a:lnTo>
                    <a:pt x="2282" y="5144"/>
                  </a:lnTo>
                  <a:lnTo>
                    <a:pt x="2287" y="5145"/>
                  </a:lnTo>
                  <a:lnTo>
                    <a:pt x="2293" y="5146"/>
                  </a:lnTo>
                  <a:lnTo>
                    <a:pt x="2299" y="5147"/>
                  </a:lnTo>
                  <a:lnTo>
                    <a:pt x="2305" y="5148"/>
                  </a:lnTo>
                  <a:lnTo>
                    <a:pt x="2310" y="5150"/>
                  </a:lnTo>
                  <a:lnTo>
                    <a:pt x="2316" y="5151"/>
                  </a:lnTo>
                  <a:lnTo>
                    <a:pt x="2321" y="5152"/>
                  </a:lnTo>
                  <a:lnTo>
                    <a:pt x="2328" y="5153"/>
                  </a:lnTo>
                  <a:lnTo>
                    <a:pt x="2334" y="5154"/>
                  </a:lnTo>
                  <a:lnTo>
                    <a:pt x="2339" y="5155"/>
                  </a:lnTo>
                  <a:lnTo>
                    <a:pt x="2345" y="5156"/>
                  </a:lnTo>
                  <a:lnTo>
                    <a:pt x="2350" y="5157"/>
                  </a:lnTo>
                  <a:lnTo>
                    <a:pt x="2357" y="5158"/>
                  </a:lnTo>
                  <a:lnTo>
                    <a:pt x="2362" y="5159"/>
                  </a:lnTo>
                  <a:lnTo>
                    <a:pt x="2368" y="5160"/>
                  </a:lnTo>
                  <a:lnTo>
                    <a:pt x="2373" y="5162"/>
                  </a:lnTo>
                  <a:lnTo>
                    <a:pt x="2379" y="5163"/>
                  </a:lnTo>
                  <a:lnTo>
                    <a:pt x="2385" y="5164"/>
                  </a:lnTo>
                  <a:lnTo>
                    <a:pt x="2391" y="5165"/>
                  </a:lnTo>
                  <a:lnTo>
                    <a:pt x="2396" y="5166"/>
                  </a:lnTo>
                  <a:lnTo>
                    <a:pt x="2402" y="5168"/>
                  </a:lnTo>
                  <a:lnTo>
                    <a:pt x="2407" y="5169"/>
                  </a:lnTo>
                  <a:lnTo>
                    <a:pt x="2414" y="5170"/>
                  </a:lnTo>
                  <a:lnTo>
                    <a:pt x="2419" y="5171"/>
                  </a:lnTo>
                  <a:lnTo>
                    <a:pt x="2425" y="5172"/>
                  </a:lnTo>
                  <a:lnTo>
                    <a:pt x="2431" y="5173"/>
                  </a:lnTo>
                  <a:lnTo>
                    <a:pt x="2436" y="5174"/>
                  </a:lnTo>
                  <a:lnTo>
                    <a:pt x="2443" y="5175"/>
                  </a:lnTo>
                  <a:lnTo>
                    <a:pt x="2448" y="5176"/>
                  </a:lnTo>
                  <a:lnTo>
                    <a:pt x="2454" y="5177"/>
                  </a:lnTo>
                  <a:lnTo>
                    <a:pt x="2459" y="5178"/>
                  </a:lnTo>
                  <a:lnTo>
                    <a:pt x="2465" y="5179"/>
                  </a:lnTo>
                  <a:lnTo>
                    <a:pt x="2471" y="5179"/>
                  </a:lnTo>
                  <a:lnTo>
                    <a:pt x="2477" y="5180"/>
                  </a:lnTo>
                  <a:lnTo>
                    <a:pt x="2482" y="5181"/>
                  </a:lnTo>
                  <a:lnTo>
                    <a:pt x="2488" y="5182"/>
                  </a:lnTo>
                  <a:lnTo>
                    <a:pt x="2493" y="5183"/>
                  </a:lnTo>
                  <a:lnTo>
                    <a:pt x="2500" y="5184"/>
                  </a:lnTo>
                  <a:lnTo>
                    <a:pt x="2505" y="5185"/>
                  </a:lnTo>
                  <a:lnTo>
                    <a:pt x="2511" y="5186"/>
                  </a:lnTo>
                  <a:lnTo>
                    <a:pt x="2517" y="5187"/>
                  </a:lnTo>
                  <a:lnTo>
                    <a:pt x="2522" y="5188"/>
                  </a:lnTo>
                  <a:lnTo>
                    <a:pt x="2529" y="5189"/>
                  </a:lnTo>
                  <a:lnTo>
                    <a:pt x="2534" y="5189"/>
                  </a:lnTo>
                  <a:lnTo>
                    <a:pt x="2540" y="5190"/>
                  </a:lnTo>
                  <a:lnTo>
                    <a:pt x="2545" y="5191"/>
                  </a:lnTo>
                  <a:lnTo>
                    <a:pt x="2551" y="5192"/>
                  </a:lnTo>
                  <a:lnTo>
                    <a:pt x="2557" y="5193"/>
                  </a:lnTo>
                  <a:lnTo>
                    <a:pt x="2563" y="5194"/>
                  </a:lnTo>
                  <a:lnTo>
                    <a:pt x="2568" y="5195"/>
                  </a:lnTo>
                  <a:lnTo>
                    <a:pt x="2574" y="5195"/>
                  </a:lnTo>
                  <a:lnTo>
                    <a:pt x="2579" y="5197"/>
                  </a:lnTo>
                  <a:lnTo>
                    <a:pt x="2586" y="5198"/>
                  </a:lnTo>
                  <a:lnTo>
                    <a:pt x="2591" y="5199"/>
                  </a:lnTo>
                  <a:lnTo>
                    <a:pt x="2597" y="5200"/>
                  </a:lnTo>
                  <a:lnTo>
                    <a:pt x="2602" y="5201"/>
                  </a:lnTo>
                  <a:lnTo>
                    <a:pt x="2608" y="5201"/>
                  </a:lnTo>
                  <a:lnTo>
                    <a:pt x="2615" y="5202"/>
                  </a:lnTo>
                  <a:lnTo>
                    <a:pt x="2620" y="5203"/>
                  </a:lnTo>
                  <a:lnTo>
                    <a:pt x="2626" y="5204"/>
                  </a:lnTo>
                  <a:lnTo>
                    <a:pt x="2631" y="5205"/>
                  </a:lnTo>
                  <a:lnTo>
                    <a:pt x="2637" y="5205"/>
                  </a:lnTo>
                  <a:lnTo>
                    <a:pt x="2643" y="5206"/>
                  </a:lnTo>
                  <a:lnTo>
                    <a:pt x="2649" y="5207"/>
                  </a:lnTo>
                  <a:lnTo>
                    <a:pt x="2654" y="5208"/>
                  </a:lnTo>
                  <a:lnTo>
                    <a:pt x="2660" y="5208"/>
                  </a:lnTo>
                  <a:lnTo>
                    <a:pt x="2665" y="5209"/>
                  </a:lnTo>
                  <a:lnTo>
                    <a:pt x="2672" y="5210"/>
                  </a:lnTo>
                  <a:lnTo>
                    <a:pt x="2677" y="5211"/>
                  </a:lnTo>
                  <a:lnTo>
                    <a:pt x="2683" y="5211"/>
                  </a:lnTo>
                  <a:lnTo>
                    <a:pt x="2688" y="5212"/>
                  </a:lnTo>
                  <a:lnTo>
                    <a:pt x="2694" y="5213"/>
                  </a:lnTo>
                  <a:lnTo>
                    <a:pt x="2701" y="5214"/>
                  </a:lnTo>
                  <a:lnTo>
                    <a:pt x="2706" y="5214"/>
                  </a:lnTo>
                  <a:lnTo>
                    <a:pt x="2712" y="5215"/>
                  </a:lnTo>
                  <a:lnTo>
                    <a:pt x="2717" y="5216"/>
                  </a:lnTo>
                  <a:lnTo>
                    <a:pt x="2723" y="5217"/>
                  </a:lnTo>
                  <a:lnTo>
                    <a:pt x="2729" y="5217"/>
                  </a:lnTo>
                  <a:lnTo>
                    <a:pt x="2735" y="5218"/>
                  </a:lnTo>
                  <a:lnTo>
                    <a:pt x="2740" y="5219"/>
                  </a:lnTo>
                  <a:lnTo>
                    <a:pt x="2746" y="5219"/>
                  </a:lnTo>
                  <a:lnTo>
                    <a:pt x="2751" y="5220"/>
                  </a:lnTo>
                  <a:lnTo>
                    <a:pt x="2758" y="5221"/>
                  </a:lnTo>
                  <a:lnTo>
                    <a:pt x="2763" y="5221"/>
                  </a:lnTo>
                  <a:lnTo>
                    <a:pt x="2769" y="5222"/>
                  </a:lnTo>
                  <a:lnTo>
                    <a:pt x="2774" y="5223"/>
                  </a:lnTo>
                  <a:lnTo>
                    <a:pt x="2780" y="5223"/>
                  </a:lnTo>
                  <a:lnTo>
                    <a:pt x="2786" y="5225"/>
                  </a:lnTo>
                  <a:lnTo>
                    <a:pt x="2792" y="5226"/>
                  </a:lnTo>
                  <a:lnTo>
                    <a:pt x="2798" y="5226"/>
                  </a:lnTo>
                  <a:lnTo>
                    <a:pt x="2803" y="5227"/>
                  </a:lnTo>
                  <a:lnTo>
                    <a:pt x="2809" y="5228"/>
                  </a:lnTo>
                  <a:lnTo>
                    <a:pt x="2815" y="5228"/>
                  </a:lnTo>
                  <a:lnTo>
                    <a:pt x="2821" y="5229"/>
                  </a:lnTo>
                  <a:lnTo>
                    <a:pt x="2826" y="5230"/>
                  </a:lnTo>
                  <a:lnTo>
                    <a:pt x="2832" y="5230"/>
                  </a:lnTo>
                  <a:lnTo>
                    <a:pt x="2837" y="5231"/>
                  </a:lnTo>
                  <a:lnTo>
                    <a:pt x="2844" y="5232"/>
                  </a:lnTo>
                  <a:lnTo>
                    <a:pt x="2849" y="5232"/>
                  </a:lnTo>
                  <a:lnTo>
                    <a:pt x="2855" y="5233"/>
                  </a:lnTo>
                  <a:lnTo>
                    <a:pt x="2860" y="5233"/>
                  </a:lnTo>
                  <a:lnTo>
                    <a:pt x="2866" y="5234"/>
                  </a:lnTo>
                  <a:lnTo>
                    <a:pt x="2872" y="5235"/>
                  </a:lnTo>
                  <a:lnTo>
                    <a:pt x="2878" y="5235"/>
                  </a:lnTo>
                  <a:lnTo>
                    <a:pt x="2884" y="5236"/>
                  </a:lnTo>
                  <a:lnTo>
                    <a:pt x="2889" y="5236"/>
                  </a:lnTo>
                  <a:lnTo>
                    <a:pt x="2896" y="5237"/>
                  </a:lnTo>
                  <a:lnTo>
                    <a:pt x="2901" y="5238"/>
                  </a:lnTo>
                  <a:lnTo>
                    <a:pt x="2907" y="5238"/>
                  </a:lnTo>
                  <a:lnTo>
                    <a:pt x="2912" y="5239"/>
                  </a:lnTo>
                  <a:lnTo>
                    <a:pt x="2918" y="5239"/>
                  </a:lnTo>
                  <a:lnTo>
                    <a:pt x="2923" y="5240"/>
                  </a:lnTo>
                  <a:lnTo>
                    <a:pt x="2930" y="5240"/>
                  </a:lnTo>
                  <a:lnTo>
                    <a:pt x="2935" y="5241"/>
                  </a:lnTo>
                  <a:lnTo>
                    <a:pt x="2941" y="5242"/>
                  </a:lnTo>
                  <a:lnTo>
                    <a:pt x="2946" y="5242"/>
                  </a:lnTo>
                  <a:lnTo>
                    <a:pt x="2953" y="5243"/>
                  </a:lnTo>
                  <a:lnTo>
                    <a:pt x="2958" y="5243"/>
                  </a:lnTo>
                  <a:lnTo>
                    <a:pt x="2964" y="5244"/>
                  </a:lnTo>
                  <a:lnTo>
                    <a:pt x="2969" y="5244"/>
                  </a:lnTo>
                  <a:lnTo>
                    <a:pt x="2975" y="5245"/>
                  </a:lnTo>
                  <a:lnTo>
                    <a:pt x="2982" y="5245"/>
                  </a:lnTo>
                  <a:lnTo>
                    <a:pt x="2987" y="5246"/>
                  </a:lnTo>
                  <a:lnTo>
                    <a:pt x="2993" y="5246"/>
                  </a:lnTo>
                  <a:lnTo>
                    <a:pt x="2998" y="5247"/>
                  </a:lnTo>
                  <a:lnTo>
                    <a:pt x="3004" y="5248"/>
                  </a:lnTo>
                  <a:lnTo>
                    <a:pt x="3009" y="5248"/>
                  </a:lnTo>
                  <a:lnTo>
                    <a:pt x="3016" y="5249"/>
                  </a:lnTo>
                  <a:lnTo>
                    <a:pt x="3021" y="5249"/>
                  </a:lnTo>
                  <a:lnTo>
                    <a:pt x="3027" y="5250"/>
                  </a:lnTo>
                  <a:lnTo>
                    <a:pt x="3032" y="5250"/>
                  </a:lnTo>
                  <a:lnTo>
                    <a:pt x="3039" y="5251"/>
                  </a:lnTo>
                  <a:lnTo>
                    <a:pt x="3044" y="5251"/>
                  </a:lnTo>
                  <a:lnTo>
                    <a:pt x="3050" y="5252"/>
                  </a:lnTo>
                  <a:lnTo>
                    <a:pt x="3055" y="5252"/>
                  </a:lnTo>
                  <a:lnTo>
                    <a:pt x="3061" y="5254"/>
                  </a:lnTo>
                  <a:lnTo>
                    <a:pt x="3068" y="5254"/>
                  </a:lnTo>
                  <a:lnTo>
                    <a:pt x="3073" y="5255"/>
                  </a:lnTo>
                  <a:lnTo>
                    <a:pt x="3079" y="5255"/>
                  </a:lnTo>
                  <a:lnTo>
                    <a:pt x="3084" y="5256"/>
                  </a:lnTo>
                  <a:lnTo>
                    <a:pt x="3090" y="5256"/>
                  </a:lnTo>
                  <a:lnTo>
                    <a:pt x="3096" y="5256"/>
                  </a:lnTo>
                  <a:lnTo>
                    <a:pt x="3102" y="5257"/>
                  </a:lnTo>
                  <a:lnTo>
                    <a:pt x="3107" y="5257"/>
                  </a:lnTo>
                  <a:lnTo>
                    <a:pt x="3113" y="5258"/>
                  </a:lnTo>
                  <a:lnTo>
                    <a:pt x="3118" y="5258"/>
                  </a:lnTo>
                  <a:lnTo>
                    <a:pt x="3125" y="5259"/>
                  </a:lnTo>
                  <a:lnTo>
                    <a:pt x="3130" y="5259"/>
                  </a:lnTo>
                  <a:lnTo>
                    <a:pt x="3136" y="5260"/>
                  </a:lnTo>
                  <a:lnTo>
                    <a:pt x="3141" y="5260"/>
                  </a:lnTo>
                  <a:lnTo>
                    <a:pt x="3147" y="5261"/>
                  </a:lnTo>
                  <a:lnTo>
                    <a:pt x="3153" y="5261"/>
                  </a:lnTo>
                  <a:lnTo>
                    <a:pt x="3159" y="5262"/>
                  </a:lnTo>
                  <a:lnTo>
                    <a:pt x="3165" y="5262"/>
                  </a:lnTo>
                  <a:lnTo>
                    <a:pt x="3170" y="5262"/>
                  </a:lnTo>
                  <a:lnTo>
                    <a:pt x="3176" y="5263"/>
                  </a:lnTo>
                  <a:lnTo>
                    <a:pt x="3182" y="5263"/>
                  </a:lnTo>
                  <a:lnTo>
                    <a:pt x="3188" y="5264"/>
                  </a:lnTo>
                  <a:lnTo>
                    <a:pt x="3193" y="5264"/>
                  </a:lnTo>
                  <a:lnTo>
                    <a:pt x="3199" y="5265"/>
                  </a:lnTo>
                  <a:lnTo>
                    <a:pt x="3204" y="5265"/>
                  </a:lnTo>
                  <a:lnTo>
                    <a:pt x="3211" y="5265"/>
                  </a:lnTo>
                  <a:lnTo>
                    <a:pt x="3216" y="5266"/>
                  </a:lnTo>
                  <a:lnTo>
                    <a:pt x="3222" y="5266"/>
                  </a:lnTo>
                  <a:lnTo>
                    <a:pt x="3227" y="5267"/>
                  </a:lnTo>
                  <a:lnTo>
                    <a:pt x="3233" y="5267"/>
                  </a:lnTo>
                  <a:lnTo>
                    <a:pt x="3239" y="5267"/>
                  </a:lnTo>
                  <a:lnTo>
                    <a:pt x="3245" y="5268"/>
                  </a:lnTo>
                  <a:lnTo>
                    <a:pt x="3251" y="5268"/>
                  </a:lnTo>
                  <a:lnTo>
                    <a:pt x="3256" y="5269"/>
                  </a:lnTo>
                  <a:lnTo>
                    <a:pt x="3262" y="5269"/>
                  </a:lnTo>
                  <a:lnTo>
                    <a:pt x="3268" y="5269"/>
                  </a:lnTo>
                  <a:lnTo>
                    <a:pt x="3274" y="5270"/>
                  </a:lnTo>
                  <a:lnTo>
                    <a:pt x="3279" y="5270"/>
                  </a:lnTo>
                  <a:lnTo>
                    <a:pt x="3285" y="5271"/>
                  </a:lnTo>
                  <a:lnTo>
                    <a:pt x="3290" y="5271"/>
                  </a:lnTo>
                  <a:lnTo>
                    <a:pt x="3297" y="5271"/>
                  </a:lnTo>
                  <a:lnTo>
                    <a:pt x="3302" y="5272"/>
                  </a:lnTo>
                  <a:lnTo>
                    <a:pt x="3308" y="5272"/>
                  </a:lnTo>
                  <a:lnTo>
                    <a:pt x="3313" y="5273"/>
                  </a:lnTo>
                  <a:lnTo>
                    <a:pt x="3319" y="5273"/>
                  </a:lnTo>
                  <a:lnTo>
                    <a:pt x="3325" y="5273"/>
                  </a:lnTo>
                  <a:lnTo>
                    <a:pt x="3331" y="5274"/>
                  </a:lnTo>
                  <a:lnTo>
                    <a:pt x="3336" y="5274"/>
                  </a:lnTo>
                  <a:lnTo>
                    <a:pt x="3342" y="5274"/>
                  </a:lnTo>
                  <a:lnTo>
                    <a:pt x="3348" y="5275"/>
                  </a:lnTo>
                  <a:lnTo>
                    <a:pt x="3354" y="5275"/>
                  </a:lnTo>
                  <a:lnTo>
                    <a:pt x="3360" y="5275"/>
                  </a:lnTo>
                  <a:lnTo>
                    <a:pt x="3365" y="5276"/>
                  </a:lnTo>
                  <a:lnTo>
                    <a:pt x="3371" y="5276"/>
                  </a:lnTo>
                  <a:lnTo>
                    <a:pt x="3376" y="5277"/>
                  </a:lnTo>
                  <a:lnTo>
                    <a:pt x="3383" y="5277"/>
                  </a:lnTo>
                  <a:lnTo>
                    <a:pt x="3388" y="5277"/>
                  </a:lnTo>
                  <a:lnTo>
                    <a:pt x="3394" y="5278"/>
                  </a:lnTo>
                  <a:lnTo>
                    <a:pt x="3399" y="5278"/>
                  </a:lnTo>
                  <a:lnTo>
                    <a:pt x="3405" y="5278"/>
                  </a:lnTo>
                  <a:lnTo>
                    <a:pt x="3411" y="5279"/>
                  </a:lnTo>
                  <a:lnTo>
                    <a:pt x="3417" y="5279"/>
                  </a:lnTo>
                  <a:lnTo>
                    <a:pt x="3422" y="5279"/>
                  </a:lnTo>
                  <a:lnTo>
                    <a:pt x="3428" y="5280"/>
                  </a:lnTo>
                  <a:lnTo>
                    <a:pt x="3434" y="5280"/>
                  </a:lnTo>
                  <a:lnTo>
                    <a:pt x="3440" y="5280"/>
                  </a:lnTo>
                  <a:lnTo>
                    <a:pt x="3446" y="5281"/>
                  </a:lnTo>
                  <a:lnTo>
                    <a:pt x="3451" y="5281"/>
                  </a:lnTo>
                  <a:lnTo>
                    <a:pt x="3457" y="5281"/>
                  </a:lnTo>
                  <a:lnTo>
                    <a:pt x="3462" y="5283"/>
                  </a:lnTo>
                  <a:lnTo>
                    <a:pt x="3469" y="5283"/>
                  </a:lnTo>
                  <a:lnTo>
                    <a:pt x="3474" y="5283"/>
                  </a:lnTo>
                  <a:lnTo>
                    <a:pt x="3480" y="5284"/>
                  </a:lnTo>
                  <a:lnTo>
                    <a:pt x="3485" y="5284"/>
                  </a:lnTo>
                  <a:lnTo>
                    <a:pt x="3491" y="5284"/>
                  </a:lnTo>
                  <a:lnTo>
                    <a:pt x="3497" y="5285"/>
                  </a:lnTo>
                  <a:lnTo>
                    <a:pt x="3503" y="5285"/>
                  </a:lnTo>
                  <a:lnTo>
                    <a:pt x="3508" y="5285"/>
                  </a:lnTo>
                  <a:lnTo>
                    <a:pt x="3514" y="5285"/>
                  </a:lnTo>
                  <a:lnTo>
                    <a:pt x="3519" y="5286"/>
                  </a:lnTo>
                  <a:lnTo>
                    <a:pt x="3526" y="5286"/>
                  </a:lnTo>
                  <a:lnTo>
                    <a:pt x="3532" y="5286"/>
                  </a:lnTo>
                  <a:lnTo>
                    <a:pt x="3537" y="5287"/>
                  </a:lnTo>
                  <a:lnTo>
                    <a:pt x="3543" y="5287"/>
                  </a:lnTo>
                  <a:lnTo>
                    <a:pt x="3548" y="5287"/>
                  </a:lnTo>
                  <a:lnTo>
                    <a:pt x="3555" y="5288"/>
                  </a:lnTo>
                  <a:lnTo>
                    <a:pt x="3560" y="5288"/>
                  </a:lnTo>
                  <a:lnTo>
                    <a:pt x="3566" y="5288"/>
                  </a:lnTo>
                  <a:lnTo>
                    <a:pt x="3571" y="5288"/>
                  </a:lnTo>
                  <a:lnTo>
                    <a:pt x="3577" y="5289"/>
                  </a:lnTo>
                  <a:lnTo>
                    <a:pt x="3583" y="5289"/>
                  </a:lnTo>
                  <a:lnTo>
                    <a:pt x="3589" y="5289"/>
                  </a:lnTo>
                  <a:lnTo>
                    <a:pt x="3594" y="5290"/>
                  </a:lnTo>
                  <a:lnTo>
                    <a:pt x="3600" y="5290"/>
                  </a:lnTo>
                  <a:lnTo>
                    <a:pt x="3605" y="5290"/>
                  </a:lnTo>
                  <a:lnTo>
                    <a:pt x="3612" y="5290"/>
                  </a:lnTo>
                  <a:lnTo>
                    <a:pt x="3618" y="5291"/>
                  </a:lnTo>
                  <a:lnTo>
                    <a:pt x="3623" y="5291"/>
                  </a:lnTo>
                  <a:lnTo>
                    <a:pt x="3629" y="5291"/>
                  </a:lnTo>
                  <a:lnTo>
                    <a:pt x="3634" y="5291"/>
                  </a:lnTo>
                  <a:lnTo>
                    <a:pt x="3641" y="5292"/>
                  </a:lnTo>
                  <a:lnTo>
                    <a:pt x="3646" y="5292"/>
                  </a:lnTo>
                  <a:lnTo>
                    <a:pt x="3652" y="5292"/>
                  </a:lnTo>
                  <a:lnTo>
                    <a:pt x="3657" y="5292"/>
                  </a:lnTo>
                  <a:lnTo>
                    <a:pt x="3663" y="5293"/>
                  </a:lnTo>
                  <a:lnTo>
                    <a:pt x="3669" y="5293"/>
                  </a:lnTo>
                  <a:lnTo>
                    <a:pt x="3675" y="5293"/>
                  </a:lnTo>
                  <a:lnTo>
                    <a:pt x="3680" y="5294"/>
                  </a:lnTo>
                  <a:lnTo>
                    <a:pt x="3686" y="5294"/>
                  </a:lnTo>
                  <a:lnTo>
                    <a:pt x="3691" y="5294"/>
                  </a:lnTo>
                  <a:lnTo>
                    <a:pt x="3698" y="5294"/>
                  </a:lnTo>
                  <a:lnTo>
                    <a:pt x="3703" y="5295"/>
                  </a:lnTo>
                  <a:lnTo>
                    <a:pt x="3709" y="5295"/>
                  </a:lnTo>
                  <a:lnTo>
                    <a:pt x="3715" y="5295"/>
                  </a:lnTo>
                  <a:lnTo>
                    <a:pt x="3720" y="5295"/>
                  </a:lnTo>
                  <a:lnTo>
                    <a:pt x="3727" y="5296"/>
                  </a:lnTo>
                  <a:lnTo>
                    <a:pt x="3732" y="5296"/>
                  </a:lnTo>
                  <a:lnTo>
                    <a:pt x="3738" y="5296"/>
                  </a:lnTo>
                  <a:lnTo>
                    <a:pt x="3743" y="5296"/>
                  </a:lnTo>
                  <a:lnTo>
                    <a:pt x="3749" y="5297"/>
                  </a:lnTo>
                  <a:lnTo>
                    <a:pt x="3755" y="5297"/>
                  </a:lnTo>
                  <a:lnTo>
                    <a:pt x="3761" y="5297"/>
                  </a:lnTo>
                  <a:lnTo>
                    <a:pt x="3766" y="5297"/>
                  </a:lnTo>
                  <a:lnTo>
                    <a:pt x="3772" y="5297"/>
                  </a:lnTo>
                  <a:lnTo>
                    <a:pt x="3777" y="5298"/>
                  </a:lnTo>
                  <a:lnTo>
                    <a:pt x="3784" y="5298"/>
                  </a:lnTo>
                  <a:lnTo>
                    <a:pt x="3789" y="5298"/>
                  </a:lnTo>
                  <a:lnTo>
                    <a:pt x="3795" y="5298"/>
                  </a:lnTo>
                  <a:lnTo>
                    <a:pt x="3801" y="5299"/>
                  </a:lnTo>
                  <a:lnTo>
                    <a:pt x="3806" y="5299"/>
                  </a:lnTo>
                  <a:lnTo>
                    <a:pt x="3813" y="5299"/>
                  </a:lnTo>
                  <a:lnTo>
                    <a:pt x="3818" y="5299"/>
                  </a:lnTo>
                  <a:lnTo>
                    <a:pt x="3824" y="5299"/>
                  </a:lnTo>
                  <a:lnTo>
                    <a:pt x="3829" y="5300"/>
                  </a:lnTo>
                  <a:lnTo>
                    <a:pt x="3835" y="5300"/>
                  </a:lnTo>
                  <a:lnTo>
                    <a:pt x="3841" y="5300"/>
                  </a:lnTo>
                  <a:lnTo>
                    <a:pt x="3847" y="5300"/>
                  </a:lnTo>
                  <a:lnTo>
                    <a:pt x="3852" y="5301"/>
                  </a:lnTo>
                  <a:lnTo>
                    <a:pt x="3858" y="5301"/>
                  </a:lnTo>
                  <a:lnTo>
                    <a:pt x="3863" y="5301"/>
                  </a:lnTo>
                  <a:lnTo>
                    <a:pt x="3870" y="5301"/>
                  </a:lnTo>
                  <a:lnTo>
                    <a:pt x="3875" y="5301"/>
                  </a:lnTo>
                  <a:lnTo>
                    <a:pt x="3881" y="5302"/>
                  </a:lnTo>
                  <a:lnTo>
                    <a:pt x="3886" y="5302"/>
                  </a:lnTo>
                  <a:lnTo>
                    <a:pt x="3892" y="5302"/>
                  </a:lnTo>
                  <a:lnTo>
                    <a:pt x="3899" y="5302"/>
                  </a:lnTo>
                  <a:lnTo>
                    <a:pt x="3904" y="5302"/>
                  </a:lnTo>
                  <a:lnTo>
                    <a:pt x="3910" y="5303"/>
                  </a:lnTo>
                  <a:lnTo>
                    <a:pt x="3915" y="5303"/>
                  </a:lnTo>
                  <a:lnTo>
                    <a:pt x="3921" y="5303"/>
                  </a:lnTo>
                  <a:lnTo>
                    <a:pt x="3927" y="5303"/>
                  </a:lnTo>
                  <a:lnTo>
                    <a:pt x="3933" y="5303"/>
                  </a:lnTo>
                  <a:lnTo>
                    <a:pt x="3938" y="5304"/>
                  </a:lnTo>
                  <a:lnTo>
                    <a:pt x="3944" y="5304"/>
                  </a:lnTo>
                  <a:lnTo>
                    <a:pt x="3949" y="5304"/>
                  </a:lnTo>
                  <a:lnTo>
                    <a:pt x="3956" y="5304"/>
                  </a:lnTo>
                  <a:lnTo>
                    <a:pt x="3961" y="5304"/>
                  </a:lnTo>
                  <a:lnTo>
                    <a:pt x="3967" y="5305"/>
                  </a:lnTo>
                  <a:lnTo>
                    <a:pt x="3972" y="5305"/>
                  </a:lnTo>
                  <a:lnTo>
                    <a:pt x="3978" y="5305"/>
                  </a:lnTo>
                  <a:lnTo>
                    <a:pt x="3985" y="5305"/>
                  </a:lnTo>
                  <a:lnTo>
                    <a:pt x="3990" y="5305"/>
                  </a:lnTo>
                  <a:lnTo>
                    <a:pt x="3996" y="5306"/>
                  </a:lnTo>
                  <a:lnTo>
                    <a:pt x="4001" y="5306"/>
                  </a:lnTo>
                  <a:lnTo>
                    <a:pt x="4007" y="5306"/>
                  </a:lnTo>
                  <a:lnTo>
                    <a:pt x="4013" y="5306"/>
                  </a:lnTo>
                  <a:lnTo>
                    <a:pt x="4019" y="5306"/>
                  </a:lnTo>
                  <a:lnTo>
                    <a:pt x="4024" y="5306"/>
                  </a:lnTo>
                  <a:lnTo>
                    <a:pt x="4030" y="5307"/>
                  </a:lnTo>
                  <a:lnTo>
                    <a:pt x="4035" y="5307"/>
                  </a:lnTo>
                  <a:lnTo>
                    <a:pt x="4042" y="5307"/>
                  </a:lnTo>
                  <a:lnTo>
                    <a:pt x="4047" y="5307"/>
                  </a:lnTo>
                  <a:lnTo>
                    <a:pt x="4053" y="5307"/>
                  </a:lnTo>
                  <a:lnTo>
                    <a:pt x="4058" y="5308"/>
                  </a:lnTo>
                  <a:lnTo>
                    <a:pt x="4064" y="5308"/>
                  </a:lnTo>
                  <a:lnTo>
                    <a:pt x="4070" y="5308"/>
                  </a:lnTo>
                  <a:lnTo>
                    <a:pt x="4076" y="5308"/>
                  </a:lnTo>
                  <a:lnTo>
                    <a:pt x="4082" y="5308"/>
                  </a:lnTo>
                  <a:lnTo>
                    <a:pt x="4087" y="5308"/>
                  </a:lnTo>
                  <a:lnTo>
                    <a:pt x="4093" y="5309"/>
                  </a:lnTo>
                  <a:lnTo>
                    <a:pt x="4099" y="5309"/>
                  </a:lnTo>
                  <a:lnTo>
                    <a:pt x="4105" y="5309"/>
                  </a:lnTo>
                  <a:lnTo>
                    <a:pt x="4110" y="5309"/>
                  </a:lnTo>
                  <a:lnTo>
                    <a:pt x="4116" y="5309"/>
                  </a:lnTo>
                  <a:lnTo>
                    <a:pt x="4121" y="5309"/>
                  </a:lnTo>
                  <a:lnTo>
                    <a:pt x="4128" y="5311"/>
                  </a:lnTo>
                  <a:lnTo>
                    <a:pt x="4133" y="5311"/>
                  </a:lnTo>
                  <a:lnTo>
                    <a:pt x="4139" y="5311"/>
                  </a:lnTo>
                  <a:lnTo>
                    <a:pt x="4144" y="5311"/>
                  </a:lnTo>
                  <a:lnTo>
                    <a:pt x="4150" y="5311"/>
                  </a:lnTo>
                  <a:lnTo>
                    <a:pt x="4156" y="5311"/>
                  </a:lnTo>
                  <a:lnTo>
                    <a:pt x="4162" y="5312"/>
                  </a:lnTo>
                  <a:lnTo>
                    <a:pt x="4168" y="5312"/>
                  </a:lnTo>
                  <a:lnTo>
                    <a:pt x="4173" y="5312"/>
                  </a:lnTo>
                  <a:lnTo>
                    <a:pt x="4179" y="5312"/>
                  </a:lnTo>
                  <a:lnTo>
                    <a:pt x="4185" y="5312"/>
                  </a:lnTo>
                  <a:lnTo>
                    <a:pt x="4191" y="5312"/>
                  </a:lnTo>
                  <a:lnTo>
                    <a:pt x="4196" y="5312"/>
                  </a:lnTo>
                  <a:lnTo>
                    <a:pt x="4202" y="5313"/>
                  </a:lnTo>
                  <a:lnTo>
                    <a:pt x="4207" y="5313"/>
                  </a:lnTo>
                  <a:lnTo>
                    <a:pt x="4214" y="5313"/>
                  </a:lnTo>
                  <a:lnTo>
                    <a:pt x="4219" y="5313"/>
                  </a:lnTo>
                  <a:lnTo>
                    <a:pt x="4225" y="5313"/>
                  </a:lnTo>
                  <a:lnTo>
                    <a:pt x="4230" y="5313"/>
                  </a:lnTo>
                  <a:lnTo>
                    <a:pt x="4236" y="5313"/>
                  </a:lnTo>
                  <a:lnTo>
                    <a:pt x="4242" y="5314"/>
                  </a:lnTo>
                  <a:lnTo>
                    <a:pt x="4248" y="5314"/>
                  </a:lnTo>
                  <a:lnTo>
                    <a:pt x="4253" y="5314"/>
                  </a:lnTo>
                  <a:lnTo>
                    <a:pt x="4259" y="5314"/>
                  </a:lnTo>
                  <a:lnTo>
                    <a:pt x="4265" y="5314"/>
                  </a:lnTo>
                  <a:lnTo>
                    <a:pt x="4271" y="5314"/>
                  </a:lnTo>
                  <a:lnTo>
                    <a:pt x="4277" y="5314"/>
                  </a:lnTo>
                  <a:lnTo>
                    <a:pt x="4282" y="5315"/>
                  </a:lnTo>
                  <a:lnTo>
                    <a:pt x="4288" y="5315"/>
                  </a:lnTo>
                  <a:lnTo>
                    <a:pt x="4293" y="5315"/>
                  </a:lnTo>
                  <a:lnTo>
                    <a:pt x="4300" y="5315"/>
                  </a:lnTo>
                  <a:lnTo>
                    <a:pt x="4305" y="5315"/>
                  </a:lnTo>
                  <a:lnTo>
                    <a:pt x="4311" y="5315"/>
                  </a:lnTo>
                  <a:lnTo>
                    <a:pt x="4316" y="5315"/>
                  </a:lnTo>
                  <a:lnTo>
                    <a:pt x="4322" y="5316"/>
                  </a:lnTo>
                  <a:lnTo>
                    <a:pt x="4328" y="5316"/>
                  </a:lnTo>
                  <a:lnTo>
                    <a:pt x="4334" y="5316"/>
                  </a:lnTo>
                  <a:lnTo>
                    <a:pt x="4339" y="5316"/>
                  </a:lnTo>
                  <a:lnTo>
                    <a:pt x="4345" y="5316"/>
                  </a:lnTo>
                  <a:lnTo>
                    <a:pt x="4351" y="5316"/>
                  </a:lnTo>
                  <a:lnTo>
                    <a:pt x="4357" y="5316"/>
                  </a:lnTo>
                  <a:lnTo>
                    <a:pt x="4363" y="5316"/>
                  </a:lnTo>
                  <a:lnTo>
                    <a:pt x="4368" y="5317"/>
                  </a:lnTo>
                  <a:lnTo>
                    <a:pt x="4374" y="5317"/>
                  </a:lnTo>
                  <a:lnTo>
                    <a:pt x="4379" y="5317"/>
                  </a:lnTo>
                  <a:lnTo>
                    <a:pt x="4386" y="5317"/>
                  </a:lnTo>
                  <a:lnTo>
                    <a:pt x="4391" y="5317"/>
                  </a:lnTo>
                  <a:lnTo>
                    <a:pt x="4397" y="5317"/>
                  </a:lnTo>
                  <a:lnTo>
                    <a:pt x="4402" y="5317"/>
                  </a:lnTo>
                  <a:lnTo>
                    <a:pt x="4408" y="5317"/>
                  </a:lnTo>
                  <a:lnTo>
                    <a:pt x="4414" y="5318"/>
                  </a:lnTo>
                  <a:lnTo>
                    <a:pt x="4420" y="5318"/>
                  </a:lnTo>
                  <a:lnTo>
                    <a:pt x="4425" y="5318"/>
                  </a:lnTo>
                  <a:lnTo>
                    <a:pt x="4431" y="5318"/>
                  </a:lnTo>
                  <a:lnTo>
                    <a:pt x="4436" y="5318"/>
                  </a:lnTo>
                  <a:lnTo>
                    <a:pt x="4443" y="5318"/>
                  </a:lnTo>
                  <a:lnTo>
                    <a:pt x="4449" y="5318"/>
                  </a:lnTo>
                  <a:lnTo>
                    <a:pt x="4454" y="5318"/>
                  </a:lnTo>
                  <a:lnTo>
                    <a:pt x="4460" y="5319"/>
                  </a:lnTo>
                  <a:lnTo>
                    <a:pt x="4465" y="5319"/>
                  </a:lnTo>
                  <a:lnTo>
                    <a:pt x="4472" y="5319"/>
                  </a:lnTo>
                  <a:lnTo>
                    <a:pt x="4477" y="5319"/>
                  </a:lnTo>
                  <a:lnTo>
                    <a:pt x="4483" y="5319"/>
                  </a:lnTo>
                  <a:lnTo>
                    <a:pt x="4488" y="5319"/>
                  </a:lnTo>
                  <a:lnTo>
                    <a:pt x="4494" y="5319"/>
                  </a:lnTo>
                  <a:lnTo>
                    <a:pt x="4500" y="5319"/>
                  </a:lnTo>
                  <a:lnTo>
                    <a:pt x="4506" y="5319"/>
                  </a:lnTo>
                  <a:lnTo>
                    <a:pt x="4511" y="5320"/>
                  </a:lnTo>
                  <a:lnTo>
                    <a:pt x="4517" y="5320"/>
                  </a:lnTo>
                  <a:lnTo>
                    <a:pt x="4522" y="5320"/>
                  </a:lnTo>
                  <a:lnTo>
                    <a:pt x="4529" y="5320"/>
                  </a:lnTo>
                  <a:lnTo>
                    <a:pt x="4535" y="5320"/>
                  </a:lnTo>
                  <a:lnTo>
                    <a:pt x="4540" y="5320"/>
                  </a:lnTo>
                  <a:lnTo>
                    <a:pt x="4546" y="5320"/>
                  </a:lnTo>
                  <a:lnTo>
                    <a:pt x="4551" y="5320"/>
                  </a:lnTo>
                  <a:lnTo>
                    <a:pt x="4558" y="5320"/>
                  </a:lnTo>
                  <a:lnTo>
                    <a:pt x="4563" y="5321"/>
                  </a:lnTo>
                  <a:lnTo>
                    <a:pt x="4569" y="5321"/>
                  </a:lnTo>
                  <a:lnTo>
                    <a:pt x="4574" y="5321"/>
                  </a:lnTo>
                  <a:lnTo>
                    <a:pt x="4581" y="5321"/>
                  </a:lnTo>
                  <a:lnTo>
                    <a:pt x="4586" y="5321"/>
                  </a:lnTo>
                  <a:lnTo>
                    <a:pt x="4592" y="5321"/>
                  </a:lnTo>
                  <a:lnTo>
                    <a:pt x="4597" y="5321"/>
                  </a:lnTo>
                  <a:lnTo>
                    <a:pt x="4603" y="5321"/>
                  </a:lnTo>
                  <a:lnTo>
                    <a:pt x="4608" y="5321"/>
                  </a:lnTo>
                  <a:lnTo>
                    <a:pt x="4615" y="5321"/>
                  </a:lnTo>
                  <a:lnTo>
                    <a:pt x="4620" y="5322"/>
                  </a:lnTo>
                  <a:lnTo>
                    <a:pt x="4626" y="5322"/>
                  </a:lnTo>
                  <a:lnTo>
                    <a:pt x="4632" y="5322"/>
                  </a:lnTo>
                  <a:lnTo>
                    <a:pt x="4638" y="5322"/>
                  </a:lnTo>
                  <a:lnTo>
                    <a:pt x="4644" y="5322"/>
                  </a:lnTo>
                  <a:lnTo>
                    <a:pt x="4649" y="5322"/>
                  </a:lnTo>
                  <a:lnTo>
                    <a:pt x="4655" y="5322"/>
                  </a:lnTo>
                  <a:lnTo>
                    <a:pt x="4660" y="5322"/>
                  </a:lnTo>
                  <a:lnTo>
                    <a:pt x="4667" y="5322"/>
                  </a:lnTo>
                  <a:lnTo>
                    <a:pt x="4672" y="5322"/>
                  </a:lnTo>
                  <a:lnTo>
                    <a:pt x="4678" y="5322"/>
                  </a:lnTo>
                  <a:lnTo>
                    <a:pt x="4683" y="5323"/>
                  </a:lnTo>
                  <a:lnTo>
                    <a:pt x="4689" y="5323"/>
                  </a:lnTo>
                  <a:lnTo>
                    <a:pt x="4694" y="5323"/>
                  </a:lnTo>
                  <a:lnTo>
                    <a:pt x="4701" y="5323"/>
                  </a:lnTo>
                  <a:lnTo>
                    <a:pt x="4706" y="5323"/>
                  </a:lnTo>
                  <a:lnTo>
                    <a:pt x="4712" y="5323"/>
                  </a:lnTo>
                  <a:lnTo>
                    <a:pt x="4718" y="5323"/>
                  </a:lnTo>
                  <a:lnTo>
                    <a:pt x="4724" y="5323"/>
                  </a:lnTo>
                  <a:lnTo>
                    <a:pt x="4730" y="5323"/>
                  </a:lnTo>
                  <a:lnTo>
                    <a:pt x="4735" y="5323"/>
                  </a:lnTo>
                  <a:lnTo>
                    <a:pt x="4741" y="5323"/>
                  </a:lnTo>
                  <a:lnTo>
                    <a:pt x="4746" y="5324"/>
                  </a:lnTo>
                  <a:lnTo>
                    <a:pt x="4753" y="5324"/>
                  </a:lnTo>
                  <a:lnTo>
                    <a:pt x="4758" y="5324"/>
                  </a:lnTo>
                  <a:lnTo>
                    <a:pt x="4764" y="5324"/>
                  </a:lnTo>
                  <a:lnTo>
                    <a:pt x="4769" y="5324"/>
                  </a:lnTo>
                  <a:lnTo>
                    <a:pt x="4775" y="5324"/>
                  </a:lnTo>
                  <a:lnTo>
                    <a:pt x="4781" y="5324"/>
                  </a:lnTo>
                  <a:lnTo>
                    <a:pt x="4787" y="5324"/>
                  </a:lnTo>
                  <a:lnTo>
                    <a:pt x="4792" y="5324"/>
                  </a:lnTo>
                  <a:lnTo>
                    <a:pt x="4798" y="5324"/>
                  </a:lnTo>
                  <a:lnTo>
                    <a:pt x="4803" y="5324"/>
                  </a:lnTo>
                  <a:lnTo>
                    <a:pt x="4810" y="5325"/>
                  </a:lnTo>
                  <a:lnTo>
                    <a:pt x="4816" y="5325"/>
                  </a:lnTo>
                  <a:lnTo>
                    <a:pt x="4821" y="5325"/>
                  </a:lnTo>
                  <a:lnTo>
                    <a:pt x="4827" y="5325"/>
                  </a:lnTo>
                  <a:lnTo>
                    <a:pt x="4832" y="5325"/>
                  </a:lnTo>
                  <a:lnTo>
                    <a:pt x="4839" y="5325"/>
                  </a:lnTo>
                  <a:lnTo>
                    <a:pt x="4844" y="5325"/>
                  </a:lnTo>
                  <a:lnTo>
                    <a:pt x="4850" y="5325"/>
                  </a:lnTo>
                  <a:lnTo>
                    <a:pt x="4855" y="5325"/>
                  </a:lnTo>
                  <a:lnTo>
                    <a:pt x="4861" y="5325"/>
                  </a:lnTo>
                  <a:lnTo>
                    <a:pt x="4867" y="5325"/>
                  </a:lnTo>
                  <a:lnTo>
                    <a:pt x="4873" y="5325"/>
                  </a:lnTo>
                  <a:lnTo>
                    <a:pt x="4878" y="5325"/>
                  </a:lnTo>
                  <a:lnTo>
                    <a:pt x="4884" y="5326"/>
                  </a:lnTo>
                  <a:lnTo>
                    <a:pt x="4889" y="5326"/>
                  </a:lnTo>
                  <a:lnTo>
                    <a:pt x="4896" y="5326"/>
                  </a:lnTo>
                  <a:lnTo>
                    <a:pt x="4902" y="5326"/>
                  </a:lnTo>
                  <a:lnTo>
                    <a:pt x="4907" y="5326"/>
                  </a:lnTo>
                  <a:lnTo>
                    <a:pt x="4913" y="5326"/>
                  </a:lnTo>
                  <a:lnTo>
                    <a:pt x="4918" y="5326"/>
                  </a:lnTo>
                  <a:lnTo>
                    <a:pt x="4925" y="5326"/>
                  </a:lnTo>
                  <a:lnTo>
                    <a:pt x="4930" y="5326"/>
                  </a:lnTo>
                  <a:lnTo>
                    <a:pt x="4936" y="5326"/>
                  </a:lnTo>
                  <a:lnTo>
                    <a:pt x="4941" y="5326"/>
                  </a:lnTo>
                  <a:lnTo>
                    <a:pt x="4947" y="5326"/>
                  </a:lnTo>
                  <a:lnTo>
                    <a:pt x="4953" y="5326"/>
                  </a:lnTo>
                  <a:lnTo>
                    <a:pt x="4959" y="5326"/>
                  </a:lnTo>
                  <a:lnTo>
                    <a:pt x="4964" y="5327"/>
                  </a:lnTo>
                  <a:lnTo>
                    <a:pt x="4970" y="5327"/>
                  </a:lnTo>
                  <a:lnTo>
                    <a:pt x="4975" y="5327"/>
                  </a:lnTo>
                  <a:lnTo>
                    <a:pt x="4982" y="5327"/>
                  </a:lnTo>
                  <a:lnTo>
                    <a:pt x="4987" y="5327"/>
                  </a:lnTo>
                  <a:lnTo>
                    <a:pt x="4993" y="5327"/>
                  </a:lnTo>
                  <a:lnTo>
                    <a:pt x="4999" y="5327"/>
                  </a:lnTo>
                  <a:lnTo>
                    <a:pt x="5004" y="5327"/>
                  </a:lnTo>
                  <a:lnTo>
                    <a:pt x="5011" y="5327"/>
                  </a:lnTo>
                  <a:lnTo>
                    <a:pt x="5016" y="5327"/>
                  </a:lnTo>
                  <a:lnTo>
                    <a:pt x="5022" y="5327"/>
                  </a:lnTo>
                  <a:lnTo>
                    <a:pt x="5027" y="5327"/>
                  </a:lnTo>
                  <a:lnTo>
                    <a:pt x="5033" y="5327"/>
                  </a:lnTo>
                  <a:lnTo>
                    <a:pt x="5039" y="5327"/>
                  </a:lnTo>
                  <a:lnTo>
                    <a:pt x="5045" y="5327"/>
                  </a:lnTo>
                  <a:lnTo>
                    <a:pt x="5050" y="5328"/>
                  </a:lnTo>
                  <a:lnTo>
                    <a:pt x="5056" y="5328"/>
                  </a:lnTo>
                  <a:lnTo>
                    <a:pt x="5061" y="5328"/>
                  </a:lnTo>
                  <a:lnTo>
                    <a:pt x="5068" y="5328"/>
                  </a:lnTo>
                  <a:lnTo>
                    <a:pt x="5073" y="5328"/>
                  </a:lnTo>
                  <a:lnTo>
                    <a:pt x="5079" y="5328"/>
                  </a:lnTo>
                  <a:lnTo>
                    <a:pt x="5085" y="5328"/>
                  </a:lnTo>
                  <a:lnTo>
                    <a:pt x="5090" y="5328"/>
                  </a:lnTo>
                  <a:lnTo>
                    <a:pt x="5097" y="5328"/>
                  </a:lnTo>
                  <a:lnTo>
                    <a:pt x="5102" y="5328"/>
                  </a:lnTo>
                  <a:lnTo>
                    <a:pt x="5108" y="5328"/>
                  </a:lnTo>
                  <a:lnTo>
                    <a:pt x="5113" y="5328"/>
                  </a:lnTo>
                  <a:lnTo>
                    <a:pt x="5119" y="5328"/>
                  </a:lnTo>
                  <a:lnTo>
                    <a:pt x="5125" y="5328"/>
                  </a:lnTo>
                  <a:lnTo>
                    <a:pt x="5131" y="5328"/>
                  </a:lnTo>
                  <a:lnTo>
                    <a:pt x="5136" y="5328"/>
                  </a:lnTo>
                  <a:lnTo>
                    <a:pt x="5142" y="5329"/>
                  </a:lnTo>
                  <a:lnTo>
                    <a:pt x="5147" y="5329"/>
                  </a:lnTo>
                  <a:lnTo>
                    <a:pt x="5154" y="5329"/>
                  </a:lnTo>
                  <a:lnTo>
                    <a:pt x="5159" y="5329"/>
                  </a:lnTo>
                  <a:lnTo>
                    <a:pt x="5165" y="5329"/>
                  </a:lnTo>
                  <a:lnTo>
                    <a:pt x="5170" y="5329"/>
                  </a:lnTo>
                  <a:lnTo>
                    <a:pt x="5176" y="5329"/>
                  </a:lnTo>
                  <a:lnTo>
                    <a:pt x="5183" y="5329"/>
                  </a:lnTo>
                  <a:lnTo>
                    <a:pt x="5188" y="5329"/>
                  </a:lnTo>
                  <a:lnTo>
                    <a:pt x="5194" y="5329"/>
                  </a:lnTo>
                  <a:lnTo>
                    <a:pt x="5199" y="5329"/>
                  </a:lnTo>
                  <a:lnTo>
                    <a:pt x="5205" y="5329"/>
                  </a:lnTo>
                  <a:lnTo>
                    <a:pt x="5211" y="5329"/>
                  </a:lnTo>
                  <a:lnTo>
                    <a:pt x="5217" y="5329"/>
                  </a:lnTo>
                  <a:lnTo>
                    <a:pt x="5222" y="5329"/>
                  </a:lnTo>
                  <a:lnTo>
                    <a:pt x="5228" y="5329"/>
                  </a:lnTo>
                  <a:lnTo>
                    <a:pt x="5233" y="5329"/>
                  </a:lnTo>
                  <a:lnTo>
                    <a:pt x="5240" y="5329"/>
                  </a:lnTo>
                  <a:lnTo>
                    <a:pt x="5245" y="5330"/>
                  </a:lnTo>
                  <a:lnTo>
                    <a:pt x="5251" y="5330"/>
                  </a:lnTo>
                  <a:lnTo>
                    <a:pt x="5256" y="5330"/>
                  </a:lnTo>
                  <a:lnTo>
                    <a:pt x="5262" y="5330"/>
                  </a:lnTo>
                  <a:lnTo>
                    <a:pt x="5269" y="5330"/>
                  </a:lnTo>
                  <a:lnTo>
                    <a:pt x="5274" y="5330"/>
                  </a:lnTo>
                  <a:lnTo>
                    <a:pt x="5280" y="5330"/>
                  </a:lnTo>
                  <a:lnTo>
                    <a:pt x="5285" y="5330"/>
                  </a:lnTo>
                  <a:lnTo>
                    <a:pt x="5291" y="5330"/>
                  </a:lnTo>
                  <a:lnTo>
                    <a:pt x="5297" y="5330"/>
                  </a:lnTo>
                  <a:lnTo>
                    <a:pt x="5303" y="5330"/>
                  </a:lnTo>
                  <a:lnTo>
                    <a:pt x="5308" y="5330"/>
                  </a:lnTo>
                  <a:lnTo>
                    <a:pt x="5314" y="5330"/>
                  </a:lnTo>
                  <a:lnTo>
                    <a:pt x="5319" y="5330"/>
                  </a:lnTo>
                  <a:lnTo>
                    <a:pt x="5326" y="5330"/>
                  </a:lnTo>
                  <a:lnTo>
                    <a:pt x="5331" y="5330"/>
                  </a:lnTo>
                  <a:lnTo>
                    <a:pt x="5337" y="5330"/>
                  </a:lnTo>
                  <a:lnTo>
                    <a:pt x="5342" y="5330"/>
                  </a:lnTo>
                  <a:lnTo>
                    <a:pt x="5348" y="5330"/>
                  </a:lnTo>
                  <a:lnTo>
                    <a:pt x="5354" y="5331"/>
                  </a:lnTo>
                  <a:lnTo>
                    <a:pt x="5360" y="5331"/>
                  </a:lnTo>
                  <a:lnTo>
                    <a:pt x="5366" y="5331"/>
                  </a:lnTo>
                  <a:lnTo>
                    <a:pt x="5371" y="5331"/>
                  </a:lnTo>
                  <a:lnTo>
                    <a:pt x="5377" y="5331"/>
                  </a:lnTo>
                  <a:lnTo>
                    <a:pt x="5383" y="5331"/>
                  </a:lnTo>
                  <a:lnTo>
                    <a:pt x="5389" y="5331"/>
                  </a:lnTo>
                  <a:lnTo>
                    <a:pt x="5394" y="5331"/>
                  </a:lnTo>
                  <a:lnTo>
                    <a:pt x="5400" y="5331"/>
                  </a:lnTo>
                  <a:lnTo>
                    <a:pt x="5405" y="5331"/>
                  </a:lnTo>
                  <a:lnTo>
                    <a:pt x="5412" y="5331"/>
                  </a:lnTo>
                  <a:lnTo>
                    <a:pt x="5417" y="5331"/>
                  </a:lnTo>
                  <a:lnTo>
                    <a:pt x="5423" y="5331"/>
                  </a:lnTo>
                  <a:lnTo>
                    <a:pt x="5428" y="5331"/>
                  </a:lnTo>
                  <a:lnTo>
                    <a:pt x="5434" y="5331"/>
                  </a:lnTo>
                  <a:lnTo>
                    <a:pt x="5440" y="5331"/>
                  </a:lnTo>
                  <a:lnTo>
                    <a:pt x="5446" y="5331"/>
                  </a:lnTo>
                  <a:lnTo>
                    <a:pt x="5452" y="5331"/>
                  </a:lnTo>
                  <a:lnTo>
                    <a:pt x="5457" y="5331"/>
                  </a:lnTo>
                  <a:lnTo>
                    <a:pt x="5463" y="5331"/>
                  </a:lnTo>
                  <a:lnTo>
                    <a:pt x="5469" y="5331"/>
                  </a:lnTo>
                  <a:lnTo>
                    <a:pt x="5475" y="5331"/>
                  </a:lnTo>
                  <a:lnTo>
                    <a:pt x="5480" y="5331"/>
                  </a:lnTo>
                  <a:lnTo>
                    <a:pt x="5486" y="5332"/>
                  </a:lnTo>
                  <a:lnTo>
                    <a:pt x="5491" y="5332"/>
                  </a:lnTo>
                  <a:lnTo>
                    <a:pt x="5498" y="5332"/>
                  </a:lnTo>
                  <a:lnTo>
                    <a:pt x="5503" y="5332"/>
                  </a:lnTo>
                  <a:lnTo>
                    <a:pt x="5509" y="5332"/>
                  </a:lnTo>
                  <a:lnTo>
                    <a:pt x="5514" y="5332"/>
                  </a:lnTo>
                  <a:lnTo>
                    <a:pt x="5520" y="5332"/>
                  </a:lnTo>
                  <a:lnTo>
                    <a:pt x="5526" y="5332"/>
                  </a:lnTo>
                  <a:lnTo>
                    <a:pt x="5532" y="5332"/>
                  </a:lnTo>
                  <a:lnTo>
                    <a:pt x="5537" y="5332"/>
                  </a:lnTo>
                  <a:lnTo>
                    <a:pt x="5543" y="5332"/>
                  </a:lnTo>
                  <a:lnTo>
                    <a:pt x="5549" y="5332"/>
                  </a:lnTo>
                  <a:lnTo>
                    <a:pt x="5555" y="5332"/>
                  </a:lnTo>
                  <a:lnTo>
                    <a:pt x="5561" y="5332"/>
                  </a:lnTo>
                  <a:lnTo>
                    <a:pt x="5566" y="5332"/>
                  </a:lnTo>
                  <a:lnTo>
                    <a:pt x="5572" y="5332"/>
                  </a:lnTo>
                  <a:lnTo>
                    <a:pt x="5577" y="5332"/>
                  </a:lnTo>
                  <a:lnTo>
                    <a:pt x="5584" y="5332"/>
                  </a:lnTo>
                  <a:lnTo>
                    <a:pt x="5589" y="5332"/>
                  </a:lnTo>
                  <a:lnTo>
                    <a:pt x="5595" y="5332"/>
                  </a:lnTo>
                  <a:lnTo>
                    <a:pt x="5600" y="5332"/>
                  </a:lnTo>
                  <a:lnTo>
                    <a:pt x="5606" y="5332"/>
                  </a:lnTo>
                  <a:lnTo>
                    <a:pt x="5612" y="5332"/>
                  </a:lnTo>
                  <a:lnTo>
                    <a:pt x="5618" y="5332"/>
                  </a:lnTo>
                  <a:lnTo>
                    <a:pt x="5623" y="5332"/>
                  </a:lnTo>
                  <a:lnTo>
                    <a:pt x="5629" y="5333"/>
                  </a:lnTo>
                  <a:lnTo>
                    <a:pt x="5635" y="5333"/>
                  </a:lnTo>
                  <a:lnTo>
                    <a:pt x="5641" y="5333"/>
                  </a:lnTo>
                  <a:lnTo>
                    <a:pt x="5647" y="5333"/>
                  </a:lnTo>
                  <a:lnTo>
                    <a:pt x="5652" y="5333"/>
                  </a:lnTo>
                  <a:lnTo>
                    <a:pt x="5658" y="5333"/>
                  </a:lnTo>
                  <a:lnTo>
                    <a:pt x="5663" y="5333"/>
                  </a:lnTo>
                  <a:lnTo>
                    <a:pt x="5670" y="5333"/>
                  </a:lnTo>
                  <a:lnTo>
                    <a:pt x="5675" y="5333"/>
                  </a:lnTo>
                  <a:lnTo>
                    <a:pt x="5681" y="5333"/>
                  </a:lnTo>
                  <a:lnTo>
                    <a:pt x="5686" y="5333"/>
                  </a:lnTo>
                  <a:lnTo>
                    <a:pt x="5692" y="5333"/>
                  </a:lnTo>
                  <a:lnTo>
                    <a:pt x="5698" y="5333"/>
                  </a:lnTo>
                  <a:lnTo>
                    <a:pt x="5704" y="5333"/>
                  </a:lnTo>
                  <a:lnTo>
                    <a:pt x="5709" y="5333"/>
                  </a:lnTo>
                  <a:lnTo>
                    <a:pt x="5715" y="5333"/>
                  </a:lnTo>
                  <a:lnTo>
                    <a:pt x="5720" y="5333"/>
                  </a:lnTo>
                  <a:lnTo>
                    <a:pt x="5727" y="5333"/>
                  </a:lnTo>
                  <a:lnTo>
                    <a:pt x="5733" y="5333"/>
                  </a:lnTo>
                  <a:lnTo>
                    <a:pt x="5738" y="5333"/>
                  </a:lnTo>
                  <a:lnTo>
                    <a:pt x="5744" y="5333"/>
                  </a:lnTo>
                  <a:lnTo>
                    <a:pt x="5749" y="5333"/>
                  </a:lnTo>
                  <a:lnTo>
                    <a:pt x="5756" y="5333"/>
                  </a:lnTo>
                  <a:lnTo>
                    <a:pt x="5761" y="5333"/>
                  </a:lnTo>
                  <a:lnTo>
                    <a:pt x="5767" y="5333"/>
                  </a:lnTo>
                  <a:lnTo>
                    <a:pt x="5772" y="5333"/>
                  </a:lnTo>
                  <a:lnTo>
                    <a:pt x="5778" y="5333"/>
                  </a:lnTo>
                  <a:lnTo>
                    <a:pt x="5784" y="5333"/>
                  </a:lnTo>
                  <a:lnTo>
                    <a:pt x="5790" y="5333"/>
                  </a:lnTo>
                  <a:lnTo>
                    <a:pt x="5795" y="5333"/>
                  </a:lnTo>
                  <a:lnTo>
                    <a:pt x="5801" y="5334"/>
                  </a:lnTo>
                  <a:lnTo>
                    <a:pt x="5806" y="5334"/>
                  </a:lnTo>
                  <a:lnTo>
                    <a:pt x="5813" y="5334"/>
                  </a:lnTo>
                  <a:lnTo>
                    <a:pt x="5819" y="5334"/>
                  </a:lnTo>
                  <a:lnTo>
                    <a:pt x="5824" y="5334"/>
                  </a:lnTo>
                  <a:lnTo>
                    <a:pt x="5830" y="5334"/>
                  </a:lnTo>
                  <a:lnTo>
                    <a:pt x="5835" y="5334"/>
                  </a:lnTo>
                  <a:lnTo>
                    <a:pt x="5842" y="5334"/>
                  </a:lnTo>
                  <a:lnTo>
                    <a:pt x="5847" y="5334"/>
                  </a:lnTo>
                  <a:lnTo>
                    <a:pt x="5853" y="5334"/>
                  </a:lnTo>
                  <a:lnTo>
                    <a:pt x="5858" y="5334"/>
                  </a:lnTo>
                  <a:lnTo>
                    <a:pt x="5864" y="5334"/>
                  </a:lnTo>
                  <a:lnTo>
                    <a:pt x="5870" y="5334"/>
                  </a:lnTo>
                  <a:lnTo>
                    <a:pt x="5876" y="5334"/>
                  </a:lnTo>
                  <a:lnTo>
                    <a:pt x="5881" y="5334"/>
                  </a:lnTo>
                  <a:lnTo>
                    <a:pt x="5887" y="5334"/>
                  </a:lnTo>
                  <a:lnTo>
                    <a:pt x="5892" y="5334"/>
                  </a:lnTo>
                  <a:lnTo>
                    <a:pt x="5899" y="5334"/>
                  </a:lnTo>
                  <a:lnTo>
                    <a:pt x="5904" y="5334"/>
                  </a:lnTo>
                  <a:lnTo>
                    <a:pt x="5910" y="5334"/>
                  </a:lnTo>
                  <a:lnTo>
                    <a:pt x="5916" y="5334"/>
                  </a:lnTo>
                  <a:lnTo>
                    <a:pt x="5921" y="5334"/>
                  </a:lnTo>
                  <a:lnTo>
                    <a:pt x="5928" y="5334"/>
                  </a:lnTo>
                  <a:lnTo>
                    <a:pt x="5933" y="5334"/>
                  </a:lnTo>
                  <a:lnTo>
                    <a:pt x="5939" y="5334"/>
                  </a:lnTo>
                  <a:lnTo>
                    <a:pt x="5944" y="5334"/>
                  </a:lnTo>
                  <a:lnTo>
                    <a:pt x="5950" y="5334"/>
                  </a:lnTo>
                  <a:lnTo>
                    <a:pt x="5956" y="5334"/>
                  </a:lnTo>
                  <a:lnTo>
                    <a:pt x="5962" y="5334"/>
                  </a:lnTo>
                  <a:lnTo>
                    <a:pt x="5967" y="5334"/>
                  </a:lnTo>
                  <a:lnTo>
                    <a:pt x="5973" y="5334"/>
                  </a:lnTo>
                  <a:lnTo>
                    <a:pt x="5978" y="5334"/>
                  </a:lnTo>
                  <a:lnTo>
                    <a:pt x="5985" y="5334"/>
                  </a:lnTo>
                  <a:lnTo>
                    <a:pt x="5990" y="5334"/>
                  </a:lnTo>
                  <a:lnTo>
                    <a:pt x="5996" y="5334"/>
                  </a:lnTo>
                  <a:lnTo>
                    <a:pt x="6002" y="5335"/>
                  </a:lnTo>
                  <a:lnTo>
                    <a:pt x="6007" y="5335"/>
                  </a:lnTo>
                  <a:lnTo>
                    <a:pt x="6014" y="5335"/>
                  </a:lnTo>
                  <a:lnTo>
                    <a:pt x="6019" y="5335"/>
                  </a:lnTo>
                  <a:lnTo>
                    <a:pt x="6025" y="5335"/>
                  </a:lnTo>
                  <a:lnTo>
                    <a:pt x="6030" y="5335"/>
                  </a:lnTo>
                  <a:lnTo>
                    <a:pt x="6036" y="5335"/>
                  </a:lnTo>
                  <a:lnTo>
                    <a:pt x="6042" y="5335"/>
                  </a:lnTo>
                  <a:lnTo>
                    <a:pt x="6048" y="5335"/>
                  </a:lnTo>
                  <a:lnTo>
                    <a:pt x="6053" y="5335"/>
                  </a:lnTo>
                  <a:lnTo>
                    <a:pt x="6059" y="5335"/>
                  </a:lnTo>
                  <a:lnTo>
                    <a:pt x="6064" y="5335"/>
                  </a:lnTo>
                  <a:lnTo>
                    <a:pt x="6071" y="5335"/>
                  </a:lnTo>
                  <a:lnTo>
                    <a:pt x="6076" y="5335"/>
                  </a:lnTo>
                  <a:lnTo>
                    <a:pt x="6082" y="5335"/>
                  </a:lnTo>
                  <a:lnTo>
                    <a:pt x="6087" y="5335"/>
                  </a:lnTo>
                  <a:lnTo>
                    <a:pt x="6093" y="5335"/>
                  </a:lnTo>
                  <a:lnTo>
                    <a:pt x="6100" y="5335"/>
                  </a:lnTo>
                  <a:lnTo>
                    <a:pt x="6105" y="5335"/>
                  </a:lnTo>
                  <a:lnTo>
                    <a:pt x="6111" y="5335"/>
                  </a:lnTo>
                  <a:lnTo>
                    <a:pt x="6116" y="5335"/>
                  </a:lnTo>
                  <a:lnTo>
                    <a:pt x="6122" y="5335"/>
                  </a:lnTo>
                  <a:lnTo>
                    <a:pt x="6128" y="5335"/>
                  </a:lnTo>
                  <a:lnTo>
                    <a:pt x="6134" y="5335"/>
                  </a:lnTo>
                  <a:lnTo>
                    <a:pt x="6139" y="5335"/>
                  </a:lnTo>
                  <a:lnTo>
                    <a:pt x="6145" y="5335"/>
                  </a:lnTo>
                  <a:lnTo>
                    <a:pt x="6150" y="5335"/>
                  </a:lnTo>
                  <a:lnTo>
                    <a:pt x="6157" y="5335"/>
                  </a:lnTo>
                  <a:lnTo>
                    <a:pt x="6162" y="5335"/>
                  </a:lnTo>
                  <a:lnTo>
                    <a:pt x="6168" y="5335"/>
                  </a:lnTo>
                  <a:lnTo>
                    <a:pt x="6173" y="5335"/>
                  </a:lnTo>
                  <a:lnTo>
                    <a:pt x="6179" y="5335"/>
                  </a:lnTo>
                  <a:lnTo>
                    <a:pt x="6186" y="5335"/>
                  </a:lnTo>
                  <a:lnTo>
                    <a:pt x="6191" y="5335"/>
                  </a:lnTo>
                  <a:lnTo>
                    <a:pt x="6197" y="5335"/>
                  </a:lnTo>
                  <a:lnTo>
                    <a:pt x="6202" y="5335"/>
                  </a:lnTo>
                  <a:lnTo>
                    <a:pt x="6209" y="5335"/>
                  </a:lnTo>
                  <a:lnTo>
                    <a:pt x="6214" y="5335"/>
                  </a:lnTo>
                  <a:lnTo>
                    <a:pt x="6220" y="5335"/>
                  </a:lnTo>
                  <a:lnTo>
                    <a:pt x="6225" y="5335"/>
                  </a:lnTo>
                  <a:lnTo>
                    <a:pt x="6231" y="5335"/>
                  </a:lnTo>
                  <a:lnTo>
                    <a:pt x="6236" y="5335"/>
                  </a:lnTo>
                  <a:lnTo>
                    <a:pt x="6243" y="5335"/>
                  </a:lnTo>
                  <a:lnTo>
                    <a:pt x="6248" y="5335"/>
                  </a:lnTo>
                  <a:lnTo>
                    <a:pt x="6254" y="5336"/>
                  </a:lnTo>
                  <a:lnTo>
                    <a:pt x="6259" y="5336"/>
                  </a:lnTo>
                  <a:lnTo>
                    <a:pt x="6266" y="5336"/>
                  </a:lnTo>
                  <a:lnTo>
                    <a:pt x="6271" y="5336"/>
                  </a:lnTo>
                  <a:lnTo>
                    <a:pt x="6277" y="5336"/>
                  </a:lnTo>
                  <a:lnTo>
                    <a:pt x="6283" y="5336"/>
                  </a:lnTo>
                  <a:lnTo>
                    <a:pt x="6288" y="5336"/>
                  </a:lnTo>
                  <a:lnTo>
                    <a:pt x="6295" y="5336"/>
                  </a:lnTo>
                  <a:lnTo>
                    <a:pt x="6300" y="5336"/>
                  </a:lnTo>
                  <a:lnTo>
                    <a:pt x="6306" y="5336"/>
                  </a:lnTo>
                  <a:lnTo>
                    <a:pt x="6311" y="5336"/>
                  </a:lnTo>
                  <a:lnTo>
                    <a:pt x="6317" y="5336"/>
                  </a:lnTo>
                  <a:lnTo>
                    <a:pt x="6323" y="5336"/>
                  </a:lnTo>
                  <a:lnTo>
                    <a:pt x="6329" y="5336"/>
                  </a:lnTo>
                  <a:lnTo>
                    <a:pt x="6334" y="5336"/>
                  </a:lnTo>
                  <a:lnTo>
                    <a:pt x="6340" y="5336"/>
                  </a:lnTo>
                  <a:lnTo>
                    <a:pt x="6345" y="5336"/>
                  </a:lnTo>
                  <a:lnTo>
                    <a:pt x="6352" y="5336"/>
                  </a:lnTo>
                  <a:lnTo>
                    <a:pt x="6357" y="5336"/>
                  </a:lnTo>
                  <a:lnTo>
                    <a:pt x="6363" y="5336"/>
                  </a:lnTo>
                  <a:lnTo>
                    <a:pt x="6369" y="5336"/>
                  </a:lnTo>
                  <a:lnTo>
                    <a:pt x="6374" y="5336"/>
                  </a:lnTo>
                  <a:lnTo>
                    <a:pt x="6381" y="5336"/>
                  </a:lnTo>
                  <a:lnTo>
                    <a:pt x="6386" y="5336"/>
                  </a:lnTo>
                  <a:lnTo>
                    <a:pt x="6392" y="5336"/>
                  </a:lnTo>
                  <a:lnTo>
                    <a:pt x="6397" y="5336"/>
                  </a:lnTo>
                  <a:lnTo>
                    <a:pt x="6403" y="5336"/>
                  </a:lnTo>
                  <a:lnTo>
                    <a:pt x="6409" y="5336"/>
                  </a:lnTo>
                  <a:lnTo>
                    <a:pt x="6415" y="5336"/>
                  </a:lnTo>
                  <a:lnTo>
                    <a:pt x="6420" y="5336"/>
                  </a:lnTo>
                  <a:lnTo>
                    <a:pt x="6426" y="5336"/>
                  </a:lnTo>
                  <a:lnTo>
                    <a:pt x="6431" y="5336"/>
                  </a:lnTo>
                  <a:lnTo>
                    <a:pt x="6438" y="5336"/>
                  </a:lnTo>
                  <a:lnTo>
                    <a:pt x="6443" y="5336"/>
                  </a:lnTo>
                  <a:lnTo>
                    <a:pt x="6449" y="5336"/>
                  </a:lnTo>
                  <a:lnTo>
                    <a:pt x="6454" y="5336"/>
                  </a:lnTo>
                  <a:lnTo>
                    <a:pt x="6460" y="5336"/>
                  </a:lnTo>
                  <a:lnTo>
                    <a:pt x="6467" y="5336"/>
                  </a:lnTo>
                  <a:lnTo>
                    <a:pt x="6472" y="5336"/>
                  </a:lnTo>
                  <a:lnTo>
                    <a:pt x="6478" y="5336"/>
                  </a:lnTo>
                  <a:lnTo>
                    <a:pt x="6483" y="5336"/>
                  </a:lnTo>
                  <a:lnTo>
                    <a:pt x="6489" y="5336"/>
                  </a:lnTo>
                  <a:lnTo>
                    <a:pt x="6495" y="5336"/>
                  </a:lnTo>
                  <a:lnTo>
                    <a:pt x="6501" y="5336"/>
                  </a:lnTo>
                  <a:lnTo>
                    <a:pt x="6506" y="5336"/>
                  </a:lnTo>
                  <a:lnTo>
                    <a:pt x="6512" y="5336"/>
                  </a:lnTo>
                  <a:lnTo>
                    <a:pt x="6517" y="5336"/>
                  </a:lnTo>
                  <a:lnTo>
                    <a:pt x="6524" y="5336"/>
                  </a:lnTo>
                  <a:lnTo>
                    <a:pt x="6529" y="5336"/>
                  </a:lnTo>
                  <a:lnTo>
                    <a:pt x="6535" y="5336"/>
                  </a:lnTo>
                  <a:lnTo>
                    <a:pt x="6540" y="5336"/>
                  </a:lnTo>
                  <a:lnTo>
                    <a:pt x="6546" y="5336"/>
                  </a:lnTo>
                  <a:lnTo>
                    <a:pt x="6553" y="5336"/>
                  </a:lnTo>
                  <a:lnTo>
                    <a:pt x="6558" y="5336"/>
                  </a:lnTo>
                  <a:lnTo>
                    <a:pt x="6564" y="5336"/>
                  </a:lnTo>
                  <a:lnTo>
                    <a:pt x="6569" y="5336"/>
                  </a:lnTo>
                  <a:lnTo>
                    <a:pt x="6575" y="5336"/>
                  </a:lnTo>
                  <a:lnTo>
                    <a:pt x="6581" y="5336"/>
                  </a:lnTo>
                  <a:lnTo>
                    <a:pt x="6587" y="5336"/>
                  </a:lnTo>
                  <a:lnTo>
                    <a:pt x="6592" y="5337"/>
                  </a:lnTo>
                  <a:lnTo>
                    <a:pt x="6598" y="5337"/>
                  </a:lnTo>
                  <a:lnTo>
                    <a:pt x="6603" y="5337"/>
                  </a:lnTo>
                  <a:lnTo>
                    <a:pt x="6610" y="5337"/>
                  </a:lnTo>
                  <a:lnTo>
                    <a:pt x="6615" y="5337"/>
                  </a:lnTo>
                  <a:lnTo>
                    <a:pt x="6621" y="5337"/>
                  </a:lnTo>
                  <a:lnTo>
                    <a:pt x="6626" y="5337"/>
                  </a:lnTo>
                  <a:lnTo>
                    <a:pt x="6632" y="5337"/>
                  </a:lnTo>
                  <a:lnTo>
                    <a:pt x="6638" y="5337"/>
                  </a:lnTo>
                  <a:lnTo>
                    <a:pt x="6644" y="5337"/>
                  </a:lnTo>
                  <a:lnTo>
                    <a:pt x="6650" y="5337"/>
                  </a:lnTo>
                  <a:lnTo>
                    <a:pt x="6655" y="5337"/>
                  </a:lnTo>
                  <a:lnTo>
                    <a:pt x="6661" y="5337"/>
                  </a:lnTo>
                  <a:lnTo>
                    <a:pt x="6667" y="5337"/>
                  </a:lnTo>
                  <a:lnTo>
                    <a:pt x="6673" y="5337"/>
                  </a:lnTo>
                  <a:lnTo>
                    <a:pt x="6678" y="5337"/>
                  </a:lnTo>
                  <a:lnTo>
                    <a:pt x="6684" y="5337"/>
                  </a:lnTo>
                  <a:lnTo>
                    <a:pt x="6689" y="5337"/>
                  </a:lnTo>
                  <a:lnTo>
                    <a:pt x="6696" y="5337"/>
                  </a:lnTo>
                  <a:lnTo>
                    <a:pt x="6701" y="5337"/>
                  </a:lnTo>
                  <a:lnTo>
                    <a:pt x="6707" y="5337"/>
                  </a:lnTo>
                  <a:lnTo>
                    <a:pt x="6712" y="5337"/>
                  </a:lnTo>
                  <a:lnTo>
                    <a:pt x="6718" y="5337"/>
                  </a:lnTo>
                  <a:lnTo>
                    <a:pt x="6724" y="5337"/>
                  </a:lnTo>
                  <a:lnTo>
                    <a:pt x="6730" y="5337"/>
                  </a:lnTo>
                  <a:lnTo>
                    <a:pt x="6736" y="5337"/>
                  </a:lnTo>
                  <a:lnTo>
                    <a:pt x="6741" y="5337"/>
                  </a:lnTo>
                  <a:lnTo>
                    <a:pt x="6747" y="5337"/>
                  </a:lnTo>
                  <a:lnTo>
                    <a:pt x="6753" y="5337"/>
                  </a:lnTo>
                  <a:lnTo>
                    <a:pt x="6759" y="5337"/>
                  </a:lnTo>
                  <a:lnTo>
                    <a:pt x="6764" y="5337"/>
                  </a:lnTo>
                  <a:lnTo>
                    <a:pt x="6770" y="5337"/>
                  </a:lnTo>
                  <a:lnTo>
                    <a:pt x="6775" y="5337"/>
                  </a:lnTo>
                  <a:lnTo>
                    <a:pt x="6782" y="5337"/>
                  </a:lnTo>
                  <a:lnTo>
                    <a:pt x="6787" y="5337"/>
                  </a:lnTo>
                  <a:lnTo>
                    <a:pt x="6793" y="5337"/>
                  </a:lnTo>
                  <a:lnTo>
                    <a:pt x="6798" y="5337"/>
                  </a:lnTo>
                  <a:lnTo>
                    <a:pt x="6804" y="5337"/>
                  </a:lnTo>
                  <a:lnTo>
                    <a:pt x="6810" y="5337"/>
                  </a:lnTo>
                  <a:lnTo>
                    <a:pt x="6816" y="5337"/>
                  </a:lnTo>
                  <a:lnTo>
                    <a:pt x="6821" y="5337"/>
                  </a:lnTo>
                  <a:lnTo>
                    <a:pt x="6827" y="5337"/>
                  </a:lnTo>
                  <a:lnTo>
                    <a:pt x="6833" y="5337"/>
                  </a:lnTo>
                  <a:lnTo>
                    <a:pt x="6839" y="5337"/>
                  </a:lnTo>
                  <a:lnTo>
                    <a:pt x="6845" y="5337"/>
                  </a:lnTo>
                  <a:lnTo>
                    <a:pt x="6850" y="5337"/>
                  </a:lnTo>
                  <a:lnTo>
                    <a:pt x="6856" y="5337"/>
                  </a:lnTo>
                  <a:lnTo>
                    <a:pt x="6861" y="5337"/>
                  </a:lnTo>
                  <a:lnTo>
                    <a:pt x="6868" y="5337"/>
                  </a:lnTo>
                  <a:lnTo>
                    <a:pt x="6873" y="5337"/>
                  </a:lnTo>
                  <a:lnTo>
                    <a:pt x="6879" y="5337"/>
                  </a:lnTo>
                  <a:lnTo>
                    <a:pt x="6884" y="5337"/>
                  </a:lnTo>
                  <a:lnTo>
                    <a:pt x="6890" y="5337"/>
                  </a:lnTo>
                  <a:lnTo>
                    <a:pt x="6896" y="5337"/>
                  </a:lnTo>
                  <a:lnTo>
                    <a:pt x="6902" y="5337"/>
                  </a:lnTo>
                  <a:lnTo>
                    <a:pt x="6907" y="5337"/>
                  </a:lnTo>
                  <a:lnTo>
                    <a:pt x="6913" y="5337"/>
                  </a:lnTo>
                  <a:lnTo>
                    <a:pt x="6919" y="5337"/>
                  </a:lnTo>
                  <a:lnTo>
                    <a:pt x="6925" y="5337"/>
                  </a:lnTo>
                  <a:lnTo>
                    <a:pt x="6931" y="5337"/>
                  </a:lnTo>
                  <a:lnTo>
                    <a:pt x="6936" y="5337"/>
                  </a:lnTo>
                  <a:lnTo>
                    <a:pt x="6942" y="5337"/>
                  </a:lnTo>
                  <a:lnTo>
                    <a:pt x="6947" y="5337"/>
                  </a:lnTo>
                  <a:lnTo>
                    <a:pt x="6954" y="5337"/>
                  </a:lnTo>
                  <a:lnTo>
                    <a:pt x="6959" y="5337"/>
                  </a:lnTo>
                  <a:lnTo>
                    <a:pt x="6965" y="5337"/>
                  </a:lnTo>
                  <a:lnTo>
                    <a:pt x="6970" y="5337"/>
                  </a:lnTo>
                  <a:lnTo>
                    <a:pt x="6976" y="5337"/>
                  </a:lnTo>
                  <a:lnTo>
                    <a:pt x="6982" y="5337"/>
                  </a:lnTo>
                  <a:lnTo>
                    <a:pt x="6988" y="5337"/>
                  </a:lnTo>
                  <a:lnTo>
                    <a:pt x="6993" y="5337"/>
                  </a:lnTo>
                  <a:lnTo>
                    <a:pt x="6999" y="5337"/>
                  </a:lnTo>
                  <a:lnTo>
                    <a:pt x="7004" y="5337"/>
                  </a:lnTo>
                  <a:lnTo>
                    <a:pt x="7011" y="5337"/>
                  </a:lnTo>
                  <a:lnTo>
                    <a:pt x="7017" y="5337"/>
                  </a:lnTo>
                  <a:lnTo>
                    <a:pt x="7022" y="5337"/>
                  </a:lnTo>
                  <a:lnTo>
                    <a:pt x="7028" y="5337"/>
                  </a:lnTo>
                  <a:lnTo>
                    <a:pt x="7033" y="5337"/>
                  </a:lnTo>
                  <a:lnTo>
                    <a:pt x="7040" y="5337"/>
                  </a:lnTo>
                  <a:lnTo>
                    <a:pt x="7045" y="5337"/>
                  </a:lnTo>
                  <a:lnTo>
                    <a:pt x="7051" y="5337"/>
                  </a:lnTo>
                  <a:lnTo>
                    <a:pt x="7056" y="5337"/>
                  </a:lnTo>
                  <a:lnTo>
                    <a:pt x="7062" y="5337"/>
                  </a:lnTo>
                  <a:lnTo>
                    <a:pt x="7068" y="5337"/>
                  </a:lnTo>
                  <a:lnTo>
                    <a:pt x="7074" y="5337"/>
                  </a:lnTo>
                  <a:lnTo>
                    <a:pt x="7079" y="5337"/>
                  </a:lnTo>
                  <a:lnTo>
                    <a:pt x="7085" y="5337"/>
                  </a:lnTo>
                  <a:lnTo>
                    <a:pt x="7090" y="5338"/>
                  </a:lnTo>
                  <a:lnTo>
                    <a:pt x="7097" y="5338"/>
                  </a:lnTo>
                  <a:lnTo>
                    <a:pt x="7103" y="5338"/>
                  </a:lnTo>
                  <a:lnTo>
                    <a:pt x="7108" y="5338"/>
                  </a:lnTo>
                  <a:lnTo>
                    <a:pt x="7114" y="5338"/>
                  </a:lnTo>
                  <a:lnTo>
                    <a:pt x="7119" y="5338"/>
                  </a:lnTo>
                  <a:lnTo>
                    <a:pt x="7126" y="5338"/>
                  </a:lnTo>
                  <a:lnTo>
                    <a:pt x="7131" y="5338"/>
                  </a:lnTo>
                  <a:lnTo>
                    <a:pt x="7137" y="5338"/>
                  </a:lnTo>
                  <a:lnTo>
                    <a:pt x="7142" y="5338"/>
                  </a:lnTo>
                  <a:lnTo>
                    <a:pt x="7148" y="5338"/>
                  </a:lnTo>
                  <a:lnTo>
                    <a:pt x="7154" y="5338"/>
                  </a:lnTo>
                  <a:lnTo>
                    <a:pt x="7160" y="5338"/>
                  </a:lnTo>
                  <a:lnTo>
                    <a:pt x="7165" y="5338"/>
                  </a:lnTo>
                  <a:lnTo>
                    <a:pt x="7171" y="5338"/>
                  </a:lnTo>
                  <a:lnTo>
                    <a:pt x="7176" y="5338"/>
                  </a:lnTo>
                  <a:lnTo>
                    <a:pt x="7183" y="5338"/>
                  </a:lnTo>
                  <a:lnTo>
                    <a:pt x="7188" y="5338"/>
                  </a:lnTo>
                  <a:lnTo>
                    <a:pt x="7194" y="5338"/>
                  </a:lnTo>
                  <a:lnTo>
                    <a:pt x="7200" y="5338"/>
                  </a:lnTo>
                  <a:lnTo>
                    <a:pt x="7205" y="5338"/>
                  </a:lnTo>
                  <a:lnTo>
                    <a:pt x="7212" y="5338"/>
                  </a:lnTo>
                  <a:lnTo>
                    <a:pt x="7217" y="5338"/>
                  </a:lnTo>
                  <a:lnTo>
                    <a:pt x="7223" y="5338"/>
                  </a:lnTo>
                  <a:lnTo>
                    <a:pt x="7228" y="5338"/>
                  </a:lnTo>
                  <a:lnTo>
                    <a:pt x="7234" y="5338"/>
                  </a:lnTo>
                  <a:lnTo>
                    <a:pt x="7240" y="5338"/>
                  </a:lnTo>
                  <a:lnTo>
                    <a:pt x="7246" y="5338"/>
                  </a:lnTo>
                  <a:lnTo>
                    <a:pt x="7251" y="5338"/>
                  </a:lnTo>
                  <a:lnTo>
                    <a:pt x="7257" y="5338"/>
                  </a:lnTo>
                  <a:lnTo>
                    <a:pt x="7262" y="5338"/>
                  </a:lnTo>
                  <a:lnTo>
                    <a:pt x="7269" y="5338"/>
                  </a:lnTo>
                  <a:lnTo>
                    <a:pt x="7274" y="5338"/>
                  </a:lnTo>
                  <a:lnTo>
                    <a:pt x="7280" y="5338"/>
                  </a:lnTo>
                  <a:lnTo>
                    <a:pt x="7286" y="5338"/>
                  </a:lnTo>
                  <a:lnTo>
                    <a:pt x="7291" y="5338"/>
                  </a:lnTo>
                  <a:lnTo>
                    <a:pt x="7298" y="5338"/>
                  </a:lnTo>
                  <a:lnTo>
                    <a:pt x="7303" y="5338"/>
                  </a:lnTo>
                  <a:lnTo>
                    <a:pt x="7309" y="5338"/>
                  </a:lnTo>
                  <a:lnTo>
                    <a:pt x="7314" y="5338"/>
                  </a:lnTo>
                  <a:lnTo>
                    <a:pt x="7320" y="5338"/>
                  </a:lnTo>
                  <a:lnTo>
                    <a:pt x="7326" y="5338"/>
                  </a:lnTo>
                  <a:lnTo>
                    <a:pt x="7332" y="5338"/>
                  </a:lnTo>
                  <a:lnTo>
                    <a:pt x="7337" y="5338"/>
                  </a:lnTo>
                  <a:lnTo>
                    <a:pt x="7343" y="5338"/>
                  </a:lnTo>
                  <a:lnTo>
                    <a:pt x="7348" y="5338"/>
                  </a:lnTo>
                  <a:lnTo>
                    <a:pt x="7355" y="5338"/>
                  </a:lnTo>
                  <a:lnTo>
                    <a:pt x="7360" y="5338"/>
                  </a:lnTo>
                  <a:lnTo>
                    <a:pt x="7366" y="5338"/>
                  </a:lnTo>
                  <a:lnTo>
                    <a:pt x="7371" y="5338"/>
                  </a:lnTo>
                  <a:lnTo>
                    <a:pt x="7377" y="5338"/>
                  </a:lnTo>
                  <a:lnTo>
                    <a:pt x="7384" y="5338"/>
                  </a:lnTo>
                  <a:lnTo>
                    <a:pt x="7389" y="5338"/>
                  </a:lnTo>
                  <a:lnTo>
                    <a:pt x="7395" y="5338"/>
                  </a:lnTo>
                  <a:lnTo>
                    <a:pt x="7400" y="5338"/>
                  </a:lnTo>
                  <a:lnTo>
                    <a:pt x="7406" y="5338"/>
                  </a:lnTo>
                  <a:lnTo>
                    <a:pt x="7412" y="5338"/>
                  </a:lnTo>
                  <a:lnTo>
                    <a:pt x="7418" y="5338"/>
                  </a:lnTo>
                  <a:lnTo>
                    <a:pt x="7423" y="5338"/>
                  </a:lnTo>
                  <a:lnTo>
                    <a:pt x="7429" y="5338"/>
                  </a:lnTo>
                  <a:lnTo>
                    <a:pt x="7434" y="5338"/>
                  </a:lnTo>
                  <a:lnTo>
                    <a:pt x="7441" y="5338"/>
                  </a:lnTo>
                  <a:lnTo>
                    <a:pt x="7446" y="5338"/>
                  </a:lnTo>
                  <a:lnTo>
                    <a:pt x="7452" y="5338"/>
                  </a:lnTo>
                  <a:lnTo>
                    <a:pt x="7457" y="5338"/>
                  </a:lnTo>
                  <a:lnTo>
                    <a:pt x="7463" y="5338"/>
                  </a:lnTo>
                  <a:lnTo>
                    <a:pt x="7470" y="5338"/>
                  </a:lnTo>
                  <a:lnTo>
                    <a:pt x="7475" y="5338"/>
                  </a:lnTo>
                  <a:lnTo>
                    <a:pt x="7481" y="5338"/>
                  </a:lnTo>
                  <a:lnTo>
                    <a:pt x="7486" y="5338"/>
                  </a:lnTo>
                  <a:lnTo>
                    <a:pt x="7492" y="5338"/>
                  </a:lnTo>
                  <a:lnTo>
                    <a:pt x="7498" y="5338"/>
                  </a:lnTo>
                  <a:lnTo>
                    <a:pt x="7504" y="5338"/>
                  </a:lnTo>
                  <a:lnTo>
                    <a:pt x="7509" y="5338"/>
                  </a:lnTo>
                  <a:lnTo>
                    <a:pt x="7515" y="5338"/>
                  </a:lnTo>
                  <a:lnTo>
                    <a:pt x="7520" y="5338"/>
                  </a:lnTo>
                  <a:lnTo>
                    <a:pt x="7527" y="5338"/>
                  </a:lnTo>
                  <a:lnTo>
                    <a:pt x="7532" y="5338"/>
                  </a:lnTo>
                  <a:lnTo>
                    <a:pt x="7538" y="5338"/>
                  </a:lnTo>
                  <a:lnTo>
                    <a:pt x="7543" y="5338"/>
                  </a:lnTo>
                  <a:lnTo>
                    <a:pt x="7549" y="5338"/>
                  </a:lnTo>
                  <a:lnTo>
                    <a:pt x="7555" y="5338"/>
                  </a:lnTo>
                  <a:lnTo>
                    <a:pt x="7561" y="5338"/>
                  </a:lnTo>
                  <a:lnTo>
                    <a:pt x="7567" y="5338"/>
                  </a:lnTo>
                  <a:lnTo>
                    <a:pt x="7572" y="5338"/>
                  </a:lnTo>
                  <a:lnTo>
                    <a:pt x="7578" y="5338"/>
                  </a:lnTo>
                  <a:lnTo>
                    <a:pt x="7584" y="5338"/>
                  </a:lnTo>
                  <a:lnTo>
                    <a:pt x="7590" y="5338"/>
                  </a:lnTo>
                  <a:lnTo>
                    <a:pt x="7595" y="5338"/>
                  </a:lnTo>
                  <a:lnTo>
                    <a:pt x="7601" y="5338"/>
                  </a:lnTo>
                  <a:lnTo>
                    <a:pt x="7606" y="5338"/>
                  </a:lnTo>
                  <a:lnTo>
                    <a:pt x="7613" y="5338"/>
                  </a:lnTo>
                  <a:lnTo>
                    <a:pt x="7618" y="5338"/>
                  </a:lnTo>
                  <a:lnTo>
                    <a:pt x="7624" y="5338"/>
                  </a:lnTo>
                  <a:lnTo>
                    <a:pt x="7629" y="5338"/>
                  </a:lnTo>
                  <a:lnTo>
                    <a:pt x="7635" y="5338"/>
                  </a:lnTo>
                  <a:lnTo>
                    <a:pt x="7641" y="5338"/>
                  </a:lnTo>
                  <a:lnTo>
                    <a:pt x="7647" y="5338"/>
                  </a:lnTo>
                  <a:lnTo>
                    <a:pt x="7653" y="5338"/>
                  </a:lnTo>
                  <a:lnTo>
                    <a:pt x="7658" y="5338"/>
                  </a:lnTo>
                  <a:lnTo>
                    <a:pt x="7664" y="5338"/>
                  </a:lnTo>
                  <a:lnTo>
                    <a:pt x="7670" y="5338"/>
                  </a:lnTo>
                  <a:lnTo>
                    <a:pt x="7676" y="5338"/>
                  </a:lnTo>
                  <a:lnTo>
                    <a:pt x="7681" y="5338"/>
                  </a:lnTo>
                  <a:lnTo>
                    <a:pt x="7687" y="5338"/>
                  </a:lnTo>
                  <a:lnTo>
                    <a:pt x="7692" y="5338"/>
                  </a:lnTo>
                  <a:lnTo>
                    <a:pt x="7699" y="5338"/>
                  </a:lnTo>
                  <a:lnTo>
                    <a:pt x="7704" y="5338"/>
                  </a:lnTo>
                  <a:lnTo>
                    <a:pt x="7710" y="5338"/>
                  </a:lnTo>
                  <a:lnTo>
                    <a:pt x="7715" y="5338"/>
                  </a:lnTo>
                  <a:lnTo>
                    <a:pt x="7721" y="5338"/>
                  </a:lnTo>
                  <a:lnTo>
                    <a:pt x="7727" y="5338"/>
                  </a:lnTo>
                  <a:lnTo>
                    <a:pt x="7733" y="5338"/>
                  </a:lnTo>
                  <a:lnTo>
                    <a:pt x="7738" y="5338"/>
                  </a:lnTo>
                  <a:lnTo>
                    <a:pt x="7744" y="5338"/>
                  </a:lnTo>
                  <a:lnTo>
                    <a:pt x="7751" y="5338"/>
                  </a:lnTo>
                  <a:lnTo>
                    <a:pt x="7756" y="5338"/>
                  </a:lnTo>
                  <a:lnTo>
                    <a:pt x="7762" y="5338"/>
                  </a:lnTo>
                  <a:lnTo>
                    <a:pt x="7767" y="5338"/>
                  </a:lnTo>
                  <a:lnTo>
                    <a:pt x="7773" y="5338"/>
                  </a:lnTo>
                  <a:lnTo>
                    <a:pt x="7778" y="5338"/>
                  </a:lnTo>
                  <a:lnTo>
                    <a:pt x="7785" y="5338"/>
                  </a:lnTo>
                  <a:lnTo>
                    <a:pt x="7790" y="5338"/>
                  </a:lnTo>
                  <a:lnTo>
                    <a:pt x="7796" y="5338"/>
                  </a:lnTo>
                  <a:lnTo>
                    <a:pt x="7801" y="5338"/>
                  </a:lnTo>
                  <a:lnTo>
                    <a:pt x="7807" y="5338"/>
                  </a:lnTo>
                  <a:lnTo>
                    <a:pt x="7813" y="5338"/>
                  </a:lnTo>
                  <a:lnTo>
                    <a:pt x="7819" y="5338"/>
                  </a:lnTo>
                  <a:lnTo>
                    <a:pt x="7824" y="5338"/>
                  </a:lnTo>
                  <a:lnTo>
                    <a:pt x="7830" y="5338"/>
                  </a:lnTo>
                  <a:lnTo>
                    <a:pt x="7835" y="5338"/>
                  </a:lnTo>
                  <a:lnTo>
                    <a:pt x="7842" y="5338"/>
                  </a:lnTo>
                  <a:lnTo>
                    <a:pt x="7848" y="5338"/>
                  </a:lnTo>
                  <a:lnTo>
                    <a:pt x="7853" y="5338"/>
                  </a:lnTo>
                  <a:lnTo>
                    <a:pt x="7859" y="5338"/>
                  </a:lnTo>
                  <a:lnTo>
                    <a:pt x="7864" y="5338"/>
                  </a:lnTo>
                  <a:lnTo>
                    <a:pt x="7871" y="5338"/>
                  </a:lnTo>
                  <a:lnTo>
                    <a:pt x="7876" y="5338"/>
                  </a:lnTo>
                  <a:lnTo>
                    <a:pt x="7882" y="5338"/>
                  </a:lnTo>
                  <a:lnTo>
                    <a:pt x="7887" y="5338"/>
                  </a:lnTo>
                  <a:lnTo>
                    <a:pt x="7894" y="5338"/>
                  </a:lnTo>
                  <a:lnTo>
                    <a:pt x="7899" y="5338"/>
                  </a:lnTo>
                  <a:lnTo>
                    <a:pt x="7905" y="5338"/>
                  </a:lnTo>
                  <a:lnTo>
                    <a:pt x="7910" y="5338"/>
                  </a:lnTo>
                  <a:lnTo>
                    <a:pt x="7916" y="5338"/>
                  </a:lnTo>
                  <a:lnTo>
                    <a:pt x="7921" y="5338"/>
                  </a:lnTo>
                  <a:lnTo>
                    <a:pt x="7928" y="5338"/>
                  </a:lnTo>
                  <a:lnTo>
                    <a:pt x="7934" y="5338"/>
                  </a:lnTo>
                  <a:lnTo>
                    <a:pt x="7939" y="5338"/>
                  </a:lnTo>
                  <a:lnTo>
                    <a:pt x="7945" y="5338"/>
                  </a:lnTo>
                  <a:lnTo>
                    <a:pt x="7951" y="5338"/>
                  </a:lnTo>
                  <a:lnTo>
                    <a:pt x="7957" y="5338"/>
                  </a:lnTo>
                  <a:lnTo>
                    <a:pt x="7962" y="5338"/>
                  </a:lnTo>
                  <a:lnTo>
                    <a:pt x="7968" y="5338"/>
                  </a:lnTo>
                  <a:lnTo>
                    <a:pt x="7973" y="5338"/>
                  </a:lnTo>
                  <a:lnTo>
                    <a:pt x="7980" y="5338"/>
                  </a:lnTo>
                  <a:lnTo>
                    <a:pt x="7985" y="5338"/>
                  </a:lnTo>
                  <a:lnTo>
                    <a:pt x="7991" y="5338"/>
                  </a:lnTo>
                  <a:lnTo>
                    <a:pt x="7996" y="5338"/>
                  </a:lnTo>
                  <a:lnTo>
                    <a:pt x="8002" y="5338"/>
                  </a:lnTo>
                  <a:lnTo>
                    <a:pt x="8008" y="5338"/>
                  </a:lnTo>
                  <a:lnTo>
                    <a:pt x="8014" y="5338"/>
                  </a:lnTo>
                  <a:lnTo>
                    <a:pt x="8019" y="5338"/>
                  </a:lnTo>
                  <a:lnTo>
                    <a:pt x="8025" y="5338"/>
                  </a:lnTo>
                  <a:lnTo>
                    <a:pt x="8031" y="5338"/>
                  </a:lnTo>
                  <a:lnTo>
                    <a:pt x="8037" y="5338"/>
                  </a:lnTo>
                  <a:lnTo>
                    <a:pt x="8043" y="5338"/>
                  </a:lnTo>
                  <a:lnTo>
                    <a:pt x="8048" y="5338"/>
                  </a:lnTo>
                  <a:lnTo>
                    <a:pt x="8054" y="5338"/>
                  </a:lnTo>
                  <a:lnTo>
                    <a:pt x="8059" y="5338"/>
                  </a:lnTo>
                  <a:lnTo>
                    <a:pt x="8066" y="5340"/>
                  </a:lnTo>
                  <a:lnTo>
                    <a:pt x="8071" y="5340"/>
                  </a:lnTo>
                  <a:lnTo>
                    <a:pt x="8077" y="5340"/>
                  </a:lnTo>
                  <a:lnTo>
                    <a:pt x="8082" y="5340"/>
                  </a:lnTo>
                  <a:lnTo>
                    <a:pt x="8088" y="5340"/>
                  </a:lnTo>
                  <a:lnTo>
                    <a:pt x="8094" y="5340"/>
                  </a:lnTo>
                  <a:lnTo>
                    <a:pt x="8100" y="5340"/>
                  </a:lnTo>
                  <a:lnTo>
                    <a:pt x="8105" y="5340"/>
                  </a:lnTo>
                  <a:lnTo>
                    <a:pt x="8111" y="5340"/>
                  </a:lnTo>
                  <a:lnTo>
                    <a:pt x="8117" y="5340"/>
                  </a:lnTo>
                  <a:lnTo>
                    <a:pt x="8123" y="5340"/>
                  </a:lnTo>
                  <a:lnTo>
                    <a:pt x="8129" y="5340"/>
                  </a:lnTo>
                  <a:lnTo>
                    <a:pt x="8134" y="5340"/>
                  </a:lnTo>
                  <a:lnTo>
                    <a:pt x="8140" y="5340"/>
                  </a:lnTo>
                  <a:lnTo>
                    <a:pt x="8145" y="5340"/>
                  </a:lnTo>
                  <a:lnTo>
                    <a:pt x="8152" y="5340"/>
                  </a:lnTo>
                  <a:lnTo>
                    <a:pt x="8157" y="5340"/>
                  </a:lnTo>
                  <a:lnTo>
                    <a:pt x="8163" y="5340"/>
                  </a:lnTo>
                  <a:lnTo>
                    <a:pt x="8168" y="5340"/>
                  </a:lnTo>
                  <a:lnTo>
                    <a:pt x="8174" y="5340"/>
                  </a:lnTo>
                  <a:lnTo>
                    <a:pt x="8180" y="5340"/>
                  </a:lnTo>
                  <a:lnTo>
                    <a:pt x="8186" y="5340"/>
                  </a:lnTo>
                  <a:lnTo>
                    <a:pt x="8191" y="5340"/>
                  </a:lnTo>
                  <a:lnTo>
                    <a:pt x="8197" y="5340"/>
                  </a:lnTo>
                  <a:lnTo>
                    <a:pt x="8202" y="5340"/>
                  </a:lnTo>
                  <a:lnTo>
                    <a:pt x="8209" y="5340"/>
                  </a:lnTo>
                  <a:lnTo>
                    <a:pt x="8215" y="5340"/>
                  </a:lnTo>
                  <a:lnTo>
                    <a:pt x="8220" y="5340"/>
                  </a:lnTo>
                  <a:lnTo>
                    <a:pt x="8226" y="5340"/>
                  </a:lnTo>
                  <a:lnTo>
                    <a:pt x="8231" y="5340"/>
                  </a:lnTo>
                  <a:lnTo>
                    <a:pt x="8238" y="5340"/>
                  </a:lnTo>
                  <a:lnTo>
                    <a:pt x="8243" y="5340"/>
                  </a:lnTo>
                  <a:lnTo>
                    <a:pt x="8249" y="5340"/>
                  </a:lnTo>
                  <a:lnTo>
                    <a:pt x="8254" y="5340"/>
                  </a:lnTo>
                  <a:lnTo>
                    <a:pt x="8260" y="5340"/>
                  </a:lnTo>
                  <a:lnTo>
                    <a:pt x="8266" y="5340"/>
                  </a:lnTo>
                  <a:lnTo>
                    <a:pt x="8272" y="5340"/>
                  </a:lnTo>
                  <a:lnTo>
                    <a:pt x="8277" y="5340"/>
                  </a:lnTo>
                  <a:lnTo>
                    <a:pt x="8283" y="5340"/>
                  </a:lnTo>
                  <a:lnTo>
                    <a:pt x="8288" y="5340"/>
                  </a:lnTo>
                  <a:lnTo>
                    <a:pt x="8295" y="5340"/>
                  </a:lnTo>
                  <a:lnTo>
                    <a:pt x="8301" y="5340"/>
                  </a:lnTo>
                  <a:lnTo>
                    <a:pt x="8306" y="5340"/>
                  </a:lnTo>
                  <a:lnTo>
                    <a:pt x="8312" y="5340"/>
                  </a:lnTo>
                  <a:lnTo>
                    <a:pt x="8317" y="5340"/>
                  </a:lnTo>
                  <a:lnTo>
                    <a:pt x="8324" y="5340"/>
                  </a:lnTo>
                  <a:lnTo>
                    <a:pt x="8329" y="5340"/>
                  </a:lnTo>
                  <a:lnTo>
                    <a:pt x="8335" y="5340"/>
                  </a:lnTo>
                  <a:lnTo>
                    <a:pt x="8340" y="5340"/>
                  </a:lnTo>
                  <a:lnTo>
                    <a:pt x="8346" y="5340"/>
                  </a:lnTo>
                  <a:lnTo>
                    <a:pt x="8352" y="5340"/>
                  </a:lnTo>
                  <a:lnTo>
                    <a:pt x="8358" y="5340"/>
                  </a:lnTo>
                  <a:lnTo>
                    <a:pt x="8363" y="5340"/>
                  </a:lnTo>
                  <a:lnTo>
                    <a:pt x="8369" y="5340"/>
                  </a:lnTo>
                  <a:lnTo>
                    <a:pt x="8374" y="5340"/>
                  </a:lnTo>
                  <a:lnTo>
                    <a:pt x="8381" y="5340"/>
                  </a:lnTo>
                  <a:lnTo>
                    <a:pt x="8386" y="5340"/>
                  </a:lnTo>
                  <a:lnTo>
                    <a:pt x="8392" y="5340"/>
                  </a:lnTo>
                  <a:lnTo>
                    <a:pt x="8398" y="5340"/>
                  </a:lnTo>
                  <a:lnTo>
                    <a:pt x="8403" y="5340"/>
                  </a:lnTo>
                  <a:lnTo>
                    <a:pt x="8410" y="5340"/>
                  </a:lnTo>
                  <a:lnTo>
                    <a:pt x="8415" y="5340"/>
                  </a:lnTo>
                  <a:lnTo>
                    <a:pt x="8421" y="5340"/>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33" name="Rectangle 45"/>
            <p:cNvSpPr>
              <a:spLocks noChangeArrowheads="1"/>
            </p:cNvSpPr>
            <p:nvPr/>
          </p:nvSpPr>
          <p:spPr bwMode="auto">
            <a:xfrm>
              <a:off x="4080" y="1004"/>
              <a:ext cx="29"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x</a:t>
              </a:r>
              <a:endParaRPr lang="en-US" dirty="0"/>
            </a:p>
          </p:txBody>
        </p:sp>
        <p:sp>
          <p:nvSpPr>
            <p:cNvPr id="114734" name="Rectangle 46"/>
            <p:cNvSpPr>
              <a:spLocks noChangeArrowheads="1"/>
            </p:cNvSpPr>
            <p:nvPr/>
          </p:nvSpPr>
          <p:spPr bwMode="auto">
            <a:xfrm rot="5400000">
              <a:off x="3473" y="567"/>
              <a:ext cx="21"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 </a:t>
              </a:r>
              <a:endParaRPr lang="en-US" dirty="0"/>
            </a:p>
          </p:txBody>
        </p:sp>
        <p:sp>
          <p:nvSpPr>
            <p:cNvPr id="114735" name="Line 47"/>
            <p:cNvSpPr>
              <a:spLocks noChangeShapeType="1"/>
            </p:cNvSpPr>
            <p:nvPr/>
          </p:nvSpPr>
          <p:spPr bwMode="auto">
            <a:xfrm>
              <a:off x="3605" y="902"/>
              <a:ext cx="1" cy="12"/>
            </a:xfrm>
            <a:prstGeom prst="line">
              <a:avLst/>
            </a:prstGeom>
            <a:noFill/>
            <a:ln w="1588">
              <a:solidFill>
                <a:srgbClr val="008000"/>
              </a:solidFill>
              <a:round/>
              <a:headEnd/>
              <a:tailEnd/>
            </a:ln>
          </p:spPr>
          <p:txBody>
            <a:bodyPr/>
            <a:lstStyle/>
            <a:p>
              <a:endParaRPr lang="en-US" dirty="0"/>
            </a:p>
          </p:txBody>
        </p:sp>
        <p:sp>
          <p:nvSpPr>
            <p:cNvPr id="114736" name="Line 48"/>
            <p:cNvSpPr>
              <a:spLocks noChangeShapeType="1"/>
            </p:cNvSpPr>
            <p:nvPr/>
          </p:nvSpPr>
          <p:spPr bwMode="auto">
            <a:xfrm>
              <a:off x="3923" y="902"/>
              <a:ext cx="1" cy="12"/>
            </a:xfrm>
            <a:prstGeom prst="line">
              <a:avLst/>
            </a:prstGeom>
            <a:noFill/>
            <a:ln w="1588">
              <a:solidFill>
                <a:srgbClr val="008000"/>
              </a:solidFill>
              <a:round/>
              <a:headEnd/>
              <a:tailEnd/>
            </a:ln>
          </p:spPr>
          <p:txBody>
            <a:bodyPr/>
            <a:lstStyle/>
            <a:p>
              <a:endParaRPr lang="en-US" dirty="0"/>
            </a:p>
          </p:txBody>
        </p:sp>
        <p:sp>
          <p:nvSpPr>
            <p:cNvPr id="114737" name="Line 49"/>
            <p:cNvSpPr>
              <a:spLocks noChangeShapeType="1"/>
            </p:cNvSpPr>
            <p:nvPr/>
          </p:nvSpPr>
          <p:spPr bwMode="auto">
            <a:xfrm>
              <a:off x="4242" y="902"/>
              <a:ext cx="1" cy="12"/>
            </a:xfrm>
            <a:prstGeom prst="line">
              <a:avLst/>
            </a:prstGeom>
            <a:noFill/>
            <a:ln w="1588">
              <a:solidFill>
                <a:srgbClr val="008000"/>
              </a:solidFill>
              <a:round/>
              <a:headEnd/>
              <a:tailEnd/>
            </a:ln>
          </p:spPr>
          <p:txBody>
            <a:bodyPr/>
            <a:lstStyle/>
            <a:p>
              <a:endParaRPr lang="en-US" dirty="0"/>
            </a:p>
          </p:txBody>
        </p:sp>
        <p:sp>
          <p:nvSpPr>
            <p:cNvPr id="114738" name="Line 50"/>
            <p:cNvSpPr>
              <a:spLocks noChangeShapeType="1"/>
            </p:cNvSpPr>
            <p:nvPr/>
          </p:nvSpPr>
          <p:spPr bwMode="auto">
            <a:xfrm>
              <a:off x="4560" y="902"/>
              <a:ext cx="1" cy="12"/>
            </a:xfrm>
            <a:prstGeom prst="line">
              <a:avLst/>
            </a:prstGeom>
            <a:noFill/>
            <a:ln w="1588">
              <a:solidFill>
                <a:srgbClr val="008000"/>
              </a:solidFill>
              <a:round/>
              <a:headEnd/>
              <a:tailEnd/>
            </a:ln>
          </p:spPr>
          <p:txBody>
            <a:bodyPr/>
            <a:lstStyle/>
            <a:p>
              <a:endParaRPr lang="en-US" dirty="0"/>
            </a:p>
          </p:txBody>
        </p:sp>
        <p:sp>
          <p:nvSpPr>
            <p:cNvPr id="114739" name="Line 51"/>
            <p:cNvSpPr>
              <a:spLocks noChangeShapeType="1"/>
            </p:cNvSpPr>
            <p:nvPr/>
          </p:nvSpPr>
          <p:spPr bwMode="auto">
            <a:xfrm>
              <a:off x="3605" y="902"/>
              <a:ext cx="955" cy="1"/>
            </a:xfrm>
            <a:prstGeom prst="line">
              <a:avLst/>
            </a:prstGeom>
            <a:noFill/>
            <a:ln w="1588">
              <a:solidFill>
                <a:srgbClr val="008000"/>
              </a:solidFill>
              <a:round/>
              <a:headEnd/>
              <a:tailEnd/>
            </a:ln>
          </p:spPr>
          <p:txBody>
            <a:bodyPr/>
            <a:lstStyle/>
            <a:p>
              <a:endParaRPr lang="en-US" dirty="0"/>
            </a:p>
          </p:txBody>
        </p:sp>
        <p:sp>
          <p:nvSpPr>
            <p:cNvPr id="114740" name="Rectangle 52"/>
            <p:cNvSpPr>
              <a:spLocks noChangeArrowheads="1"/>
            </p:cNvSpPr>
            <p:nvPr/>
          </p:nvSpPr>
          <p:spPr bwMode="auto">
            <a:xfrm>
              <a:off x="3591" y="939"/>
              <a:ext cx="30"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a:t>
              </a:r>
              <a:endParaRPr lang="en-US" dirty="0"/>
            </a:p>
          </p:txBody>
        </p:sp>
        <p:sp>
          <p:nvSpPr>
            <p:cNvPr id="114741" name="Rectangle 53"/>
            <p:cNvSpPr>
              <a:spLocks noChangeArrowheads="1"/>
            </p:cNvSpPr>
            <p:nvPr/>
          </p:nvSpPr>
          <p:spPr bwMode="auto">
            <a:xfrm>
              <a:off x="3910" y="939"/>
              <a:ext cx="30"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5</a:t>
              </a:r>
              <a:endParaRPr lang="en-US" dirty="0"/>
            </a:p>
          </p:txBody>
        </p:sp>
        <p:sp>
          <p:nvSpPr>
            <p:cNvPr id="114742" name="Rectangle 54"/>
            <p:cNvSpPr>
              <a:spLocks noChangeArrowheads="1"/>
            </p:cNvSpPr>
            <p:nvPr/>
          </p:nvSpPr>
          <p:spPr bwMode="auto">
            <a:xfrm>
              <a:off x="4219" y="939"/>
              <a:ext cx="5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10</a:t>
              </a:r>
              <a:endParaRPr lang="en-US" dirty="0"/>
            </a:p>
          </p:txBody>
        </p:sp>
        <p:sp>
          <p:nvSpPr>
            <p:cNvPr id="114743" name="Rectangle 55"/>
            <p:cNvSpPr>
              <a:spLocks noChangeArrowheads="1"/>
            </p:cNvSpPr>
            <p:nvPr/>
          </p:nvSpPr>
          <p:spPr bwMode="auto">
            <a:xfrm>
              <a:off x="4537" y="939"/>
              <a:ext cx="51"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15</a:t>
              </a:r>
              <a:endParaRPr lang="en-US" dirty="0"/>
            </a:p>
          </p:txBody>
        </p:sp>
        <p:sp>
          <p:nvSpPr>
            <p:cNvPr id="114744" name="Line 56"/>
            <p:cNvSpPr>
              <a:spLocks noChangeShapeType="1"/>
            </p:cNvSpPr>
            <p:nvPr/>
          </p:nvSpPr>
          <p:spPr bwMode="auto">
            <a:xfrm flipH="1">
              <a:off x="3575" y="879"/>
              <a:ext cx="12" cy="1"/>
            </a:xfrm>
            <a:prstGeom prst="line">
              <a:avLst/>
            </a:prstGeom>
            <a:noFill/>
            <a:ln w="1588">
              <a:solidFill>
                <a:srgbClr val="008000"/>
              </a:solidFill>
              <a:round/>
              <a:headEnd/>
              <a:tailEnd/>
            </a:ln>
          </p:spPr>
          <p:txBody>
            <a:bodyPr/>
            <a:lstStyle/>
            <a:p>
              <a:endParaRPr lang="en-US" dirty="0"/>
            </a:p>
          </p:txBody>
        </p:sp>
        <p:sp>
          <p:nvSpPr>
            <p:cNvPr id="114745" name="Line 57"/>
            <p:cNvSpPr>
              <a:spLocks noChangeShapeType="1"/>
            </p:cNvSpPr>
            <p:nvPr/>
          </p:nvSpPr>
          <p:spPr bwMode="auto">
            <a:xfrm flipH="1">
              <a:off x="3575" y="782"/>
              <a:ext cx="12" cy="1"/>
            </a:xfrm>
            <a:prstGeom prst="line">
              <a:avLst/>
            </a:prstGeom>
            <a:noFill/>
            <a:ln w="1588">
              <a:solidFill>
                <a:srgbClr val="008000"/>
              </a:solidFill>
              <a:round/>
              <a:headEnd/>
              <a:tailEnd/>
            </a:ln>
          </p:spPr>
          <p:txBody>
            <a:bodyPr/>
            <a:lstStyle/>
            <a:p>
              <a:endParaRPr lang="en-US" dirty="0"/>
            </a:p>
          </p:txBody>
        </p:sp>
        <p:sp>
          <p:nvSpPr>
            <p:cNvPr id="114746" name="Line 58"/>
            <p:cNvSpPr>
              <a:spLocks noChangeShapeType="1"/>
            </p:cNvSpPr>
            <p:nvPr/>
          </p:nvSpPr>
          <p:spPr bwMode="auto">
            <a:xfrm flipH="1">
              <a:off x="3575" y="685"/>
              <a:ext cx="12" cy="1"/>
            </a:xfrm>
            <a:prstGeom prst="line">
              <a:avLst/>
            </a:prstGeom>
            <a:noFill/>
            <a:ln w="1588">
              <a:solidFill>
                <a:srgbClr val="008000"/>
              </a:solidFill>
              <a:round/>
              <a:headEnd/>
              <a:tailEnd/>
            </a:ln>
          </p:spPr>
          <p:txBody>
            <a:bodyPr/>
            <a:lstStyle/>
            <a:p>
              <a:endParaRPr lang="en-US" dirty="0"/>
            </a:p>
          </p:txBody>
        </p:sp>
        <p:sp>
          <p:nvSpPr>
            <p:cNvPr id="114747" name="Line 59"/>
            <p:cNvSpPr>
              <a:spLocks noChangeShapeType="1"/>
            </p:cNvSpPr>
            <p:nvPr/>
          </p:nvSpPr>
          <p:spPr bwMode="auto">
            <a:xfrm flipH="1">
              <a:off x="3575" y="589"/>
              <a:ext cx="12" cy="1"/>
            </a:xfrm>
            <a:prstGeom prst="line">
              <a:avLst/>
            </a:prstGeom>
            <a:noFill/>
            <a:ln w="1588">
              <a:solidFill>
                <a:srgbClr val="008000"/>
              </a:solidFill>
              <a:round/>
              <a:headEnd/>
              <a:tailEnd/>
            </a:ln>
          </p:spPr>
          <p:txBody>
            <a:bodyPr/>
            <a:lstStyle/>
            <a:p>
              <a:endParaRPr lang="en-US" dirty="0"/>
            </a:p>
          </p:txBody>
        </p:sp>
        <p:sp>
          <p:nvSpPr>
            <p:cNvPr id="114748" name="Line 60"/>
            <p:cNvSpPr>
              <a:spLocks noChangeShapeType="1"/>
            </p:cNvSpPr>
            <p:nvPr/>
          </p:nvSpPr>
          <p:spPr bwMode="auto">
            <a:xfrm flipH="1">
              <a:off x="3575" y="492"/>
              <a:ext cx="12" cy="1"/>
            </a:xfrm>
            <a:prstGeom prst="line">
              <a:avLst/>
            </a:prstGeom>
            <a:noFill/>
            <a:ln w="1588">
              <a:solidFill>
                <a:srgbClr val="008000"/>
              </a:solidFill>
              <a:round/>
              <a:headEnd/>
              <a:tailEnd/>
            </a:ln>
          </p:spPr>
          <p:txBody>
            <a:bodyPr/>
            <a:lstStyle/>
            <a:p>
              <a:endParaRPr lang="en-US" dirty="0"/>
            </a:p>
          </p:txBody>
        </p:sp>
        <p:sp>
          <p:nvSpPr>
            <p:cNvPr id="114749" name="Line 61"/>
            <p:cNvSpPr>
              <a:spLocks noChangeShapeType="1"/>
            </p:cNvSpPr>
            <p:nvPr/>
          </p:nvSpPr>
          <p:spPr bwMode="auto">
            <a:xfrm flipH="1">
              <a:off x="3575" y="395"/>
              <a:ext cx="12" cy="1"/>
            </a:xfrm>
            <a:prstGeom prst="line">
              <a:avLst/>
            </a:prstGeom>
            <a:noFill/>
            <a:ln w="1588">
              <a:solidFill>
                <a:srgbClr val="008000"/>
              </a:solidFill>
              <a:round/>
              <a:headEnd/>
              <a:tailEnd/>
            </a:ln>
          </p:spPr>
          <p:txBody>
            <a:bodyPr/>
            <a:lstStyle/>
            <a:p>
              <a:endParaRPr lang="en-US" dirty="0"/>
            </a:p>
          </p:txBody>
        </p:sp>
        <p:sp>
          <p:nvSpPr>
            <p:cNvPr id="114750" name="Line 62"/>
            <p:cNvSpPr>
              <a:spLocks noChangeShapeType="1"/>
            </p:cNvSpPr>
            <p:nvPr/>
          </p:nvSpPr>
          <p:spPr bwMode="auto">
            <a:xfrm flipH="1">
              <a:off x="3575" y="299"/>
              <a:ext cx="12" cy="1"/>
            </a:xfrm>
            <a:prstGeom prst="line">
              <a:avLst/>
            </a:prstGeom>
            <a:noFill/>
            <a:ln w="1588">
              <a:solidFill>
                <a:srgbClr val="008000"/>
              </a:solidFill>
              <a:round/>
              <a:headEnd/>
              <a:tailEnd/>
            </a:ln>
          </p:spPr>
          <p:txBody>
            <a:bodyPr/>
            <a:lstStyle/>
            <a:p>
              <a:endParaRPr lang="en-US" dirty="0"/>
            </a:p>
          </p:txBody>
        </p:sp>
        <p:sp>
          <p:nvSpPr>
            <p:cNvPr id="114751" name="Line 63"/>
            <p:cNvSpPr>
              <a:spLocks noChangeShapeType="1"/>
            </p:cNvSpPr>
            <p:nvPr/>
          </p:nvSpPr>
          <p:spPr bwMode="auto">
            <a:xfrm flipV="1">
              <a:off x="3587" y="299"/>
              <a:ext cx="1" cy="580"/>
            </a:xfrm>
            <a:prstGeom prst="line">
              <a:avLst/>
            </a:prstGeom>
            <a:noFill/>
            <a:ln w="1588">
              <a:solidFill>
                <a:srgbClr val="008000"/>
              </a:solidFill>
              <a:round/>
              <a:headEnd/>
              <a:tailEnd/>
            </a:ln>
          </p:spPr>
          <p:txBody>
            <a:bodyPr/>
            <a:lstStyle/>
            <a:p>
              <a:endParaRPr lang="en-US" dirty="0"/>
            </a:p>
          </p:txBody>
        </p:sp>
        <p:sp>
          <p:nvSpPr>
            <p:cNvPr id="114752" name="Rectangle 64"/>
            <p:cNvSpPr>
              <a:spLocks noChangeArrowheads="1"/>
            </p:cNvSpPr>
            <p:nvPr/>
          </p:nvSpPr>
          <p:spPr bwMode="auto">
            <a:xfrm rot="5400000">
              <a:off x="3516" y="857"/>
              <a:ext cx="6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0.0</a:t>
              </a:r>
              <a:endParaRPr lang="en-US" dirty="0"/>
            </a:p>
          </p:txBody>
        </p:sp>
        <p:sp>
          <p:nvSpPr>
            <p:cNvPr id="114753" name="Rectangle 65"/>
            <p:cNvSpPr>
              <a:spLocks noChangeArrowheads="1"/>
            </p:cNvSpPr>
            <p:nvPr/>
          </p:nvSpPr>
          <p:spPr bwMode="auto">
            <a:xfrm rot="5400000">
              <a:off x="3516" y="766"/>
              <a:ext cx="6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0.1</a:t>
              </a:r>
              <a:endParaRPr lang="en-US" dirty="0"/>
            </a:p>
          </p:txBody>
        </p:sp>
        <p:sp>
          <p:nvSpPr>
            <p:cNvPr id="114754" name="Rectangle 66"/>
            <p:cNvSpPr>
              <a:spLocks noChangeArrowheads="1"/>
            </p:cNvSpPr>
            <p:nvPr/>
          </p:nvSpPr>
          <p:spPr bwMode="auto">
            <a:xfrm rot="5400000">
              <a:off x="3516" y="665"/>
              <a:ext cx="6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0.2</a:t>
              </a:r>
              <a:endParaRPr lang="en-US" dirty="0"/>
            </a:p>
          </p:txBody>
        </p:sp>
        <p:sp>
          <p:nvSpPr>
            <p:cNvPr id="114755" name="Rectangle 67"/>
            <p:cNvSpPr>
              <a:spLocks noChangeArrowheads="1"/>
            </p:cNvSpPr>
            <p:nvPr/>
          </p:nvSpPr>
          <p:spPr bwMode="auto">
            <a:xfrm rot="5400000">
              <a:off x="3515" y="573"/>
              <a:ext cx="63"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0.3</a:t>
              </a:r>
              <a:endParaRPr lang="en-US" dirty="0"/>
            </a:p>
          </p:txBody>
        </p:sp>
        <p:sp>
          <p:nvSpPr>
            <p:cNvPr id="114756" name="Rectangle 68"/>
            <p:cNvSpPr>
              <a:spLocks noChangeArrowheads="1"/>
            </p:cNvSpPr>
            <p:nvPr/>
          </p:nvSpPr>
          <p:spPr bwMode="auto">
            <a:xfrm rot="5400000">
              <a:off x="3515" y="474"/>
              <a:ext cx="63"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0.4</a:t>
              </a:r>
              <a:endParaRPr lang="en-US" dirty="0"/>
            </a:p>
          </p:txBody>
        </p:sp>
        <p:sp>
          <p:nvSpPr>
            <p:cNvPr id="114757" name="Rectangle 69"/>
            <p:cNvSpPr>
              <a:spLocks noChangeArrowheads="1"/>
            </p:cNvSpPr>
            <p:nvPr/>
          </p:nvSpPr>
          <p:spPr bwMode="auto">
            <a:xfrm rot="5400000">
              <a:off x="3516" y="374"/>
              <a:ext cx="6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0.5</a:t>
              </a:r>
              <a:endParaRPr lang="en-US" dirty="0"/>
            </a:p>
          </p:txBody>
        </p:sp>
        <p:sp>
          <p:nvSpPr>
            <p:cNvPr id="114758" name="Rectangle 70"/>
            <p:cNvSpPr>
              <a:spLocks noChangeArrowheads="1"/>
            </p:cNvSpPr>
            <p:nvPr/>
          </p:nvSpPr>
          <p:spPr bwMode="auto">
            <a:xfrm rot="5400000">
              <a:off x="3516" y="278"/>
              <a:ext cx="6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0.6</a:t>
              </a:r>
              <a:endParaRPr lang="en-US" dirty="0"/>
            </a:p>
          </p:txBody>
        </p:sp>
        <p:sp>
          <p:nvSpPr>
            <p:cNvPr id="114759" name="Rectangle 71"/>
            <p:cNvSpPr>
              <a:spLocks noChangeArrowheads="1"/>
            </p:cNvSpPr>
            <p:nvPr/>
          </p:nvSpPr>
          <p:spPr bwMode="auto">
            <a:xfrm>
              <a:off x="3587" y="275"/>
              <a:ext cx="1011" cy="627"/>
            </a:xfrm>
            <a:prstGeom prst="rect">
              <a:avLst/>
            </a:prstGeom>
            <a:solidFill>
              <a:srgbClr val="FFEBD7">
                <a:alpha val="0"/>
              </a:srgbClr>
            </a:solidFill>
            <a:ln w="1588">
              <a:solidFill>
                <a:srgbClr val="008000"/>
              </a:solidFill>
              <a:miter lim="800000"/>
              <a:headEnd/>
              <a:tailEnd/>
            </a:ln>
          </p:spPr>
          <p:txBody>
            <a:bodyPr/>
            <a:lstStyle/>
            <a:p>
              <a:endParaRPr lang="en-US" dirty="0"/>
            </a:p>
          </p:txBody>
        </p:sp>
        <p:sp>
          <p:nvSpPr>
            <p:cNvPr id="114760" name="Freeform 72"/>
            <p:cNvSpPr>
              <a:spLocks/>
            </p:cNvSpPr>
            <p:nvPr/>
          </p:nvSpPr>
          <p:spPr bwMode="auto">
            <a:xfrm>
              <a:off x="3605" y="398"/>
              <a:ext cx="955" cy="480"/>
            </a:xfrm>
            <a:custGeom>
              <a:avLst/>
              <a:gdLst/>
              <a:ahLst/>
              <a:cxnLst>
                <a:cxn ang="0">
                  <a:pos x="133" y="470"/>
                </a:cxn>
                <a:cxn ang="0">
                  <a:pos x="270" y="906"/>
                </a:cxn>
                <a:cxn ang="0">
                  <a:pos x="407" y="1294"/>
                </a:cxn>
                <a:cxn ang="0">
                  <a:pos x="545" y="1637"/>
                </a:cxn>
                <a:cxn ang="0">
                  <a:pos x="683" y="1941"/>
                </a:cxn>
                <a:cxn ang="0">
                  <a:pos x="820" y="2211"/>
                </a:cxn>
                <a:cxn ang="0">
                  <a:pos x="958" y="2451"/>
                </a:cxn>
                <a:cxn ang="0">
                  <a:pos x="1095" y="2663"/>
                </a:cxn>
                <a:cxn ang="0">
                  <a:pos x="1233" y="2851"/>
                </a:cxn>
                <a:cxn ang="0">
                  <a:pos x="1370" y="3019"/>
                </a:cxn>
                <a:cxn ang="0">
                  <a:pos x="1508" y="3167"/>
                </a:cxn>
                <a:cxn ang="0">
                  <a:pos x="1646" y="3298"/>
                </a:cxn>
                <a:cxn ang="0">
                  <a:pos x="1784" y="3415"/>
                </a:cxn>
                <a:cxn ang="0">
                  <a:pos x="1920" y="3518"/>
                </a:cxn>
                <a:cxn ang="0">
                  <a:pos x="2058" y="3609"/>
                </a:cxn>
                <a:cxn ang="0">
                  <a:pos x="2196" y="3691"/>
                </a:cxn>
                <a:cxn ang="0">
                  <a:pos x="2334" y="3763"/>
                </a:cxn>
                <a:cxn ang="0">
                  <a:pos x="2471" y="3827"/>
                </a:cxn>
                <a:cxn ang="0">
                  <a:pos x="2608" y="3884"/>
                </a:cxn>
                <a:cxn ang="0">
                  <a:pos x="2746" y="3934"/>
                </a:cxn>
                <a:cxn ang="0">
                  <a:pos x="2884" y="3978"/>
                </a:cxn>
                <a:cxn ang="0">
                  <a:pos x="3021" y="4019"/>
                </a:cxn>
                <a:cxn ang="0">
                  <a:pos x="3159" y="4053"/>
                </a:cxn>
                <a:cxn ang="0">
                  <a:pos x="3297" y="4084"/>
                </a:cxn>
                <a:cxn ang="0">
                  <a:pos x="3434" y="4112"/>
                </a:cxn>
                <a:cxn ang="0">
                  <a:pos x="3571" y="4137"/>
                </a:cxn>
                <a:cxn ang="0">
                  <a:pos x="3709" y="4159"/>
                </a:cxn>
                <a:cxn ang="0">
                  <a:pos x="3847" y="4177"/>
                </a:cxn>
                <a:cxn ang="0">
                  <a:pos x="3985" y="4195"/>
                </a:cxn>
                <a:cxn ang="0">
                  <a:pos x="4121" y="4209"/>
                </a:cxn>
                <a:cxn ang="0">
                  <a:pos x="4259" y="4223"/>
                </a:cxn>
                <a:cxn ang="0">
                  <a:pos x="4397" y="4235"/>
                </a:cxn>
                <a:cxn ang="0">
                  <a:pos x="4535" y="4246"/>
                </a:cxn>
                <a:cxn ang="0">
                  <a:pos x="4672" y="4255"/>
                </a:cxn>
                <a:cxn ang="0">
                  <a:pos x="4810" y="4263"/>
                </a:cxn>
                <a:cxn ang="0">
                  <a:pos x="4947" y="4270"/>
                </a:cxn>
                <a:cxn ang="0">
                  <a:pos x="5085" y="4278"/>
                </a:cxn>
                <a:cxn ang="0">
                  <a:pos x="5222" y="4283"/>
                </a:cxn>
                <a:cxn ang="0">
                  <a:pos x="5360" y="4288"/>
                </a:cxn>
                <a:cxn ang="0">
                  <a:pos x="5498" y="4293"/>
                </a:cxn>
                <a:cxn ang="0">
                  <a:pos x="5635" y="4297"/>
                </a:cxn>
                <a:cxn ang="0">
                  <a:pos x="5772" y="4301"/>
                </a:cxn>
                <a:cxn ang="0">
                  <a:pos x="5910" y="4304"/>
                </a:cxn>
                <a:cxn ang="0">
                  <a:pos x="6048" y="4307"/>
                </a:cxn>
                <a:cxn ang="0">
                  <a:pos x="6186" y="4309"/>
                </a:cxn>
                <a:cxn ang="0">
                  <a:pos x="6322" y="4311"/>
                </a:cxn>
                <a:cxn ang="0">
                  <a:pos x="6460" y="4313"/>
                </a:cxn>
                <a:cxn ang="0">
                  <a:pos x="6598" y="4315"/>
                </a:cxn>
                <a:cxn ang="0">
                  <a:pos x="6736" y="4316"/>
                </a:cxn>
                <a:cxn ang="0">
                  <a:pos x="6873" y="4318"/>
                </a:cxn>
                <a:cxn ang="0">
                  <a:pos x="7011" y="4319"/>
                </a:cxn>
                <a:cxn ang="0">
                  <a:pos x="7148" y="4320"/>
                </a:cxn>
                <a:cxn ang="0">
                  <a:pos x="7286" y="4321"/>
                </a:cxn>
                <a:cxn ang="0">
                  <a:pos x="7423" y="4322"/>
                </a:cxn>
                <a:cxn ang="0">
                  <a:pos x="7561" y="4322"/>
                </a:cxn>
                <a:cxn ang="0">
                  <a:pos x="7699" y="4323"/>
                </a:cxn>
                <a:cxn ang="0">
                  <a:pos x="7836" y="4324"/>
                </a:cxn>
                <a:cxn ang="0">
                  <a:pos x="7973" y="4324"/>
                </a:cxn>
                <a:cxn ang="0">
                  <a:pos x="8111" y="4325"/>
                </a:cxn>
                <a:cxn ang="0">
                  <a:pos x="8249" y="4325"/>
                </a:cxn>
                <a:cxn ang="0">
                  <a:pos x="8387" y="4325"/>
                </a:cxn>
                <a:cxn ang="0">
                  <a:pos x="8524" y="4326"/>
                </a:cxn>
              </a:cxnLst>
              <a:rect l="0" t="0" r="r" b="b"/>
              <a:pathLst>
                <a:path w="8593" h="4326">
                  <a:moveTo>
                    <a:pt x="0" y="0"/>
                  </a:moveTo>
                  <a:lnTo>
                    <a:pt x="6" y="21"/>
                  </a:lnTo>
                  <a:lnTo>
                    <a:pt x="11" y="43"/>
                  </a:lnTo>
                  <a:lnTo>
                    <a:pt x="18" y="65"/>
                  </a:lnTo>
                  <a:lnTo>
                    <a:pt x="24" y="86"/>
                  </a:lnTo>
                  <a:lnTo>
                    <a:pt x="29" y="107"/>
                  </a:lnTo>
                  <a:lnTo>
                    <a:pt x="35" y="128"/>
                  </a:lnTo>
                  <a:lnTo>
                    <a:pt x="41" y="149"/>
                  </a:lnTo>
                  <a:lnTo>
                    <a:pt x="47" y="170"/>
                  </a:lnTo>
                  <a:lnTo>
                    <a:pt x="52" y="190"/>
                  </a:lnTo>
                  <a:lnTo>
                    <a:pt x="58" y="211"/>
                  </a:lnTo>
                  <a:lnTo>
                    <a:pt x="63" y="232"/>
                  </a:lnTo>
                  <a:lnTo>
                    <a:pt x="70" y="252"/>
                  </a:lnTo>
                  <a:lnTo>
                    <a:pt x="75" y="272"/>
                  </a:lnTo>
                  <a:lnTo>
                    <a:pt x="81" y="293"/>
                  </a:lnTo>
                  <a:lnTo>
                    <a:pt x="86" y="312"/>
                  </a:lnTo>
                  <a:lnTo>
                    <a:pt x="92" y="333"/>
                  </a:lnTo>
                  <a:lnTo>
                    <a:pt x="98" y="353"/>
                  </a:lnTo>
                  <a:lnTo>
                    <a:pt x="104" y="373"/>
                  </a:lnTo>
                  <a:lnTo>
                    <a:pt x="109" y="392"/>
                  </a:lnTo>
                  <a:lnTo>
                    <a:pt x="115" y="412"/>
                  </a:lnTo>
                  <a:lnTo>
                    <a:pt x="121" y="432"/>
                  </a:lnTo>
                  <a:lnTo>
                    <a:pt x="127" y="451"/>
                  </a:lnTo>
                  <a:lnTo>
                    <a:pt x="133" y="470"/>
                  </a:lnTo>
                  <a:lnTo>
                    <a:pt x="138" y="490"/>
                  </a:lnTo>
                  <a:lnTo>
                    <a:pt x="144" y="508"/>
                  </a:lnTo>
                  <a:lnTo>
                    <a:pt x="149" y="528"/>
                  </a:lnTo>
                  <a:lnTo>
                    <a:pt x="156" y="547"/>
                  </a:lnTo>
                  <a:lnTo>
                    <a:pt x="161" y="565"/>
                  </a:lnTo>
                  <a:lnTo>
                    <a:pt x="167" y="584"/>
                  </a:lnTo>
                  <a:lnTo>
                    <a:pt x="172" y="603"/>
                  </a:lnTo>
                  <a:lnTo>
                    <a:pt x="178" y="621"/>
                  </a:lnTo>
                  <a:lnTo>
                    <a:pt x="184" y="640"/>
                  </a:lnTo>
                  <a:lnTo>
                    <a:pt x="190" y="659"/>
                  </a:lnTo>
                  <a:lnTo>
                    <a:pt x="195" y="677"/>
                  </a:lnTo>
                  <a:lnTo>
                    <a:pt x="201" y="695"/>
                  </a:lnTo>
                  <a:lnTo>
                    <a:pt x="207" y="713"/>
                  </a:lnTo>
                  <a:lnTo>
                    <a:pt x="213" y="731"/>
                  </a:lnTo>
                  <a:lnTo>
                    <a:pt x="219" y="749"/>
                  </a:lnTo>
                  <a:lnTo>
                    <a:pt x="224" y="767"/>
                  </a:lnTo>
                  <a:lnTo>
                    <a:pt x="230" y="785"/>
                  </a:lnTo>
                  <a:lnTo>
                    <a:pt x="235" y="803"/>
                  </a:lnTo>
                  <a:lnTo>
                    <a:pt x="242" y="820"/>
                  </a:lnTo>
                  <a:lnTo>
                    <a:pt x="247" y="838"/>
                  </a:lnTo>
                  <a:lnTo>
                    <a:pt x="253" y="855"/>
                  </a:lnTo>
                  <a:lnTo>
                    <a:pt x="258" y="872"/>
                  </a:lnTo>
                  <a:lnTo>
                    <a:pt x="264" y="890"/>
                  </a:lnTo>
                  <a:lnTo>
                    <a:pt x="270" y="906"/>
                  </a:lnTo>
                  <a:lnTo>
                    <a:pt x="276" y="924"/>
                  </a:lnTo>
                  <a:lnTo>
                    <a:pt x="281" y="940"/>
                  </a:lnTo>
                  <a:lnTo>
                    <a:pt x="287" y="958"/>
                  </a:lnTo>
                  <a:lnTo>
                    <a:pt x="292" y="975"/>
                  </a:lnTo>
                  <a:lnTo>
                    <a:pt x="299" y="991"/>
                  </a:lnTo>
                  <a:lnTo>
                    <a:pt x="305" y="1008"/>
                  </a:lnTo>
                  <a:lnTo>
                    <a:pt x="310" y="1024"/>
                  </a:lnTo>
                  <a:lnTo>
                    <a:pt x="316" y="1041"/>
                  </a:lnTo>
                  <a:lnTo>
                    <a:pt x="321" y="1057"/>
                  </a:lnTo>
                  <a:lnTo>
                    <a:pt x="328" y="1073"/>
                  </a:lnTo>
                  <a:lnTo>
                    <a:pt x="333" y="1090"/>
                  </a:lnTo>
                  <a:lnTo>
                    <a:pt x="339" y="1106"/>
                  </a:lnTo>
                  <a:lnTo>
                    <a:pt x="344" y="1122"/>
                  </a:lnTo>
                  <a:lnTo>
                    <a:pt x="350" y="1138"/>
                  </a:lnTo>
                  <a:lnTo>
                    <a:pt x="356" y="1154"/>
                  </a:lnTo>
                  <a:lnTo>
                    <a:pt x="362" y="1169"/>
                  </a:lnTo>
                  <a:lnTo>
                    <a:pt x="367" y="1186"/>
                  </a:lnTo>
                  <a:lnTo>
                    <a:pt x="373" y="1201"/>
                  </a:lnTo>
                  <a:lnTo>
                    <a:pt x="378" y="1217"/>
                  </a:lnTo>
                  <a:lnTo>
                    <a:pt x="385" y="1233"/>
                  </a:lnTo>
                  <a:lnTo>
                    <a:pt x="391" y="1248"/>
                  </a:lnTo>
                  <a:lnTo>
                    <a:pt x="396" y="1263"/>
                  </a:lnTo>
                  <a:lnTo>
                    <a:pt x="402" y="1278"/>
                  </a:lnTo>
                  <a:lnTo>
                    <a:pt x="407" y="1294"/>
                  </a:lnTo>
                  <a:lnTo>
                    <a:pt x="414" y="1309"/>
                  </a:lnTo>
                  <a:lnTo>
                    <a:pt x="419" y="1324"/>
                  </a:lnTo>
                  <a:lnTo>
                    <a:pt x="425" y="1339"/>
                  </a:lnTo>
                  <a:lnTo>
                    <a:pt x="430" y="1354"/>
                  </a:lnTo>
                  <a:lnTo>
                    <a:pt x="436" y="1368"/>
                  </a:lnTo>
                  <a:lnTo>
                    <a:pt x="442" y="1383"/>
                  </a:lnTo>
                  <a:lnTo>
                    <a:pt x="448" y="1398"/>
                  </a:lnTo>
                  <a:lnTo>
                    <a:pt x="453" y="1413"/>
                  </a:lnTo>
                  <a:lnTo>
                    <a:pt x="459" y="1427"/>
                  </a:lnTo>
                  <a:lnTo>
                    <a:pt x="464" y="1442"/>
                  </a:lnTo>
                  <a:lnTo>
                    <a:pt x="471" y="1456"/>
                  </a:lnTo>
                  <a:lnTo>
                    <a:pt x="476" y="1470"/>
                  </a:lnTo>
                  <a:lnTo>
                    <a:pt x="482" y="1484"/>
                  </a:lnTo>
                  <a:lnTo>
                    <a:pt x="488" y="1499"/>
                  </a:lnTo>
                  <a:lnTo>
                    <a:pt x="493" y="1513"/>
                  </a:lnTo>
                  <a:lnTo>
                    <a:pt x="500" y="1527"/>
                  </a:lnTo>
                  <a:lnTo>
                    <a:pt x="505" y="1541"/>
                  </a:lnTo>
                  <a:lnTo>
                    <a:pt x="511" y="1555"/>
                  </a:lnTo>
                  <a:lnTo>
                    <a:pt x="516" y="1568"/>
                  </a:lnTo>
                  <a:lnTo>
                    <a:pt x="522" y="1583"/>
                  </a:lnTo>
                  <a:lnTo>
                    <a:pt x="528" y="1596"/>
                  </a:lnTo>
                  <a:lnTo>
                    <a:pt x="534" y="1610"/>
                  </a:lnTo>
                  <a:lnTo>
                    <a:pt x="539" y="1623"/>
                  </a:lnTo>
                  <a:lnTo>
                    <a:pt x="545" y="1637"/>
                  </a:lnTo>
                  <a:lnTo>
                    <a:pt x="550" y="1650"/>
                  </a:lnTo>
                  <a:lnTo>
                    <a:pt x="557" y="1664"/>
                  </a:lnTo>
                  <a:lnTo>
                    <a:pt x="562" y="1677"/>
                  </a:lnTo>
                  <a:lnTo>
                    <a:pt x="568" y="1691"/>
                  </a:lnTo>
                  <a:lnTo>
                    <a:pt x="574" y="1703"/>
                  </a:lnTo>
                  <a:lnTo>
                    <a:pt x="579" y="1716"/>
                  </a:lnTo>
                  <a:lnTo>
                    <a:pt x="586" y="1729"/>
                  </a:lnTo>
                  <a:lnTo>
                    <a:pt x="591" y="1742"/>
                  </a:lnTo>
                  <a:lnTo>
                    <a:pt x="597" y="1755"/>
                  </a:lnTo>
                  <a:lnTo>
                    <a:pt x="602" y="1768"/>
                  </a:lnTo>
                  <a:lnTo>
                    <a:pt x="608" y="1781"/>
                  </a:lnTo>
                  <a:lnTo>
                    <a:pt x="614" y="1793"/>
                  </a:lnTo>
                  <a:lnTo>
                    <a:pt x="620" y="1807"/>
                  </a:lnTo>
                  <a:lnTo>
                    <a:pt x="625" y="1819"/>
                  </a:lnTo>
                  <a:lnTo>
                    <a:pt x="631" y="1831"/>
                  </a:lnTo>
                  <a:lnTo>
                    <a:pt x="636" y="1844"/>
                  </a:lnTo>
                  <a:lnTo>
                    <a:pt x="643" y="1856"/>
                  </a:lnTo>
                  <a:lnTo>
                    <a:pt x="648" y="1869"/>
                  </a:lnTo>
                  <a:lnTo>
                    <a:pt x="654" y="1881"/>
                  </a:lnTo>
                  <a:lnTo>
                    <a:pt x="659" y="1893"/>
                  </a:lnTo>
                  <a:lnTo>
                    <a:pt x="665" y="1905"/>
                  </a:lnTo>
                  <a:lnTo>
                    <a:pt x="672" y="1917"/>
                  </a:lnTo>
                  <a:lnTo>
                    <a:pt x="677" y="1929"/>
                  </a:lnTo>
                  <a:lnTo>
                    <a:pt x="683" y="1941"/>
                  </a:lnTo>
                  <a:lnTo>
                    <a:pt x="688" y="1953"/>
                  </a:lnTo>
                  <a:lnTo>
                    <a:pt x="694" y="1965"/>
                  </a:lnTo>
                  <a:lnTo>
                    <a:pt x="700" y="1977"/>
                  </a:lnTo>
                  <a:lnTo>
                    <a:pt x="706" y="1989"/>
                  </a:lnTo>
                  <a:lnTo>
                    <a:pt x="711" y="2000"/>
                  </a:lnTo>
                  <a:lnTo>
                    <a:pt x="717" y="2012"/>
                  </a:lnTo>
                  <a:lnTo>
                    <a:pt x="722" y="2023"/>
                  </a:lnTo>
                  <a:lnTo>
                    <a:pt x="729" y="2035"/>
                  </a:lnTo>
                  <a:lnTo>
                    <a:pt x="734" y="2046"/>
                  </a:lnTo>
                  <a:lnTo>
                    <a:pt x="740" y="2057"/>
                  </a:lnTo>
                  <a:lnTo>
                    <a:pt x="745" y="2069"/>
                  </a:lnTo>
                  <a:lnTo>
                    <a:pt x="751" y="2080"/>
                  </a:lnTo>
                  <a:lnTo>
                    <a:pt x="757" y="2092"/>
                  </a:lnTo>
                  <a:lnTo>
                    <a:pt x="763" y="2103"/>
                  </a:lnTo>
                  <a:lnTo>
                    <a:pt x="769" y="2113"/>
                  </a:lnTo>
                  <a:lnTo>
                    <a:pt x="774" y="2125"/>
                  </a:lnTo>
                  <a:lnTo>
                    <a:pt x="780" y="2136"/>
                  </a:lnTo>
                  <a:lnTo>
                    <a:pt x="786" y="2146"/>
                  </a:lnTo>
                  <a:lnTo>
                    <a:pt x="792" y="2158"/>
                  </a:lnTo>
                  <a:lnTo>
                    <a:pt x="797" y="2168"/>
                  </a:lnTo>
                  <a:lnTo>
                    <a:pt x="803" y="2180"/>
                  </a:lnTo>
                  <a:lnTo>
                    <a:pt x="808" y="2190"/>
                  </a:lnTo>
                  <a:lnTo>
                    <a:pt x="815" y="2200"/>
                  </a:lnTo>
                  <a:lnTo>
                    <a:pt x="820" y="2211"/>
                  </a:lnTo>
                  <a:lnTo>
                    <a:pt x="826" y="2222"/>
                  </a:lnTo>
                  <a:lnTo>
                    <a:pt x="831" y="2232"/>
                  </a:lnTo>
                  <a:lnTo>
                    <a:pt x="837" y="2243"/>
                  </a:lnTo>
                  <a:lnTo>
                    <a:pt x="843" y="2253"/>
                  </a:lnTo>
                  <a:lnTo>
                    <a:pt x="849" y="2264"/>
                  </a:lnTo>
                  <a:lnTo>
                    <a:pt x="855" y="2274"/>
                  </a:lnTo>
                  <a:lnTo>
                    <a:pt x="860" y="2284"/>
                  </a:lnTo>
                  <a:lnTo>
                    <a:pt x="866" y="2295"/>
                  </a:lnTo>
                  <a:lnTo>
                    <a:pt x="872" y="2304"/>
                  </a:lnTo>
                  <a:lnTo>
                    <a:pt x="878" y="2314"/>
                  </a:lnTo>
                  <a:lnTo>
                    <a:pt x="883" y="2325"/>
                  </a:lnTo>
                  <a:lnTo>
                    <a:pt x="889" y="2334"/>
                  </a:lnTo>
                  <a:lnTo>
                    <a:pt x="894" y="2344"/>
                  </a:lnTo>
                  <a:lnTo>
                    <a:pt x="901" y="2355"/>
                  </a:lnTo>
                  <a:lnTo>
                    <a:pt x="906" y="2364"/>
                  </a:lnTo>
                  <a:lnTo>
                    <a:pt x="912" y="2374"/>
                  </a:lnTo>
                  <a:lnTo>
                    <a:pt x="917" y="2384"/>
                  </a:lnTo>
                  <a:lnTo>
                    <a:pt x="923" y="2393"/>
                  </a:lnTo>
                  <a:lnTo>
                    <a:pt x="929" y="2403"/>
                  </a:lnTo>
                  <a:lnTo>
                    <a:pt x="935" y="2413"/>
                  </a:lnTo>
                  <a:lnTo>
                    <a:pt x="940" y="2422"/>
                  </a:lnTo>
                  <a:lnTo>
                    <a:pt x="946" y="2431"/>
                  </a:lnTo>
                  <a:lnTo>
                    <a:pt x="952" y="2441"/>
                  </a:lnTo>
                  <a:lnTo>
                    <a:pt x="958" y="2451"/>
                  </a:lnTo>
                  <a:lnTo>
                    <a:pt x="964" y="2460"/>
                  </a:lnTo>
                  <a:lnTo>
                    <a:pt x="969" y="2470"/>
                  </a:lnTo>
                  <a:lnTo>
                    <a:pt x="975" y="2479"/>
                  </a:lnTo>
                  <a:lnTo>
                    <a:pt x="980" y="2487"/>
                  </a:lnTo>
                  <a:lnTo>
                    <a:pt x="987" y="2497"/>
                  </a:lnTo>
                  <a:lnTo>
                    <a:pt x="992" y="2506"/>
                  </a:lnTo>
                  <a:lnTo>
                    <a:pt x="998" y="2515"/>
                  </a:lnTo>
                  <a:lnTo>
                    <a:pt x="1003" y="2525"/>
                  </a:lnTo>
                  <a:lnTo>
                    <a:pt x="1009" y="2533"/>
                  </a:lnTo>
                  <a:lnTo>
                    <a:pt x="1015" y="2542"/>
                  </a:lnTo>
                  <a:lnTo>
                    <a:pt x="1021" y="2552"/>
                  </a:lnTo>
                  <a:lnTo>
                    <a:pt x="1026" y="2560"/>
                  </a:lnTo>
                  <a:lnTo>
                    <a:pt x="1032" y="2569"/>
                  </a:lnTo>
                  <a:lnTo>
                    <a:pt x="1038" y="2577"/>
                  </a:lnTo>
                  <a:lnTo>
                    <a:pt x="1044" y="2587"/>
                  </a:lnTo>
                  <a:lnTo>
                    <a:pt x="1050" y="2595"/>
                  </a:lnTo>
                  <a:lnTo>
                    <a:pt x="1055" y="2603"/>
                  </a:lnTo>
                  <a:lnTo>
                    <a:pt x="1061" y="2613"/>
                  </a:lnTo>
                  <a:lnTo>
                    <a:pt x="1066" y="2621"/>
                  </a:lnTo>
                  <a:lnTo>
                    <a:pt x="1073" y="2629"/>
                  </a:lnTo>
                  <a:lnTo>
                    <a:pt x="1078" y="2638"/>
                  </a:lnTo>
                  <a:lnTo>
                    <a:pt x="1084" y="2646"/>
                  </a:lnTo>
                  <a:lnTo>
                    <a:pt x="1089" y="2654"/>
                  </a:lnTo>
                  <a:lnTo>
                    <a:pt x="1095" y="2663"/>
                  </a:lnTo>
                  <a:lnTo>
                    <a:pt x="1101" y="2672"/>
                  </a:lnTo>
                  <a:lnTo>
                    <a:pt x="1107" y="2680"/>
                  </a:lnTo>
                  <a:lnTo>
                    <a:pt x="1112" y="2687"/>
                  </a:lnTo>
                  <a:lnTo>
                    <a:pt x="1118" y="2696"/>
                  </a:lnTo>
                  <a:lnTo>
                    <a:pt x="1123" y="2704"/>
                  </a:lnTo>
                  <a:lnTo>
                    <a:pt x="1130" y="2712"/>
                  </a:lnTo>
                  <a:lnTo>
                    <a:pt x="1136" y="2720"/>
                  </a:lnTo>
                  <a:lnTo>
                    <a:pt x="1141" y="2729"/>
                  </a:lnTo>
                  <a:lnTo>
                    <a:pt x="1147" y="2736"/>
                  </a:lnTo>
                  <a:lnTo>
                    <a:pt x="1152" y="2744"/>
                  </a:lnTo>
                  <a:lnTo>
                    <a:pt x="1159" y="2753"/>
                  </a:lnTo>
                  <a:lnTo>
                    <a:pt x="1164" y="2760"/>
                  </a:lnTo>
                  <a:lnTo>
                    <a:pt x="1170" y="2768"/>
                  </a:lnTo>
                  <a:lnTo>
                    <a:pt x="1175" y="2775"/>
                  </a:lnTo>
                  <a:lnTo>
                    <a:pt x="1181" y="2784"/>
                  </a:lnTo>
                  <a:lnTo>
                    <a:pt x="1187" y="2791"/>
                  </a:lnTo>
                  <a:lnTo>
                    <a:pt x="1193" y="2799"/>
                  </a:lnTo>
                  <a:lnTo>
                    <a:pt x="1198" y="2806"/>
                  </a:lnTo>
                  <a:lnTo>
                    <a:pt x="1204" y="2814"/>
                  </a:lnTo>
                  <a:lnTo>
                    <a:pt x="1209" y="2822"/>
                  </a:lnTo>
                  <a:lnTo>
                    <a:pt x="1216" y="2829"/>
                  </a:lnTo>
                  <a:lnTo>
                    <a:pt x="1222" y="2836"/>
                  </a:lnTo>
                  <a:lnTo>
                    <a:pt x="1227" y="2844"/>
                  </a:lnTo>
                  <a:lnTo>
                    <a:pt x="1233" y="2851"/>
                  </a:lnTo>
                  <a:lnTo>
                    <a:pt x="1238" y="2858"/>
                  </a:lnTo>
                  <a:lnTo>
                    <a:pt x="1245" y="2867"/>
                  </a:lnTo>
                  <a:lnTo>
                    <a:pt x="1250" y="2874"/>
                  </a:lnTo>
                  <a:lnTo>
                    <a:pt x="1256" y="2881"/>
                  </a:lnTo>
                  <a:lnTo>
                    <a:pt x="1261" y="2888"/>
                  </a:lnTo>
                  <a:lnTo>
                    <a:pt x="1267" y="2895"/>
                  </a:lnTo>
                  <a:lnTo>
                    <a:pt x="1273" y="2902"/>
                  </a:lnTo>
                  <a:lnTo>
                    <a:pt x="1279" y="2909"/>
                  </a:lnTo>
                  <a:lnTo>
                    <a:pt x="1284" y="2916"/>
                  </a:lnTo>
                  <a:lnTo>
                    <a:pt x="1290" y="2924"/>
                  </a:lnTo>
                  <a:lnTo>
                    <a:pt x="1295" y="2931"/>
                  </a:lnTo>
                  <a:lnTo>
                    <a:pt x="1302" y="2937"/>
                  </a:lnTo>
                  <a:lnTo>
                    <a:pt x="1307" y="2944"/>
                  </a:lnTo>
                  <a:lnTo>
                    <a:pt x="1313" y="2952"/>
                  </a:lnTo>
                  <a:lnTo>
                    <a:pt x="1319" y="2958"/>
                  </a:lnTo>
                  <a:lnTo>
                    <a:pt x="1324" y="2965"/>
                  </a:lnTo>
                  <a:lnTo>
                    <a:pt x="1331" y="2972"/>
                  </a:lnTo>
                  <a:lnTo>
                    <a:pt x="1336" y="2978"/>
                  </a:lnTo>
                  <a:lnTo>
                    <a:pt x="1342" y="2986"/>
                  </a:lnTo>
                  <a:lnTo>
                    <a:pt x="1347" y="2992"/>
                  </a:lnTo>
                  <a:lnTo>
                    <a:pt x="1353" y="2998"/>
                  </a:lnTo>
                  <a:lnTo>
                    <a:pt x="1359" y="3005"/>
                  </a:lnTo>
                  <a:lnTo>
                    <a:pt x="1365" y="3012"/>
                  </a:lnTo>
                  <a:lnTo>
                    <a:pt x="1370" y="3019"/>
                  </a:lnTo>
                  <a:lnTo>
                    <a:pt x="1376" y="3025"/>
                  </a:lnTo>
                  <a:lnTo>
                    <a:pt x="1381" y="3031"/>
                  </a:lnTo>
                  <a:lnTo>
                    <a:pt x="1388" y="3038"/>
                  </a:lnTo>
                  <a:lnTo>
                    <a:pt x="1393" y="3045"/>
                  </a:lnTo>
                  <a:lnTo>
                    <a:pt x="1399" y="3051"/>
                  </a:lnTo>
                  <a:lnTo>
                    <a:pt x="1405" y="3057"/>
                  </a:lnTo>
                  <a:lnTo>
                    <a:pt x="1410" y="3063"/>
                  </a:lnTo>
                  <a:lnTo>
                    <a:pt x="1417" y="3070"/>
                  </a:lnTo>
                  <a:lnTo>
                    <a:pt x="1422" y="3076"/>
                  </a:lnTo>
                  <a:lnTo>
                    <a:pt x="1428" y="3082"/>
                  </a:lnTo>
                  <a:lnTo>
                    <a:pt x="1433" y="3088"/>
                  </a:lnTo>
                  <a:lnTo>
                    <a:pt x="1439" y="3094"/>
                  </a:lnTo>
                  <a:lnTo>
                    <a:pt x="1445" y="3101"/>
                  </a:lnTo>
                  <a:lnTo>
                    <a:pt x="1451" y="3107"/>
                  </a:lnTo>
                  <a:lnTo>
                    <a:pt x="1456" y="3113"/>
                  </a:lnTo>
                  <a:lnTo>
                    <a:pt x="1462" y="3119"/>
                  </a:lnTo>
                  <a:lnTo>
                    <a:pt x="1467" y="3126"/>
                  </a:lnTo>
                  <a:lnTo>
                    <a:pt x="1474" y="3131"/>
                  </a:lnTo>
                  <a:lnTo>
                    <a:pt x="1479" y="3137"/>
                  </a:lnTo>
                  <a:lnTo>
                    <a:pt x="1485" y="3143"/>
                  </a:lnTo>
                  <a:lnTo>
                    <a:pt x="1490" y="3149"/>
                  </a:lnTo>
                  <a:lnTo>
                    <a:pt x="1496" y="3155"/>
                  </a:lnTo>
                  <a:lnTo>
                    <a:pt x="1503" y="3161"/>
                  </a:lnTo>
                  <a:lnTo>
                    <a:pt x="1508" y="3167"/>
                  </a:lnTo>
                  <a:lnTo>
                    <a:pt x="1514" y="3172"/>
                  </a:lnTo>
                  <a:lnTo>
                    <a:pt x="1519" y="3178"/>
                  </a:lnTo>
                  <a:lnTo>
                    <a:pt x="1526" y="3184"/>
                  </a:lnTo>
                  <a:lnTo>
                    <a:pt x="1531" y="3190"/>
                  </a:lnTo>
                  <a:lnTo>
                    <a:pt x="1537" y="3195"/>
                  </a:lnTo>
                  <a:lnTo>
                    <a:pt x="1542" y="3201"/>
                  </a:lnTo>
                  <a:lnTo>
                    <a:pt x="1548" y="3206"/>
                  </a:lnTo>
                  <a:lnTo>
                    <a:pt x="1553" y="3213"/>
                  </a:lnTo>
                  <a:lnTo>
                    <a:pt x="1560" y="3218"/>
                  </a:lnTo>
                  <a:lnTo>
                    <a:pt x="1565" y="3223"/>
                  </a:lnTo>
                  <a:lnTo>
                    <a:pt x="1571" y="3229"/>
                  </a:lnTo>
                  <a:lnTo>
                    <a:pt x="1576" y="3234"/>
                  </a:lnTo>
                  <a:lnTo>
                    <a:pt x="1583" y="3240"/>
                  </a:lnTo>
                  <a:lnTo>
                    <a:pt x="1589" y="3245"/>
                  </a:lnTo>
                  <a:lnTo>
                    <a:pt x="1594" y="3251"/>
                  </a:lnTo>
                  <a:lnTo>
                    <a:pt x="1600" y="3256"/>
                  </a:lnTo>
                  <a:lnTo>
                    <a:pt x="1605" y="3261"/>
                  </a:lnTo>
                  <a:lnTo>
                    <a:pt x="1612" y="3266"/>
                  </a:lnTo>
                  <a:lnTo>
                    <a:pt x="1617" y="3272"/>
                  </a:lnTo>
                  <a:lnTo>
                    <a:pt x="1623" y="3277"/>
                  </a:lnTo>
                  <a:lnTo>
                    <a:pt x="1628" y="3282"/>
                  </a:lnTo>
                  <a:lnTo>
                    <a:pt x="1634" y="3287"/>
                  </a:lnTo>
                  <a:lnTo>
                    <a:pt x="1640" y="3292"/>
                  </a:lnTo>
                  <a:lnTo>
                    <a:pt x="1646" y="3298"/>
                  </a:lnTo>
                  <a:lnTo>
                    <a:pt x="1651" y="3303"/>
                  </a:lnTo>
                  <a:lnTo>
                    <a:pt x="1657" y="3308"/>
                  </a:lnTo>
                  <a:lnTo>
                    <a:pt x="1662" y="3313"/>
                  </a:lnTo>
                  <a:lnTo>
                    <a:pt x="1669" y="3318"/>
                  </a:lnTo>
                  <a:lnTo>
                    <a:pt x="1674" y="3323"/>
                  </a:lnTo>
                  <a:lnTo>
                    <a:pt x="1680" y="3329"/>
                  </a:lnTo>
                  <a:lnTo>
                    <a:pt x="1686" y="3334"/>
                  </a:lnTo>
                  <a:lnTo>
                    <a:pt x="1691" y="3338"/>
                  </a:lnTo>
                  <a:lnTo>
                    <a:pt x="1698" y="3343"/>
                  </a:lnTo>
                  <a:lnTo>
                    <a:pt x="1703" y="3348"/>
                  </a:lnTo>
                  <a:lnTo>
                    <a:pt x="1709" y="3354"/>
                  </a:lnTo>
                  <a:lnTo>
                    <a:pt x="1714" y="3358"/>
                  </a:lnTo>
                  <a:lnTo>
                    <a:pt x="1720" y="3363"/>
                  </a:lnTo>
                  <a:lnTo>
                    <a:pt x="1726" y="3368"/>
                  </a:lnTo>
                  <a:lnTo>
                    <a:pt x="1732" y="3372"/>
                  </a:lnTo>
                  <a:lnTo>
                    <a:pt x="1737" y="3377"/>
                  </a:lnTo>
                  <a:lnTo>
                    <a:pt x="1743" y="3381"/>
                  </a:lnTo>
                  <a:lnTo>
                    <a:pt x="1748" y="3387"/>
                  </a:lnTo>
                  <a:lnTo>
                    <a:pt x="1755" y="3392"/>
                  </a:lnTo>
                  <a:lnTo>
                    <a:pt x="1760" y="3396"/>
                  </a:lnTo>
                  <a:lnTo>
                    <a:pt x="1766" y="3401"/>
                  </a:lnTo>
                  <a:lnTo>
                    <a:pt x="1772" y="3405"/>
                  </a:lnTo>
                  <a:lnTo>
                    <a:pt x="1777" y="3409"/>
                  </a:lnTo>
                  <a:lnTo>
                    <a:pt x="1784" y="3415"/>
                  </a:lnTo>
                  <a:lnTo>
                    <a:pt x="1789" y="3419"/>
                  </a:lnTo>
                  <a:lnTo>
                    <a:pt x="1795" y="3424"/>
                  </a:lnTo>
                  <a:lnTo>
                    <a:pt x="1800" y="3428"/>
                  </a:lnTo>
                  <a:lnTo>
                    <a:pt x="1806" y="3432"/>
                  </a:lnTo>
                  <a:lnTo>
                    <a:pt x="1812" y="3437"/>
                  </a:lnTo>
                  <a:lnTo>
                    <a:pt x="1818" y="3442"/>
                  </a:lnTo>
                  <a:lnTo>
                    <a:pt x="1823" y="3446"/>
                  </a:lnTo>
                  <a:lnTo>
                    <a:pt x="1829" y="3450"/>
                  </a:lnTo>
                  <a:lnTo>
                    <a:pt x="1834" y="3455"/>
                  </a:lnTo>
                  <a:lnTo>
                    <a:pt x="1841" y="3459"/>
                  </a:lnTo>
                  <a:lnTo>
                    <a:pt x="1846" y="3463"/>
                  </a:lnTo>
                  <a:lnTo>
                    <a:pt x="1852" y="3467"/>
                  </a:lnTo>
                  <a:lnTo>
                    <a:pt x="1857" y="3472"/>
                  </a:lnTo>
                  <a:lnTo>
                    <a:pt x="1863" y="3477"/>
                  </a:lnTo>
                  <a:lnTo>
                    <a:pt x="1870" y="3481"/>
                  </a:lnTo>
                  <a:lnTo>
                    <a:pt x="1875" y="3485"/>
                  </a:lnTo>
                  <a:lnTo>
                    <a:pt x="1881" y="3489"/>
                  </a:lnTo>
                  <a:lnTo>
                    <a:pt x="1886" y="3493"/>
                  </a:lnTo>
                  <a:lnTo>
                    <a:pt x="1892" y="3498"/>
                  </a:lnTo>
                  <a:lnTo>
                    <a:pt x="1898" y="3502"/>
                  </a:lnTo>
                  <a:lnTo>
                    <a:pt x="1904" y="3506"/>
                  </a:lnTo>
                  <a:lnTo>
                    <a:pt x="1909" y="3510"/>
                  </a:lnTo>
                  <a:lnTo>
                    <a:pt x="1915" y="3514"/>
                  </a:lnTo>
                  <a:lnTo>
                    <a:pt x="1920" y="3518"/>
                  </a:lnTo>
                  <a:lnTo>
                    <a:pt x="1927" y="3522"/>
                  </a:lnTo>
                  <a:lnTo>
                    <a:pt x="1932" y="3526"/>
                  </a:lnTo>
                  <a:lnTo>
                    <a:pt x="1938" y="3530"/>
                  </a:lnTo>
                  <a:lnTo>
                    <a:pt x="1943" y="3534"/>
                  </a:lnTo>
                  <a:lnTo>
                    <a:pt x="1949" y="3538"/>
                  </a:lnTo>
                  <a:lnTo>
                    <a:pt x="1956" y="3542"/>
                  </a:lnTo>
                  <a:lnTo>
                    <a:pt x="1961" y="3546"/>
                  </a:lnTo>
                  <a:lnTo>
                    <a:pt x="1967" y="3549"/>
                  </a:lnTo>
                  <a:lnTo>
                    <a:pt x="1972" y="3553"/>
                  </a:lnTo>
                  <a:lnTo>
                    <a:pt x="1978" y="3558"/>
                  </a:lnTo>
                  <a:lnTo>
                    <a:pt x="1984" y="3562"/>
                  </a:lnTo>
                  <a:lnTo>
                    <a:pt x="1990" y="3565"/>
                  </a:lnTo>
                  <a:lnTo>
                    <a:pt x="1995" y="3569"/>
                  </a:lnTo>
                  <a:lnTo>
                    <a:pt x="2001" y="3573"/>
                  </a:lnTo>
                  <a:lnTo>
                    <a:pt x="2006" y="3576"/>
                  </a:lnTo>
                  <a:lnTo>
                    <a:pt x="2013" y="3580"/>
                  </a:lnTo>
                  <a:lnTo>
                    <a:pt x="2018" y="3584"/>
                  </a:lnTo>
                  <a:lnTo>
                    <a:pt x="2024" y="3588"/>
                  </a:lnTo>
                  <a:lnTo>
                    <a:pt x="2029" y="3592"/>
                  </a:lnTo>
                  <a:lnTo>
                    <a:pt x="2035" y="3595"/>
                  </a:lnTo>
                  <a:lnTo>
                    <a:pt x="2041" y="3599"/>
                  </a:lnTo>
                  <a:lnTo>
                    <a:pt x="2047" y="3602"/>
                  </a:lnTo>
                  <a:lnTo>
                    <a:pt x="2053" y="3606"/>
                  </a:lnTo>
                  <a:lnTo>
                    <a:pt x="2058" y="3609"/>
                  </a:lnTo>
                  <a:lnTo>
                    <a:pt x="2064" y="3614"/>
                  </a:lnTo>
                  <a:lnTo>
                    <a:pt x="2070" y="3617"/>
                  </a:lnTo>
                  <a:lnTo>
                    <a:pt x="2076" y="3620"/>
                  </a:lnTo>
                  <a:lnTo>
                    <a:pt x="2081" y="3624"/>
                  </a:lnTo>
                  <a:lnTo>
                    <a:pt x="2087" y="3627"/>
                  </a:lnTo>
                  <a:lnTo>
                    <a:pt x="2092" y="3631"/>
                  </a:lnTo>
                  <a:lnTo>
                    <a:pt x="2099" y="3634"/>
                  </a:lnTo>
                  <a:lnTo>
                    <a:pt x="2104" y="3637"/>
                  </a:lnTo>
                  <a:lnTo>
                    <a:pt x="2110" y="3642"/>
                  </a:lnTo>
                  <a:lnTo>
                    <a:pt x="2115" y="3645"/>
                  </a:lnTo>
                  <a:lnTo>
                    <a:pt x="2121" y="3648"/>
                  </a:lnTo>
                  <a:lnTo>
                    <a:pt x="2127" y="3652"/>
                  </a:lnTo>
                  <a:lnTo>
                    <a:pt x="2133" y="3655"/>
                  </a:lnTo>
                  <a:lnTo>
                    <a:pt x="2139" y="3658"/>
                  </a:lnTo>
                  <a:lnTo>
                    <a:pt x="2144" y="3661"/>
                  </a:lnTo>
                  <a:lnTo>
                    <a:pt x="2150" y="3665"/>
                  </a:lnTo>
                  <a:lnTo>
                    <a:pt x="2156" y="3669"/>
                  </a:lnTo>
                  <a:lnTo>
                    <a:pt x="2162" y="3672"/>
                  </a:lnTo>
                  <a:lnTo>
                    <a:pt x="2167" y="3675"/>
                  </a:lnTo>
                  <a:lnTo>
                    <a:pt x="2173" y="3678"/>
                  </a:lnTo>
                  <a:lnTo>
                    <a:pt x="2178" y="3681"/>
                  </a:lnTo>
                  <a:lnTo>
                    <a:pt x="2185" y="3684"/>
                  </a:lnTo>
                  <a:lnTo>
                    <a:pt x="2190" y="3688"/>
                  </a:lnTo>
                  <a:lnTo>
                    <a:pt x="2196" y="3691"/>
                  </a:lnTo>
                  <a:lnTo>
                    <a:pt x="2201" y="3694"/>
                  </a:lnTo>
                  <a:lnTo>
                    <a:pt x="2207" y="3698"/>
                  </a:lnTo>
                  <a:lnTo>
                    <a:pt x="2213" y="3701"/>
                  </a:lnTo>
                  <a:lnTo>
                    <a:pt x="2219" y="3704"/>
                  </a:lnTo>
                  <a:lnTo>
                    <a:pt x="2224" y="3707"/>
                  </a:lnTo>
                  <a:lnTo>
                    <a:pt x="2230" y="3710"/>
                  </a:lnTo>
                  <a:lnTo>
                    <a:pt x="2236" y="3713"/>
                  </a:lnTo>
                  <a:lnTo>
                    <a:pt x="2242" y="3716"/>
                  </a:lnTo>
                  <a:lnTo>
                    <a:pt x="2248" y="3719"/>
                  </a:lnTo>
                  <a:lnTo>
                    <a:pt x="2253" y="3722"/>
                  </a:lnTo>
                  <a:lnTo>
                    <a:pt x="2259" y="3725"/>
                  </a:lnTo>
                  <a:lnTo>
                    <a:pt x="2264" y="3728"/>
                  </a:lnTo>
                  <a:lnTo>
                    <a:pt x="2271" y="3731"/>
                  </a:lnTo>
                  <a:lnTo>
                    <a:pt x="2276" y="3734"/>
                  </a:lnTo>
                  <a:lnTo>
                    <a:pt x="2282" y="3737"/>
                  </a:lnTo>
                  <a:lnTo>
                    <a:pt x="2287" y="3740"/>
                  </a:lnTo>
                  <a:lnTo>
                    <a:pt x="2293" y="3743"/>
                  </a:lnTo>
                  <a:lnTo>
                    <a:pt x="2299" y="3746"/>
                  </a:lnTo>
                  <a:lnTo>
                    <a:pt x="2305" y="3748"/>
                  </a:lnTo>
                  <a:lnTo>
                    <a:pt x="2310" y="3751"/>
                  </a:lnTo>
                  <a:lnTo>
                    <a:pt x="2316" y="3755"/>
                  </a:lnTo>
                  <a:lnTo>
                    <a:pt x="2322" y="3758"/>
                  </a:lnTo>
                  <a:lnTo>
                    <a:pt x="2328" y="3760"/>
                  </a:lnTo>
                  <a:lnTo>
                    <a:pt x="2334" y="3763"/>
                  </a:lnTo>
                  <a:lnTo>
                    <a:pt x="2339" y="3766"/>
                  </a:lnTo>
                  <a:lnTo>
                    <a:pt x="2345" y="3769"/>
                  </a:lnTo>
                  <a:lnTo>
                    <a:pt x="2350" y="3771"/>
                  </a:lnTo>
                  <a:lnTo>
                    <a:pt x="2357" y="3774"/>
                  </a:lnTo>
                  <a:lnTo>
                    <a:pt x="2362" y="3777"/>
                  </a:lnTo>
                  <a:lnTo>
                    <a:pt x="2368" y="3779"/>
                  </a:lnTo>
                  <a:lnTo>
                    <a:pt x="2373" y="3782"/>
                  </a:lnTo>
                  <a:lnTo>
                    <a:pt x="2379" y="3786"/>
                  </a:lnTo>
                  <a:lnTo>
                    <a:pt x="2385" y="3788"/>
                  </a:lnTo>
                  <a:lnTo>
                    <a:pt x="2391" y="3791"/>
                  </a:lnTo>
                  <a:lnTo>
                    <a:pt x="2396" y="3793"/>
                  </a:lnTo>
                  <a:lnTo>
                    <a:pt x="2402" y="3796"/>
                  </a:lnTo>
                  <a:lnTo>
                    <a:pt x="2407" y="3799"/>
                  </a:lnTo>
                  <a:lnTo>
                    <a:pt x="2414" y="3801"/>
                  </a:lnTo>
                  <a:lnTo>
                    <a:pt x="2420" y="3804"/>
                  </a:lnTo>
                  <a:lnTo>
                    <a:pt x="2425" y="3806"/>
                  </a:lnTo>
                  <a:lnTo>
                    <a:pt x="2431" y="3809"/>
                  </a:lnTo>
                  <a:lnTo>
                    <a:pt x="2436" y="3811"/>
                  </a:lnTo>
                  <a:lnTo>
                    <a:pt x="2443" y="3815"/>
                  </a:lnTo>
                  <a:lnTo>
                    <a:pt x="2448" y="3817"/>
                  </a:lnTo>
                  <a:lnTo>
                    <a:pt x="2454" y="3820"/>
                  </a:lnTo>
                  <a:lnTo>
                    <a:pt x="2459" y="3822"/>
                  </a:lnTo>
                  <a:lnTo>
                    <a:pt x="2465" y="3825"/>
                  </a:lnTo>
                  <a:lnTo>
                    <a:pt x="2471" y="3827"/>
                  </a:lnTo>
                  <a:lnTo>
                    <a:pt x="2477" y="3829"/>
                  </a:lnTo>
                  <a:lnTo>
                    <a:pt x="2482" y="3832"/>
                  </a:lnTo>
                  <a:lnTo>
                    <a:pt x="2488" y="3834"/>
                  </a:lnTo>
                  <a:lnTo>
                    <a:pt x="2493" y="3837"/>
                  </a:lnTo>
                  <a:lnTo>
                    <a:pt x="2500" y="3839"/>
                  </a:lnTo>
                  <a:lnTo>
                    <a:pt x="2506" y="3842"/>
                  </a:lnTo>
                  <a:lnTo>
                    <a:pt x="2511" y="3845"/>
                  </a:lnTo>
                  <a:lnTo>
                    <a:pt x="2517" y="3847"/>
                  </a:lnTo>
                  <a:lnTo>
                    <a:pt x="2522" y="3849"/>
                  </a:lnTo>
                  <a:lnTo>
                    <a:pt x="2529" y="3852"/>
                  </a:lnTo>
                  <a:lnTo>
                    <a:pt x="2534" y="3854"/>
                  </a:lnTo>
                  <a:lnTo>
                    <a:pt x="2540" y="3856"/>
                  </a:lnTo>
                  <a:lnTo>
                    <a:pt x="2545" y="3858"/>
                  </a:lnTo>
                  <a:lnTo>
                    <a:pt x="2551" y="3861"/>
                  </a:lnTo>
                  <a:lnTo>
                    <a:pt x="2557" y="3863"/>
                  </a:lnTo>
                  <a:lnTo>
                    <a:pt x="2563" y="3865"/>
                  </a:lnTo>
                  <a:lnTo>
                    <a:pt x="2568" y="3867"/>
                  </a:lnTo>
                  <a:lnTo>
                    <a:pt x="2574" y="3871"/>
                  </a:lnTo>
                  <a:lnTo>
                    <a:pt x="2579" y="3873"/>
                  </a:lnTo>
                  <a:lnTo>
                    <a:pt x="2586" y="3875"/>
                  </a:lnTo>
                  <a:lnTo>
                    <a:pt x="2591" y="3877"/>
                  </a:lnTo>
                  <a:lnTo>
                    <a:pt x="2597" y="3879"/>
                  </a:lnTo>
                  <a:lnTo>
                    <a:pt x="2603" y="3882"/>
                  </a:lnTo>
                  <a:lnTo>
                    <a:pt x="2608" y="3884"/>
                  </a:lnTo>
                  <a:lnTo>
                    <a:pt x="2615" y="3886"/>
                  </a:lnTo>
                  <a:lnTo>
                    <a:pt x="2620" y="3888"/>
                  </a:lnTo>
                  <a:lnTo>
                    <a:pt x="2626" y="3890"/>
                  </a:lnTo>
                  <a:lnTo>
                    <a:pt x="2631" y="3892"/>
                  </a:lnTo>
                  <a:lnTo>
                    <a:pt x="2637" y="3894"/>
                  </a:lnTo>
                  <a:lnTo>
                    <a:pt x="2643" y="3896"/>
                  </a:lnTo>
                  <a:lnTo>
                    <a:pt x="2649" y="3899"/>
                  </a:lnTo>
                  <a:lnTo>
                    <a:pt x="2654" y="3902"/>
                  </a:lnTo>
                  <a:lnTo>
                    <a:pt x="2660" y="3904"/>
                  </a:lnTo>
                  <a:lnTo>
                    <a:pt x="2665" y="3906"/>
                  </a:lnTo>
                  <a:lnTo>
                    <a:pt x="2672" y="3908"/>
                  </a:lnTo>
                  <a:lnTo>
                    <a:pt x="2677" y="3910"/>
                  </a:lnTo>
                  <a:lnTo>
                    <a:pt x="2683" y="3912"/>
                  </a:lnTo>
                  <a:lnTo>
                    <a:pt x="2689" y="3914"/>
                  </a:lnTo>
                  <a:lnTo>
                    <a:pt x="2694" y="3916"/>
                  </a:lnTo>
                  <a:lnTo>
                    <a:pt x="2701" y="3918"/>
                  </a:lnTo>
                  <a:lnTo>
                    <a:pt x="2706" y="3920"/>
                  </a:lnTo>
                  <a:lnTo>
                    <a:pt x="2712" y="3922"/>
                  </a:lnTo>
                  <a:lnTo>
                    <a:pt x="2717" y="3924"/>
                  </a:lnTo>
                  <a:lnTo>
                    <a:pt x="2723" y="3926"/>
                  </a:lnTo>
                  <a:lnTo>
                    <a:pt x="2729" y="3929"/>
                  </a:lnTo>
                  <a:lnTo>
                    <a:pt x="2735" y="3930"/>
                  </a:lnTo>
                  <a:lnTo>
                    <a:pt x="2740" y="3932"/>
                  </a:lnTo>
                  <a:lnTo>
                    <a:pt x="2746" y="3934"/>
                  </a:lnTo>
                  <a:lnTo>
                    <a:pt x="2751" y="3936"/>
                  </a:lnTo>
                  <a:lnTo>
                    <a:pt x="2758" y="3938"/>
                  </a:lnTo>
                  <a:lnTo>
                    <a:pt x="2763" y="3940"/>
                  </a:lnTo>
                  <a:lnTo>
                    <a:pt x="2769" y="3942"/>
                  </a:lnTo>
                  <a:lnTo>
                    <a:pt x="2774" y="3944"/>
                  </a:lnTo>
                  <a:lnTo>
                    <a:pt x="2780" y="3946"/>
                  </a:lnTo>
                  <a:lnTo>
                    <a:pt x="2787" y="3947"/>
                  </a:lnTo>
                  <a:lnTo>
                    <a:pt x="2792" y="3949"/>
                  </a:lnTo>
                  <a:lnTo>
                    <a:pt x="2798" y="3951"/>
                  </a:lnTo>
                  <a:lnTo>
                    <a:pt x="2803" y="3953"/>
                  </a:lnTo>
                  <a:lnTo>
                    <a:pt x="2809" y="3956"/>
                  </a:lnTo>
                  <a:lnTo>
                    <a:pt x="2815" y="3957"/>
                  </a:lnTo>
                  <a:lnTo>
                    <a:pt x="2821" y="3959"/>
                  </a:lnTo>
                  <a:lnTo>
                    <a:pt x="2826" y="3961"/>
                  </a:lnTo>
                  <a:lnTo>
                    <a:pt x="2832" y="3963"/>
                  </a:lnTo>
                  <a:lnTo>
                    <a:pt x="2837" y="3965"/>
                  </a:lnTo>
                  <a:lnTo>
                    <a:pt x="2844" y="3966"/>
                  </a:lnTo>
                  <a:lnTo>
                    <a:pt x="2849" y="3968"/>
                  </a:lnTo>
                  <a:lnTo>
                    <a:pt x="2855" y="3970"/>
                  </a:lnTo>
                  <a:lnTo>
                    <a:pt x="2860" y="3972"/>
                  </a:lnTo>
                  <a:lnTo>
                    <a:pt x="2866" y="3973"/>
                  </a:lnTo>
                  <a:lnTo>
                    <a:pt x="2873" y="3975"/>
                  </a:lnTo>
                  <a:lnTo>
                    <a:pt x="2878" y="3977"/>
                  </a:lnTo>
                  <a:lnTo>
                    <a:pt x="2884" y="3978"/>
                  </a:lnTo>
                  <a:lnTo>
                    <a:pt x="2889" y="3980"/>
                  </a:lnTo>
                  <a:lnTo>
                    <a:pt x="2895" y="3982"/>
                  </a:lnTo>
                  <a:lnTo>
                    <a:pt x="2901" y="3983"/>
                  </a:lnTo>
                  <a:lnTo>
                    <a:pt x="2907" y="3986"/>
                  </a:lnTo>
                  <a:lnTo>
                    <a:pt x="2912" y="3988"/>
                  </a:lnTo>
                  <a:lnTo>
                    <a:pt x="2918" y="3989"/>
                  </a:lnTo>
                  <a:lnTo>
                    <a:pt x="2923" y="3991"/>
                  </a:lnTo>
                  <a:lnTo>
                    <a:pt x="2930" y="3993"/>
                  </a:lnTo>
                  <a:lnTo>
                    <a:pt x="2935" y="3994"/>
                  </a:lnTo>
                  <a:lnTo>
                    <a:pt x="2941" y="3996"/>
                  </a:lnTo>
                  <a:lnTo>
                    <a:pt x="2946" y="3997"/>
                  </a:lnTo>
                  <a:lnTo>
                    <a:pt x="2952" y="3999"/>
                  </a:lnTo>
                  <a:lnTo>
                    <a:pt x="2958" y="4001"/>
                  </a:lnTo>
                  <a:lnTo>
                    <a:pt x="2964" y="4002"/>
                  </a:lnTo>
                  <a:lnTo>
                    <a:pt x="2970" y="4004"/>
                  </a:lnTo>
                  <a:lnTo>
                    <a:pt x="2975" y="4005"/>
                  </a:lnTo>
                  <a:lnTo>
                    <a:pt x="2981" y="4007"/>
                  </a:lnTo>
                  <a:lnTo>
                    <a:pt x="2987" y="4008"/>
                  </a:lnTo>
                  <a:lnTo>
                    <a:pt x="2993" y="4010"/>
                  </a:lnTo>
                  <a:lnTo>
                    <a:pt x="2998" y="4011"/>
                  </a:lnTo>
                  <a:lnTo>
                    <a:pt x="3004" y="4014"/>
                  </a:lnTo>
                  <a:lnTo>
                    <a:pt x="3009" y="4016"/>
                  </a:lnTo>
                  <a:lnTo>
                    <a:pt x="3016" y="4017"/>
                  </a:lnTo>
                  <a:lnTo>
                    <a:pt x="3021" y="4019"/>
                  </a:lnTo>
                  <a:lnTo>
                    <a:pt x="3027" y="4020"/>
                  </a:lnTo>
                  <a:lnTo>
                    <a:pt x="3032" y="4022"/>
                  </a:lnTo>
                  <a:lnTo>
                    <a:pt x="3038" y="4023"/>
                  </a:lnTo>
                  <a:lnTo>
                    <a:pt x="3044" y="4024"/>
                  </a:lnTo>
                  <a:lnTo>
                    <a:pt x="3050" y="4026"/>
                  </a:lnTo>
                  <a:lnTo>
                    <a:pt x="3056" y="4027"/>
                  </a:lnTo>
                  <a:lnTo>
                    <a:pt x="3061" y="4029"/>
                  </a:lnTo>
                  <a:lnTo>
                    <a:pt x="3068" y="4030"/>
                  </a:lnTo>
                  <a:lnTo>
                    <a:pt x="3073" y="4032"/>
                  </a:lnTo>
                  <a:lnTo>
                    <a:pt x="3079" y="4033"/>
                  </a:lnTo>
                  <a:lnTo>
                    <a:pt x="3084" y="4035"/>
                  </a:lnTo>
                  <a:lnTo>
                    <a:pt x="3090" y="4036"/>
                  </a:lnTo>
                  <a:lnTo>
                    <a:pt x="3095" y="4037"/>
                  </a:lnTo>
                  <a:lnTo>
                    <a:pt x="3102" y="4039"/>
                  </a:lnTo>
                  <a:lnTo>
                    <a:pt x="3107" y="4040"/>
                  </a:lnTo>
                  <a:lnTo>
                    <a:pt x="3113" y="4043"/>
                  </a:lnTo>
                  <a:lnTo>
                    <a:pt x="3118" y="4044"/>
                  </a:lnTo>
                  <a:lnTo>
                    <a:pt x="3125" y="4045"/>
                  </a:lnTo>
                  <a:lnTo>
                    <a:pt x="3130" y="4047"/>
                  </a:lnTo>
                  <a:lnTo>
                    <a:pt x="3136" y="4048"/>
                  </a:lnTo>
                  <a:lnTo>
                    <a:pt x="3141" y="4049"/>
                  </a:lnTo>
                  <a:lnTo>
                    <a:pt x="3147" y="4051"/>
                  </a:lnTo>
                  <a:lnTo>
                    <a:pt x="3154" y="4052"/>
                  </a:lnTo>
                  <a:lnTo>
                    <a:pt x="3159" y="4053"/>
                  </a:lnTo>
                  <a:lnTo>
                    <a:pt x="3165" y="4055"/>
                  </a:lnTo>
                  <a:lnTo>
                    <a:pt x="3170" y="4056"/>
                  </a:lnTo>
                  <a:lnTo>
                    <a:pt x="3176" y="4057"/>
                  </a:lnTo>
                  <a:lnTo>
                    <a:pt x="3181" y="4059"/>
                  </a:lnTo>
                  <a:lnTo>
                    <a:pt x="3188" y="4060"/>
                  </a:lnTo>
                  <a:lnTo>
                    <a:pt x="3193" y="4061"/>
                  </a:lnTo>
                  <a:lnTo>
                    <a:pt x="3199" y="4063"/>
                  </a:lnTo>
                  <a:lnTo>
                    <a:pt x="3204" y="4064"/>
                  </a:lnTo>
                  <a:lnTo>
                    <a:pt x="3211" y="4065"/>
                  </a:lnTo>
                  <a:lnTo>
                    <a:pt x="3216" y="4066"/>
                  </a:lnTo>
                  <a:lnTo>
                    <a:pt x="3222" y="4068"/>
                  </a:lnTo>
                  <a:lnTo>
                    <a:pt x="3227" y="4069"/>
                  </a:lnTo>
                  <a:lnTo>
                    <a:pt x="3233" y="4071"/>
                  </a:lnTo>
                  <a:lnTo>
                    <a:pt x="3240" y="4072"/>
                  </a:lnTo>
                  <a:lnTo>
                    <a:pt x="3245" y="4074"/>
                  </a:lnTo>
                  <a:lnTo>
                    <a:pt x="3251" y="4075"/>
                  </a:lnTo>
                  <a:lnTo>
                    <a:pt x="3256" y="4076"/>
                  </a:lnTo>
                  <a:lnTo>
                    <a:pt x="3262" y="4077"/>
                  </a:lnTo>
                  <a:lnTo>
                    <a:pt x="3268" y="4079"/>
                  </a:lnTo>
                  <a:lnTo>
                    <a:pt x="3274" y="4080"/>
                  </a:lnTo>
                  <a:lnTo>
                    <a:pt x="3279" y="4081"/>
                  </a:lnTo>
                  <a:lnTo>
                    <a:pt x="3285" y="4082"/>
                  </a:lnTo>
                  <a:lnTo>
                    <a:pt x="3290" y="4083"/>
                  </a:lnTo>
                  <a:lnTo>
                    <a:pt x="3297" y="4084"/>
                  </a:lnTo>
                  <a:lnTo>
                    <a:pt x="3302" y="4086"/>
                  </a:lnTo>
                  <a:lnTo>
                    <a:pt x="3308" y="4087"/>
                  </a:lnTo>
                  <a:lnTo>
                    <a:pt x="3313" y="4088"/>
                  </a:lnTo>
                  <a:lnTo>
                    <a:pt x="3319" y="4089"/>
                  </a:lnTo>
                  <a:lnTo>
                    <a:pt x="3325" y="4090"/>
                  </a:lnTo>
                  <a:lnTo>
                    <a:pt x="3331" y="4091"/>
                  </a:lnTo>
                  <a:lnTo>
                    <a:pt x="3337" y="4093"/>
                  </a:lnTo>
                  <a:lnTo>
                    <a:pt x="3342" y="4094"/>
                  </a:lnTo>
                  <a:lnTo>
                    <a:pt x="3348" y="4095"/>
                  </a:lnTo>
                  <a:lnTo>
                    <a:pt x="3354" y="4096"/>
                  </a:lnTo>
                  <a:lnTo>
                    <a:pt x="3360" y="4097"/>
                  </a:lnTo>
                  <a:lnTo>
                    <a:pt x="3365" y="4098"/>
                  </a:lnTo>
                  <a:lnTo>
                    <a:pt x="3371" y="4100"/>
                  </a:lnTo>
                  <a:lnTo>
                    <a:pt x="3376" y="4101"/>
                  </a:lnTo>
                  <a:lnTo>
                    <a:pt x="3383" y="4103"/>
                  </a:lnTo>
                  <a:lnTo>
                    <a:pt x="3388" y="4104"/>
                  </a:lnTo>
                  <a:lnTo>
                    <a:pt x="3394" y="4105"/>
                  </a:lnTo>
                  <a:lnTo>
                    <a:pt x="3399" y="4106"/>
                  </a:lnTo>
                  <a:lnTo>
                    <a:pt x="3405" y="4107"/>
                  </a:lnTo>
                  <a:lnTo>
                    <a:pt x="3411" y="4108"/>
                  </a:lnTo>
                  <a:lnTo>
                    <a:pt x="3417" y="4109"/>
                  </a:lnTo>
                  <a:lnTo>
                    <a:pt x="3423" y="4110"/>
                  </a:lnTo>
                  <a:lnTo>
                    <a:pt x="3428" y="4111"/>
                  </a:lnTo>
                  <a:lnTo>
                    <a:pt x="3434" y="4112"/>
                  </a:lnTo>
                  <a:lnTo>
                    <a:pt x="3440" y="4113"/>
                  </a:lnTo>
                  <a:lnTo>
                    <a:pt x="3446" y="4114"/>
                  </a:lnTo>
                  <a:lnTo>
                    <a:pt x="3451" y="4115"/>
                  </a:lnTo>
                  <a:lnTo>
                    <a:pt x="3457" y="4116"/>
                  </a:lnTo>
                  <a:lnTo>
                    <a:pt x="3462" y="4117"/>
                  </a:lnTo>
                  <a:lnTo>
                    <a:pt x="3469" y="4118"/>
                  </a:lnTo>
                  <a:lnTo>
                    <a:pt x="3474" y="4119"/>
                  </a:lnTo>
                  <a:lnTo>
                    <a:pt x="3480" y="4120"/>
                  </a:lnTo>
                  <a:lnTo>
                    <a:pt x="3485" y="4121"/>
                  </a:lnTo>
                  <a:lnTo>
                    <a:pt x="3491" y="4122"/>
                  </a:lnTo>
                  <a:lnTo>
                    <a:pt x="3497" y="4123"/>
                  </a:lnTo>
                  <a:lnTo>
                    <a:pt x="3503" y="4124"/>
                  </a:lnTo>
                  <a:lnTo>
                    <a:pt x="3508" y="4125"/>
                  </a:lnTo>
                  <a:lnTo>
                    <a:pt x="3514" y="4126"/>
                  </a:lnTo>
                  <a:lnTo>
                    <a:pt x="3520" y="4128"/>
                  </a:lnTo>
                  <a:lnTo>
                    <a:pt x="3526" y="4129"/>
                  </a:lnTo>
                  <a:lnTo>
                    <a:pt x="3532" y="4130"/>
                  </a:lnTo>
                  <a:lnTo>
                    <a:pt x="3537" y="4131"/>
                  </a:lnTo>
                  <a:lnTo>
                    <a:pt x="3543" y="4132"/>
                  </a:lnTo>
                  <a:lnTo>
                    <a:pt x="3548" y="4133"/>
                  </a:lnTo>
                  <a:lnTo>
                    <a:pt x="3555" y="4134"/>
                  </a:lnTo>
                  <a:lnTo>
                    <a:pt x="3560" y="4135"/>
                  </a:lnTo>
                  <a:lnTo>
                    <a:pt x="3566" y="4136"/>
                  </a:lnTo>
                  <a:lnTo>
                    <a:pt x="3571" y="4137"/>
                  </a:lnTo>
                  <a:lnTo>
                    <a:pt x="3577" y="4138"/>
                  </a:lnTo>
                  <a:lnTo>
                    <a:pt x="3583" y="4139"/>
                  </a:lnTo>
                  <a:lnTo>
                    <a:pt x="3589" y="4140"/>
                  </a:lnTo>
                  <a:lnTo>
                    <a:pt x="3594" y="4140"/>
                  </a:lnTo>
                  <a:lnTo>
                    <a:pt x="3600" y="4141"/>
                  </a:lnTo>
                  <a:lnTo>
                    <a:pt x="3606" y="4142"/>
                  </a:lnTo>
                  <a:lnTo>
                    <a:pt x="3612" y="4143"/>
                  </a:lnTo>
                  <a:lnTo>
                    <a:pt x="3618" y="4144"/>
                  </a:lnTo>
                  <a:lnTo>
                    <a:pt x="3623" y="4145"/>
                  </a:lnTo>
                  <a:lnTo>
                    <a:pt x="3629" y="4146"/>
                  </a:lnTo>
                  <a:lnTo>
                    <a:pt x="3634" y="4147"/>
                  </a:lnTo>
                  <a:lnTo>
                    <a:pt x="3641" y="4148"/>
                  </a:lnTo>
                  <a:lnTo>
                    <a:pt x="3646" y="4148"/>
                  </a:lnTo>
                  <a:lnTo>
                    <a:pt x="3652" y="4149"/>
                  </a:lnTo>
                  <a:lnTo>
                    <a:pt x="3657" y="4150"/>
                  </a:lnTo>
                  <a:lnTo>
                    <a:pt x="3663" y="4151"/>
                  </a:lnTo>
                  <a:lnTo>
                    <a:pt x="3669" y="4152"/>
                  </a:lnTo>
                  <a:lnTo>
                    <a:pt x="3675" y="4153"/>
                  </a:lnTo>
                  <a:lnTo>
                    <a:pt x="3680" y="4154"/>
                  </a:lnTo>
                  <a:lnTo>
                    <a:pt x="3686" y="4154"/>
                  </a:lnTo>
                  <a:lnTo>
                    <a:pt x="3691" y="4155"/>
                  </a:lnTo>
                  <a:lnTo>
                    <a:pt x="3698" y="4157"/>
                  </a:lnTo>
                  <a:lnTo>
                    <a:pt x="3704" y="4158"/>
                  </a:lnTo>
                  <a:lnTo>
                    <a:pt x="3709" y="4159"/>
                  </a:lnTo>
                  <a:lnTo>
                    <a:pt x="3715" y="4160"/>
                  </a:lnTo>
                  <a:lnTo>
                    <a:pt x="3720" y="4160"/>
                  </a:lnTo>
                  <a:lnTo>
                    <a:pt x="3727" y="4161"/>
                  </a:lnTo>
                  <a:lnTo>
                    <a:pt x="3732" y="4162"/>
                  </a:lnTo>
                  <a:lnTo>
                    <a:pt x="3738" y="4163"/>
                  </a:lnTo>
                  <a:lnTo>
                    <a:pt x="3743" y="4164"/>
                  </a:lnTo>
                  <a:lnTo>
                    <a:pt x="3749" y="4164"/>
                  </a:lnTo>
                  <a:lnTo>
                    <a:pt x="3755" y="4165"/>
                  </a:lnTo>
                  <a:lnTo>
                    <a:pt x="3761" y="4166"/>
                  </a:lnTo>
                  <a:lnTo>
                    <a:pt x="3766" y="4167"/>
                  </a:lnTo>
                  <a:lnTo>
                    <a:pt x="3772" y="4168"/>
                  </a:lnTo>
                  <a:lnTo>
                    <a:pt x="3777" y="4168"/>
                  </a:lnTo>
                  <a:lnTo>
                    <a:pt x="3784" y="4169"/>
                  </a:lnTo>
                  <a:lnTo>
                    <a:pt x="3790" y="4170"/>
                  </a:lnTo>
                  <a:lnTo>
                    <a:pt x="3795" y="4171"/>
                  </a:lnTo>
                  <a:lnTo>
                    <a:pt x="3801" y="4171"/>
                  </a:lnTo>
                  <a:lnTo>
                    <a:pt x="3806" y="4172"/>
                  </a:lnTo>
                  <a:lnTo>
                    <a:pt x="3813" y="4173"/>
                  </a:lnTo>
                  <a:lnTo>
                    <a:pt x="3818" y="4174"/>
                  </a:lnTo>
                  <a:lnTo>
                    <a:pt x="3824" y="4174"/>
                  </a:lnTo>
                  <a:lnTo>
                    <a:pt x="3829" y="4175"/>
                  </a:lnTo>
                  <a:lnTo>
                    <a:pt x="3835" y="4176"/>
                  </a:lnTo>
                  <a:lnTo>
                    <a:pt x="3841" y="4177"/>
                  </a:lnTo>
                  <a:lnTo>
                    <a:pt x="3847" y="4177"/>
                  </a:lnTo>
                  <a:lnTo>
                    <a:pt x="3852" y="4178"/>
                  </a:lnTo>
                  <a:lnTo>
                    <a:pt x="3858" y="4179"/>
                  </a:lnTo>
                  <a:lnTo>
                    <a:pt x="3863" y="4179"/>
                  </a:lnTo>
                  <a:lnTo>
                    <a:pt x="3870" y="4180"/>
                  </a:lnTo>
                  <a:lnTo>
                    <a:pt x="3875" y="4181"/>
                  </a:lnTo>
                  <a:lnTo>
                    <a:pt x="3881" y="4182"/>
                  </a:lnTo>
                  <a:lnTo>
                    <a:pt x="3887" y="4182"/>
                  </a:lnTo>
                  <a:lnTo>
                    <a:pt x="3892" y="4183"/>
                  </a:lnTo>
                  <a:lnTo>
                    <a:pt x="3899" y="4184"/>
                  </a:lnTo>
                  <a:lnTo>
                    <a:pt x="3904" y="4184"/>
                  </a:lnTo>
                  <a:lnTo>
                    <a:pt x="3910" y="4186"/>
                  </a:lnTo>
                  <a:lnTo>
                    <a:pt x="3915" y="4187"/>
                  </a:lnTo>
                  <a:lnTo>
                    <a:pt x="3921" y="4188"/>
                  </a:lnTo>
                  <a:lnTo>
                    <a:pt x="3927" y="4188"/>
                  </a:lnTo>
                  <a:lnTo>
                    <a:pt x="3933" y="4189"/>
                  </a:lnTo>
                  <a:lnTo>
                    <a:pt x="3938" y="4190"/>
                  </a:lnTo>
                  <a:lnTo>
                    <a:pt x="3944" y="4190"/>
                  </a:lnTo>
                  <a:lnTo>
                    <a:pt x="3949" y="4191"/>
                  </a:lnTo>
                  <a:lnTo>
                    <a:pt x="3956" y="4192"/>
                  </a:lnTo>
                  <a:lnTo>
                    <a:pt x="3961" y="4192"/>
                  </a:lnTo>
                  <a:lnTo>
                    <a:pt x="3967" y="4193"/>
                  </a:lnTo>
                  <a:lnTo>
                    <a:pt x="3973" y="4194"/>
                  </a:lnTo>
                  <a:lnTo>
                    <a:pt x="3978" y="4194"/>
                  </a:lnTo>
                  <a:lnTo>
                    <a:pt x="3985" y="4195"/>
                  </a:lnTo>
                  <a:lnTo>
                    <a:pt x="3990" y="4195"/>
                  </a:lnTo>
                  <a:lnTo>
                    <a:pt x="3996" y="4196"/>
                  </a:lnTo>
                  <a:lnTo>
                    <a:pt x="4001" y="4197"/>
                  </a:lnTo>
                  <a:lnTo>
                    <a:pt x="4007" y="4197"/>
                  </a:lnTo>
                  <a:lnTo>
                    <a:pt x="4013" y="4198"/>
                  </a:lnTo>
                  <a:lnTo>
                    <a:pt x="4019" y="4199"/>
                  </a:lnTo>
                  <a:lnTo>
                    <a:pt x="4024" y="4199"/>
                  </a:lnTo>
                  <a:lnTo>
                    <a:pt x="4030" y="4200"/>
                  </a:lnTo>
                  <a:lnTo>
                    <a:pt x="4035" y="4201"/>
                  </a:lnTo>
                  <a:lnTo>
                    <a:pt x="4042" y="4201"/>
                  </a:lnTo>
                  <a:lnTo>
                    <a:pt x="4047" y="4202"/>
                  </a:lnTo>
                  <a:lnTo>
                    <a:pt x="4053" y="4202"/>
                  </a:lnTo>
                  <a:lnTo>
                    <a:pt x="4058" y="4203"/>
                  </a:lnTo>
                  <a:lnTo>
                    <a:pt x="4064" y="4204"/>
                  </a:lnTo>
                  <a:lnTo>
                    <a:pt x="4071" y="4204"/>
                  </a:lnTo>
                  <a:lnTo>
                    <a:pt x="4076" y="4205"/>
                  </a:lnTo>
                  <a:lnTo>
                    <a:pt x="4082" y="4205"/>
                  </a:lnTo>
                  <a:lnTo>
                    <a:pt x="4087" y="4206"/>
                  </a:lnTo>
                  <a:lnTo>
                    <a:pt x="4093" y="4207"/>
                  </a:lnTo>
                  <a:lnTo>
                    <a:pt x="4099" y="4207"/>
                  </a:lnTo>
                  <a:lnTo>
                    <a:pt x="4105" y="4208"/>
                  </a:lnTo>
                  <a:lnTo>
                    <a:pt x="4110" y="4208"/>
                  </a:lnTo>
                  <a:lnTo>
                    <a:pt x="4116" y="4209"/>
                  </a:lnTo>
                  <a:lnTo>
                    <a:pt x="4121" y="4209"/>
                  </a:lnTo>
                  <a:lnTo>
                    <a:pt x="4128" y="4210"/>
                  </a:lnTo>
                  <a:lnTo>
                    <a:pt x="4133" y="4211"/>
                  </a:lnTo>
                  <a:lnTo>
                    <a:pt x="4139" y="4211"/>
                  </a:lnTo>
                  <a:lnTo>
                    <a:pt x="4144" y="4212"/>
                  </a:lnTo>
                  <a:lnTo>
                    <a:pt x="4150" y="4212"/>
                  </a:lnTo>
                  <a:lnTo>
                    <a:pt x="4157" y="4214"/>
                  </a:lnTo>
                  <a:lnTo>
                    <a:pt x="4162" y="4214"/>
                  </a:lnTo>
                  <a:lnTo>
                    <a:pt x="4168" y="4215"/>
                  </a:lnTo>
                  <a:lnTo>
                    <a:pt x="4173" y="4215"/>
                  </a:lnTo>
                  <a:lnTo>
                    <a:pt x="4179" y="4216"/>
                  </a:lnTo>
                  <a:lnTo>
                    <a:pt x="4185" y="4217"/>
                  </a:lnTo>
                  <a:lnTo>
                    <a:pt x="4191" y="4217"/>
                  </a:lnTo>
                  <a:lnTo>
                    <a:pt x="4196" y="4218"/>
                  </a:lnTo>
                  <a:lnTo>
                    <a:pt x="4202" y="4218"/>
                  </a:lnTo>
                  <a:lnTo>
                    <a:pt x="4207" y="4219"/>
                  </a:lnTo>
                  <a:lnTo>
                    <a:pt x="4214" y="4219"/>
                  </a:lnTo>
                  <a:lnTo>
                    <a:pt x="4219" y="4220"/>
                  </a:lnTo>
                  <a:lnTo>
                    <a:pt x="4225" y="4220"/>
                  </a:lnTo>
                  <a:lnTo>
                    <a:pt x="4230" y="4221"/>
                  </a:lnTo>
                  <a:lnTo>
                    <a:pt x="4236" y="4221"/>
                  </a:lnTo>
                  <a:lnTo>
                    <a:pt x="4242" y="4222"/>
                  </a:lnTo>
                  <a:lnTo>
                    <a:pt x="4248" y="4222"/>
                  </a:lnTo>
                  <a:lnTo>
                    <a:pt x="4254" y="4223"/>
                  </a:lnTo>
                  <a:lnTo>
                    <a:pt x="4259" y="4223"/>
                  </a:lnTo>
                  <a:lnTo>
                    <a:pt x="4265" y="4224"/>
                  </a:lnTo>
                  <a:lnTo>
                    <a:pt x="4271" y="4224"/>
                  </a:lnTo>
                  <a:lnTo>
                    <a:pt x="4277" y="4225"/>
                  </a:lnTo>
                  <a:lnTo>
                    <a:pt x="4282" y="4225"/>
                  </a:lnTo>
                  <a:lnTo>
                    <a:pt x="4288" y="4226"/>
                  </a:lnTo>
                  <a:lnTo>
                    <a:pt x="4293" y="4226"/>
                  </a:lnTo>
                  <a:lnTo>
                    <a:pt x="4300" y="4227"/>
                  </a:lnTo>
                  <a:lnTo>
                    <a:pt x="4305" y="4227"/>
                  </a:lnTo>
                  <a:lnTo>
                    <a:pt x="4311" y="4228"/>
                  </a:lnTo>
                  <a:lnTo>
                    <a:pt x="4316" y="4228"/>
                  </a:lnTo>
                  <a:lnTo>
                    <a:pt x="4322" y="4229"/>
                  </a:lnTo>
                  <a:lnTo>
                    <a:pt x="4328" y="4229"/>
                  </a:lnTo>
                  <a:lnTo>
                    <a:pt x="4334" y="4230"/>
                  </a:lnTo>
                  <a:lnTo>
                    <a:pt x="4340" y="4230"/>
                  </a:lnTo>
                  <a:lnTo>
                    <a:pt x="4345" y="4231"/>
                  </a:lnTo>
                  <a:lnTo>
                    <a:pt x="4351" y="4231"/>
                  </a:lnTo>
                  <a:lnTo>
                    <a:pt x="4357" y="4232"/>
                  </a:lnTo>
                  <a:lnTo>
                    <a:pt x="4363" y="4232"/>
                  </a:lnTo>
                  <a:lnTo>
                    <a:pt x="4368" y="4233"/>
                  </a:lnTo>
                  <a:lnTo>
                    <a:pt x="4374" y="4233"/>
                  </a:lnTo>
                  <a:lnTo>
                    <a:pt x="4379" y="4234"/>
                  </a:lnTo>
                  <a:lnTo>
                    <a:pt x="4386" y="4234"/>
                  </a:lnTo>
                  <a:lnTo>
                    <a:pt x="4391" y="4234"/>
                  </a:lnTo>
                  <a:lnTo>
                    <a:pt x="4397" y="4235"/>
                  </a:lnTo>
                  <a:lnTo>
                    <a:pt x="4402" y="4235"/>
                  </a:lnTo>
                  <a:lnTo>
                    <a:pt x="4408" y="4236"/>
                  </a:lnTo>
                  <a:lnTo>
                    <a:pt x="4414" y="4236"/>
                  </a:lnTo>
                  <a:lnTo>
                    <a:pt x="4420" y="4237"/>
                  </a:lnTo>
                  <a:lnTo>
                    <a:pt x="4425" y="4237"/>
                  </a:lnTo>
                  <a:lnTo>
                    <a:pt x="4431" y="4238"/>
                  </a:lnTo>
                  <a:lnTo>
                    <a:pt x="4437" y="4238"/>
                  </a:lnTo>
                  <a:lnTo>
                    <a:pt x="4443" y="4238"/>
                  </a:lnTo>
                  <a:lnTo>
                    <a:pt x="4449" y="4239"/>
                  </a:lnTo>
                  <a:lnTo>
                    <a:pt x="4454" y="4239"/>
                  </a:lnTo>
                  <a:lnTo>
                    <a:pt x="4460" y="4240"/>
                  </a:lnTo>
                  <a:lnTo>
                    <a:pt x="4465" y="4240"/>
                  </a:lnTo>
                  <a:lnTo>
                    <a:pt x="4472" y="4241"/>
                  </a:lnTo>
                  <a:lnTo>
                    <a:pt x="4477" y="4241"/>
                  </a:lnTo>
                  <a:lnTo>
                    <a:pt x="4483" y="4241"/>
                  </a:lnTo>
                  <a:lnTo>
                    <a:pt x="4488" y="4243"/>
                  </a:lnTo>
                  <a:lnTo>
                    <a:pt x="4494" y="4243"/>
                  </a:lnTo>
                  <a:lnTo>
                    <a:pt x="4500" y="4244"/>
                  </a:lnTo>
                  <a:lnTo>
                    <a:pt x="4506" y="4244"/>
                  </a:lnTo>
                  <a:lnTo>
                    <a:pt x="4511" y="4245"/>
                  </a:lnTo>
                  <a:lnTo>
                    <a:pt x="4517" y="4245"/>
                  </a:lnTo>
                  <a:lnTo>
                    <a:pt x="4523" y="4245"/>
                  </a:lnTo>
                  <a:lnTo>
                    <a:pt x="4529" y="4246"/>
                  </a:lnTo>
                  <a:lnTo>
                    <a:pt x="4535" y="4246"/>
                  </a:lnTo>
                  <a:lnTo>
                    <a:pt x="4540" y="4247"/>
                  </a:lnTo>
                  <a:lnTo>
                    <a:pt x="4546" y="4247"/>
                  </a:lnTo>
                  <a:lnTo>
                    <a:pt x="4551" y="4247"/>
                  </a:lnTo>
                  <a:lnTo>
                    <a:pt x="4558" y="4248"/>
                  </a:lnTo>
                  <a:lnTo>
                    <a:pt x="4563" y="4248"/>
                  </a:lnTo>
                  <a:lnTo>
                    <a:pt x="4569" y="4248"/>
                  </a:lnTo>
                  <a:lnTo>
                    <a:pt x="4574" y="4249"/>
                  </a:lnTo>
                  <a:lnTo>
                    <a:pt x="4580" y="4249"/>
                  </a:lnTo>
                  <a:lnTo>
                    <a:pt x="4586" y="4250"/>
                  </a:lnTo>
                  <a:lnTo>
                    <a:pt x="4592" y="4250"/>
                  </a:lnTo>
                  <a:lnTo>
                    <a:pt x="4597" y="4250"/>
                  </a:lnTo>
                  <a:lnTo>
                    <a:pt x="4603" y="4251"/>
                  </a:lnTo>
                  <a:lnTo>
                    <a:pt x="4608" y="4251"/>
                  </a:lnTo>
                  <a:lnTo>
                    <a:pt x="4615" y="4252"/>
                  </a:lnTo>
                  <a:lnTo>
                    <a:pt x="4621" y="4252"/>
                  </a:lnTo>
                  <a:lnTo>
                    <a:pt x="4626" y="4252"/>
                  </a:lnTo>
                  <a:lnTo>
                    <a:pt x="4632" y="4253"/>
                  </a:lnTo>
                  <a:lnTo>
                    <a:pt x="4637" y="4253"/>
                  </a:lnTo>
                  <a:lnTo>
                    <a:pt x="4644" y="4253"/>
                  </a:lnTo>
                  <a:lnTo>
                    <a:pt x="4649" y="4254"/>
                  </a:lnTo>
                  <a:lnTo>
                    <a:pt x="4655" y="4254"/>
                  </a:lnTo>
                  <a:lnTo>
                    <a:pt x="4660" y="4254"/>
                  </a:lnTo>
                  <a:lnTo>
                    <a:pt x="4666" y="4255"/>
                  </a:lnTo>
                  <a:lnTo>
                    <a:pt x="4672" y="4255"/>
                  </a:lnTo>
                  <a:lnTo>
                    <a:pt x="4678" y="4256"/>
                  </a:lnTo>
                  <a:lnTo>
                    <a:pt x="4683" y="4256"/>
                  </a:lnTo>
                  <a:lnTo>
                    <a:pt x="4689" y="4256"/>
                  </a:lnTo>
                  <a:lnTo>
                    <a:pt x="4694" y="4257"/>
                  </a:lnTo>
                  <a:lnTo>
                    <a:pt x="4701" y="4257"/>
                  </a:lnTo>
                  <a:lnTo>
                    <a:pt x="4707" y="4257"/>
                  </a:lnTo>
                  <a:lnTo>
                    <a:pt x="4712" y="4258"/>
                  </a:lnTo>
                  <a:lnTo>
                    <a:pt x="4718" y="4258"/>
                  </a:lnTo>
                  <a:lnTo>
                    <a:pt x="4723" y="4258"/>
                  </a:lnTo>
                  <a:lnTo>
                    <a:pt x="4730" y="4259"/>
                  </a:lnTo>
                  <a:lnTo>
                    <a:pt x="4735" y="4259"/>
                  </a:lnTo>
                  <a:lnTo>
                    <a:pt x="4741" y="4259"/>
                  </a:lnTo>
                  <a:lnTo>
                    <a:pt x="4746" y="4260"/>
                  </a:lnTo>
                  <a:lnTo>
                    <a:pt x="4753" y="4260"/>
                  </a:lnTo>
                  <a:lnTo>
                    <a:pt x="4758" y="4260"/>
                  </a:lnTo>
                  <a:lnTo>
                    <a:pt x="4764" y="4261"/>
                  </a:lnTo>
                  <a:lnTo>
                    <a:pt x="4769" y="4261"/>
                  </a:lnTo>
                  <a:lnTo>
                    <a:pt x="4775" y="4261"/>
                  </a:lnTo>
                  <a:lnTo>
                    <a:pt x="4780" y="4262"/>
                  </a:lnTo>
                  <a:lnTo>
                    <a:pt x="4787" y="4262"/>
                  </a:lnTo>
                  <a:lnTo>
                    <a:pt x="4792" y="4262"/>
                  </a:lnTo>
                  <a:lnTo>
                    <a:pt x="4798" y="4263"/>
                  </a:lnTo>
                  <a:lnTo>
                    <a:pt x="4804" y="4263"/>
                  </a:lnTo>
                  <a:lnTo>
                    <a:pt x="4810" y="4263"/>
                  </a:lnTo>
                  <a:lnTo>
                    <a:pt x="4816" y="4264"/>
                  </a:lnTo>
                  <a:lnTo>
                    <a:pt x="4821" y="4264"/>
                  </a:lnTo>
                  <a:lnTo>
                    <a:pt x="4827" y="4264"/>
                  </a:lnTo>
                  <a:lnTo>
                    <a:pt x="4832" y="4264"/>
                  </a:lnTo>
                  <a:lnTo>
                    <a:pt x="4839" y="4265"/>
                  </a:lnTo>
                  <a:lnTo>
                    <a:pt x="4844" y="4265"/>
                  </a:lnTo>
                  <a:lnTo>
                    <a:pt x="4850" y="4265"/>
                  </a:lnTo>
                  <a:lnTo>
                    <a:pt x="4855" y="4266"/>
                  </a:lnTo>
                  <a:lnTo>
                    <a:pt x="4861" y="4266"/>
                  </a:lnTo>
                  <a:lnTo>
                    <a:pt x="4866" y="4266"/>
                  </a:lnTo>
                  <a:lnTo>
                    <a:pt x="4873" y="4267"/>
                  </a:lnTo>
                  <a:lnTo>
                    <a:pt x="4878" y="4267"/>
                  </a:lnTo>
                  <a:lnTo>
                    <a:pt x="4884" y="4267"/>
                  </a:lnTo>
                  <a:lnTo>
                    <a:pt x="4890" y="4267"/>
                  </a:lnTo>
                  <a:lnTo>
                    <a:pt x="4896" y="4268"/>
                  </a:lnTo>
                  <a:lnTo>
                    <a:pt x="4902" y="4268"/>
                  </a:lnTo>
                  <a:lnTo>
                    <a:pt x="4907" y="4268"/>
                  </a:lnTo>
                  <a:lnTo>
                    <a:pt x="4913" y="4269"/>
                  </a:lnTo>
                  <a:lnTo>
                    <a:pt x="4918" y="4269"/>
                  </a:lnTo>
                  <a:lnTo>
                    <a:pt x="4925" y="4269"/>
                  </a:lnTo>
                  <a:lnTo>
                    <a:pt x="4930" y="4269"/>
                  </a:lnTo>
                  <a:lnTo>
                    <a:pt x="4936" y="4270"/>
                  </a:lnTo>
                  <a:lnTo>
                    <a:pt x="4941" y="4270"/>
                  </a:lnTo>
                  <a:lnTo>
                    <a:pt x="4947" y="4270"/>
                  </a:lnTo>
                  <a:lnTo>
                    <a:pt x="4953" y="4272"/>
                  </a:lnTo>
                  <a:lnTo>
                    <a:pt x="4959" y="4272"/>
                  </a:lnTo>
                  <a:lnTo>
                    <a:pt x="4964" y="4272"/>
                  </a:lnTo>
                  <a:lnTo>
                    <a:pt x="4970" y="4272"/>
                  </a:lnTo>
                  <a:lnTo>
                    <a:pt x="4975" y="4273"/>
                  </a:lnTo>
                  <a:lnTo>
                    <a:pt x="4982" y="4273"/>
                  </a:lnTo>
                  <a:lnTo>
                    <a:pt x="4988" y="4273"/>
                  </a:lnTo>
                  <a:lnTo>
                    <a:pt x="4993" y="4274"/>
                  </a:lnTo>
                  <a:lnTo>
                    <a:pt x="4999" y="4274"/>
                  </a:lnTo>
                  <a:lnTo>
                    <a:pt x="5004" y="4274"/>
                  </a:lnTo>
                  <a:lnTo>
                    <a:pt x="5011" y="4274"/>
                  </a:lnTo>
                  <a:lnTo>
                    <a:pt x="5016" y="4275"/>
                  </a:lnTo>
                  <a:lnTo>
                    <a:pt x="5022" y="4275"/>
                  </a:lnTo>
                  <a:lnTo>
                    <a:pt x="5027" y="4275"/>
                  </a:lnTo>
                  <a:lnTo>
                    <a:pt x="5033" y="4275"/>
                  </a:lnTo>
                  <a:lnTo>
                    <a:pt x="5039" y="4276"/>
                  </a:lnTo>
                  <a:lnTo>
                    <a:pt x="5045" y="4276"/>
                  </a:lnTo>
                  <a:lnTo>
                    <a:pt x="5050" y="4276"/>
                  </a:lnTo>
                  <a:lnTo>
                    <a:pt x="5056" y="4276"/>
                  </a:lnTo>
                  <a:lnTo>
                    <a:pt x="5061" y="4277"/>
                  </a:lnTo>
                  <a:lnTo>
                    <a:pt x="5068" y="4277"/>
                  </a:lnTo>
                  <a:lnTo>
                    <a:pt x="5074" y="4277"/>
                  </a:lnTo>
                  <a:lnTo>
                    <a:pt x="5079" y="4277"/>
                  </a:lnTo>
                  <a:lnTo>
                    <a:pt x="5085" y="4278"/>
                  </a:lnTo>
                  <a:lnTo>
                    <a:pt x="5090" y="4278"/>
                  </a:lnTo>
                  <a:lnTo>
                    <a:pt x="5097" y="4278"/>
                  </a:lnTo>
                  <a:lnTo>
                    <a:pt x="5102" y="4278"/>
                  </a:lnTo>
                  <a:lnTo>
                    <a:pt x="5108" y="4279"/>
                  </a:lnTo>
                  <a:lnTo>
                    <a:pt x="5113" y="4279"/>
                  </a:lnTo>
                  <a:lnTo>
                    <a:pt x="5119" y="4279"/>
                  </a:lnTo>
                  <a:lnTo>
                    <a:pt x="5125" y="4279"/>
                  </a:lnTo>
                  <a:lnTo>
                    <a:pt x="5131" y="4280"/>
                  </a:lnTo>
                  <a:lnTo>
                    <a:pt x="5136" y="4280"/>
                  </a:lnTo>
                  <a:lnTo>
                    <a:pt x="5142" y="4280"/>
                  </a:lnTo>
                  <a:lnTo>
                    <a:pt x="5147" y="4280"/>
                  </a:lnTo>
                  <a:lnTo>
                    <a:pt x="5154" y="4281"/>
                  </a:lnTo>
                  <a:lnTo>
                    <a:pt x="5159" y="4281"/>
                  </a:lnTo>
                  <a:lnTo>
                    <a:pt x="5165" y="4281"/>
                  </a:lnTo>
                  <a:lnTo>
                    <a:pt x="5171" y="4281"/>
                  </a:lnTo>
                  <a:lnTo>
                    <a:pt x="5176" y="4281"/>
                  </a:lnTo>
                  <a:lnTo>
                    <a:pt x="5183" y="4282"/>
                  </a:lnTo>
                  <a:lnTo>
                    <a:pt x="5188" y="4282"/>
                  </a:lnTo>
                  <a:lnTo>
                    <a:pt x="5194" y="4282"/>
                  </a:lnTo>
                  <a:lnTo>
                    <a:pt x="5199" y="4282"/>
                  </a:lnTo>
                  <a:lnTo>
                    <a:pt x="5205" y="4283"/>
                  </a:lnTo>
                  <a:lnTo>
                    <a:pt x="5211" y="4283"/>
                  </a:lnTo>
                  <a:lnTo>
                    <a:pt x="5217" y="4283"/>
                  </a:lnTo>
                  <a:lnTo>
                    <a:pt x="5222" y="4283"/>
                  </a:lnTo>
                  <a:lnTo>
                    <a:pt x="5228" y="4283"/>
                  </a:lnTo>
                  <a:lnTo>
                    <a:pt x="5233" y="4284"/>
                  </a:lnTo>
                  <a:lnTo>
                    <a:pt x="5240" y="4284"/>
                  </a:lnTo>
                  <a:lnTo>
                    <a:pt x="5245" y="4284"/>
                  </a:lnTo>
                  <a:lnTo>
                    <a:pt x="5251" y="4284"/>
                  </a:lnTo>
                  <a:lnTo>
                    <a:pt x="5257" y="4285"/>
                  </a:lnTo>
                  <a:lnTo>
                    <a:pt x="5262" y="4285"/>
                  </a:lnTo>
                  <a:lnTo>
                    <a:pt x="5269" y="4285"/>
                  </a:lnTo>
                  <a:lnTo>
                    <a:pt x="5274" y="4285"/>
                  </a:lnTo>
                  <a:lnTo>
                    <a:pt x="5280" y="4285"/>
                  </a:lnTo>
                  <a:lnTo>
                    <a:pt x="5285" y="4286"/>
                  </a:lnTo>
                  <a:lnTo>
                    <a:pt x="5291" y="4286"/>
                  </a:lnTo>
                  <a:lnTo>
                    <a:pt x="5297" y="4286"/>
                  </a:lnTo>
                  <a:lnTo>
                    <a:pt x="5303" y="4286"/>
                  </a:lnTo>
                  <a:lnTo>
                    <a:pt x="5308" y="4286"/>
                  </a:lnTo>
                  <a:lnTo>
                    <a:pt x="5314" y="4287"/>
                  </a:lnTo>
                  <a:lnTo>
                    <a:pt x="5319" y="4287"/>
                  </a:lnTo>
                  <a:lnTo>
                    <a:pt x="5326" y="4287"/>
                  </a:lnTo>
                  <a:lnTo>
                    <a:pt x="5331" y="4287"/>
                  </a:lnTo>
                  <a:lnTo>
                    <a:pt x="5337" y="4287"/>
                  </a:lnTo>
                  <a:lnTo>
                    <a:pt x="5342" y="4288"/>
                  </a:lnTo>
                  <a:lnTo>
                    <a:pt x="5348" y="4288"/>
                  </a:lnTo>
                  <a:lnTo>
                    <a:pt x="5355" y="4288"/>
                  </a:lnTo>
                  <a:lnTo>
                    <a:pt x="5360" y="4288"/>
                  </a:lnTo>
                  <a:lnTo>
                    <a:pt x="5366" y="4288"/>
                  </a:lnTo>
                  <a:lnTo>
                    <a:pt x="5371" y="4289"/>
                  </a:lnTo>
                  <a:lnTo>
                    <a:pt x="5377" y="4289"/>
                  </a:lnTo>
                  <a:lnTo>
                    <a:pt x="5383" y="4289"/>
                  </a:lnTo>
                  <a:lnTo>
                    <a:pt x="5389" y="4289"/>
                  </a:lnTo>
                  <a:lnTo>
                    <a:pt x="5394" y="4289"/>
                  </a:lnTo>
                  <a:lnTo>
                    <a:pt x="5400" y="4290"/>
                  </a:lnTo>
                  <a:lnTo>
                    <a:pt x="5405" y="4290"/>
                  </a:lnTo>
                  <a:lnTo>
                    <a:pt x="5412" y="4290"/>
                  </a:lnTo>
                  <a:lnTo>
                    <a:pt x="5417" y="4290"/>
                  </a:lnTo>
                  <a:lnTo>
                    <a:pt x="5423" y="4290"/>
                  </a:lnTo>
                  <a:lnTo>
                    <a:pt x="5428" y="4290"/>
                  </a:lnTo>
                  <a:lnTo>
                    <a:pt x="5434" y="4291"/>
                  </a:lnTo>
                  <a:lnTo>
                    <a:pt x="5441" y="4291"/>
                  </a:lnTo>
                  <a:lnTo>
                    <a:pt x="5446" y="4291"/>
                  </a:lnTo>
                  <a:lnTo>
                    <a:pt x="5452" y="4291"/>
                  </a:lnTo>
                  <a:lnTo>
                    <a:pt x="5457" y="4291"/>
                  </a:lnTo>
                  <a:lnTo>
                    <a:pt x="5463" y="4292"/>
                  </a:lnTo>
                  <a:lnTo>
                    <a:pt x="5469" y="4292"/>
                  </a:lnTo>
                  <a:lnTo>
                    <a:pt x="5475" y="4292"/>
                  </a:lnTo>
                  <a:lnTo>
                    <a:pt x="5480" y="4292"/>
                  </a:lnTo>
                  <a:lnTo>
                    <a:pt x="5486" y="4292"/>
                  </a:lnTo>
                  <a:lnTo>
                    <a:pt x="5491" y="4292"/>
                  </a:lnTo>
                  <a:lnTo>
                    <a:pt x="5498" y="4293"/>
                  </a:lnTo>
                  <a:lnTo>
                    <a:pt x="5503" y="4293"/>
                  </a:lnTo>
                  <a:lnTo>
                    <a:pt x="5509" y="4293"/>
                  </a:lnTo>
                  <a:lnTo>
                    <a:pt x="5514" y="4293"/>
                  </a:lnTo>
                  <a:lnTo>
                    <a:pt x="5520" y="4293"/>
                  </a:lnTo>
                  <a:lnTo>
                    <a:pt x="5526" y="4293"/>
                  </a:lnTo>
                  <a:lnTo>
                    <a:pt x="5532" y="4294"/>
                  </a:lnTo>
                  <a:lnTo>
                    <a:pt x="5538" y="4294"/>
                  </a:lnTo>
                  <a:lnTo>
                    <a:pt x="5543" y="4294"/>
                  </a:lnTo>
                  <a:lnTo>
                    <a:pt x="5549" y="4294"/>
                  </a:lnTo>
                  <a:lnTo>
                    <a:pt x="5555" y="4294"/>
                  </a:lnTo>
                  <a:lnTo>
                    <a:pt x="5561" y="4294"/>
                  </a:lnTo>
                  <a:lnTo>
                    <a:pt x="5566" y="4295"/>
                  </a:lnTo>
                  <a:lnTo>
                    <a:pt x="5572" y="4295"/>
                  </a:lnTo>
                  <a:lnTo>
                    <a:pt x="5577" y="4295"/>
                  </a:lnTo>
                  <a:lnTo>
                    <a:pt x="5584" y="4295"/>
                  </a:lnTo>
                  <a:lnTo>
                    <a:pt x="5589" y="4295"/>
                  </a:lnTo>
                  <a:lnTo>
                    <a:pt x="5595" y="4295"/>
                  </a:lnTo>
                  <a:lnTo>
                    <a:pt x="5600" y="4296"/>
                  </a:lnTo>
                  <a:lnTo>
                    <a:pt x="5606" y="4296"/>
                  </a:lnTo>
                  <a:lnTo>
                    <a:pt x="5612" y="4296"/>
                  </a:lnTo>
                  <a:lnTo>
                    <a:pt x="5618" y="4296"/>
                  </a:lnTo>
                  <a:lnTo>
                    <a:pt x="5624" y="4296"/>
                  </a:lnTo>
                  <a:lnTo>
                    <a:pt x="5629" y="4296"/>
                  </a:lnTo>
                  <a:lnTo>
                    <a:pt x="5635" y="4297"/>
                  </a:lnTo>
                  <a:lnTo>
                    <a:pt x="5641" y="4297"/>
                  </a:lnTo>
                  <a:lnTo>
                    <a:pt x="5647" y="4297"/>
                  </a:lnTo>
                  <a:lnTo>
                    <a:pt x="5652" y="4297"/>
                  </a:lnTo>
                  <a:lnTo>
                    <a:pt x="5658" y="4297"/>
                  </a:lnTo>
                  <a:lnTo>
                    <a:pt x="5663" y="4297"/>
                  </a:lnTo>
                  <a:lnTo>
                    <a:pt x="5670" y="4297"/>
                  </a:lnTo>
                  <a:lnTo>
                    <a:pt x="5675" y="4298"/>
                  </a:lnTo>
                  <a:lnTo>
                    <a:pt x="5681" y="4298"/>
                  </a:lnTo>
                  <a:lnTo>
                    <a:pt x="5686" y="4298"/>
                  </a:lnTo>
                  <a:lnTo>
                    <a:pt x="5692" y="4298"/>
                  </a:lnTo>
                  <a:lnTo>
                    <a:pt x="5698" y="4298"/>
                  </a:lnTo>
                  <a:lnTo>
                    <a:pt x="5704" y="4298"/>
                  </a:lnTo>
                  <a:lnTo>
                    <a:pt x="5709" y="4298"/>
                  </a:lnTo>
                  <a:lnTo>
                    <a:pt x="5715" y="4300"/>
                  </a:lnTo>
                  <a:lnTo>
                    <a:pt x="5721" y="4300"/>
                  </a:lnTo>
                  <a:lnTo>
                    <a:pt x="5727" y="4300"/>
                  </a:lnTo>
                  <a:lnTo>
                    <a:pt x="5733" y="4300"/>
                  </a:lnTo>
                  <a:lnTo>
                    <a:pt x="5738" y="4300"/>
                  </a:lnTo>
                  <a:lnTo>
                    <a:pt x="5744" y="4300"/>
                  </a:lnTo>
                  <a:lnTo>
                    <a:pt x="5749" y="4300"/>
                  </a:lnTo>
                  <a:lnTo>
                    <a:pt x="5756" y="4301"/>
                  </a:lnTo>
                  <a:lnTo>
                    <a:pt x="5761" y="4301"/>
                  </a:lnTo>
                  <a:lnTo>
                    <a:pt x="5767" y="4301"/>
                  </a:lnTo>
                  <a:lnTo>
                    <a:pt x="5772" y="4301"/>
                  </a:lnTo>
                  <a:lnTo>
                    <a:pt x="5778" y="4301"/>
                  </a:lnTo>
                  <a:lnTo>
                    <a:pt x="5784" y="4301"/>
                  </a:lnTo>
                  <a:lnTo>
                    <a:pt x="5790" y="4301"/>
                  </a:lnTo>
                  <a:lnTo>
                    <a:pt x="5795" y="4302"/>
                  </a:lnTo>
                  <a:lnTo>
                    <a:pt x="5801" y="4302"/>
                  </a:lnTo>
                  <a:lnTo>
                    <a:pt x="5807" y="4302"/>
                  </a:lnTo>
                  <a:lnTo>
                    <a:pt x="5813" y="4302"/>
                  </a:lnTo>
                  <a:lnTo>
                    <a:pt x="5819" y="4302"/>
                  </a:lnTo>
                  <a:lnTo>
                    <a:pt x="5824" y="4302"/>
                  </a:lnTo>
                  <a:lnTo>
                    <a:pt x="5830" y="4302"/>
                  </a:lnTo>
                  <a:lnTo>
                    <a:pt x="5835" y="4302"/>
                  </a:lnTo>
                  <a:lnTo>
                    <a:pt x="5842" y="4303"/>
                  </a:lnTo>
                  <a:lnTo>
                    <a:pt x="5847" y="4303"/>
                  </a:lnTo>
                  <a:lnTo>
                    <a:pt x="5853" y="4303"/>
                  </a:lnTo>
                  <a:lnTo>
                    <a:pt x="5858" y="4303"/>
                  </a:lnTo>
                  <a:lnTo>
                    <a:pt x="5864" y="4303"/>
                  </a:lnTo>
                  <a:lnTo>
                    <a:pt x="5870" y="4303"/>
                  </a:lnTo>
                  <a:lnTo>
                    <a:pt x="5876" y="4303"/>
                  </a:lnTo>
                  <a:lnTo>
                    <a:pt x="5881" y="4303"/>
                  </a:lnTo>
                  <a:lnTo>
                    <a:pt x="5887" y="4304"/>
                  </a:lnTo>
                  <a:lnTo>
                    <a:pt x="5892" y="4304"/>
                  </a:lnTo>
                  <a:lnTo>
                    <a:pt x="5899" y="4304"/>
                  </a:lnTo>
                  <a:lnTo>
                    <a:pt x="5905" y="4304"/>
                  </a:lnTo>
                  <a:lnTo>
                    <a:pt x="5910" y="4304"/>
                  </a:lnTo>
                  <a:lnTo>
                    <a:pt x="5916" y="4304"/>
                  </a:lnTo>
                  <a:lnTo>
                    <a:pt x="5921" y="4304"/>
                  </a:lnTo>
                  <a:lnTo>
                    <a:pt x="5928" y="4304"/>
                  </a:lnTo>
                  <a:lnTo>
                    <a:pt x="5933" y="4305"/>
                  </a:lnTo>
                  <a:lnTo>
                    <a:pt x="5939" y="4305"/>
                  </a:lnTo>
                  <a:lnTo>
                    <a:pt x="5944" y="4305"/>
                  </a:lnTo>
                  <a:lnTo>
                    <a:pt x="5950" y="4305"/>
                  </a:lnTo>
                  <a:lnTo>
                    <a:pt x="5956" y="4305"/>
                  </a:lnTo>
                  <a:lnTo>
                    <a:pt x="5962" y="4305"/>
                  </a:lnTo>
                  <a:lnTo>
                    <a:pt x="5967" y="4305"/>
                  </a:lnTo>
                  <a:lnTo>
                    <a:pt x="5973" y="4305"/>
                  </a:lnTo>
                  <a:lnTo>
                    <a:pt x="5978" y="4305"/>
                  </a:lnTo>
                  <a:lnTo>
                    <a:pt x="5985" y="4306"/>
                  </a:lnTo>
                  <a:lnTo>
                    <a:pt x="5991" y="4306"/>
                  </a:lnTo>
                  <a:lnTo>
                    <a:pt x="5996" y="4306"/>
                  </a:lnTo>
                  <a:lnTo>
                    <a:pt x="6002" y="4306"/>
                  </a:lnTo>
                  <a:lnTo>
                    <a:pt x="6007" y="4306"/>
                  </a:lnTo>
                  <a:lnTo>
                    <a:pt x="6014" y="4306"/>
                  </a:lnTo>
                  <a:lnTo>
                    <a:pt x="6019" y="4306"/>
                  </a:lnTo>
                  <a:lnTo>
                    <a:pt x="6025" y="4306"/>
                  </a:lnTo>
                  <a:lnTo>
                    <a:pt x="6030" y="4306"/>
                  </a:lnTo>
                  <a:lnTo>
                    <a:pt x="6036" y="4307"/>
                  </a:lnTo>
                  <a:lnTo>
                    <a:pt x="6042" y="4307"/>
                  </a:lnTo>
                  <a:lnTo>
                    <a:pt x="6048" y="4307"/>
                  </a:lnTo>
                  <a:lnTo>
                    <a:pt x="6053" y="4307"/>
                  </a:lnTo>
                  <a:lnTo>
                    <a:pt x="6059" y="4307"/>
                  </a:lnTo>
                  <a:lnTo>
                    <a:pt x="6064" y="4307"/>
                  </a:lnTo>
                  <a:lnTo>
                    <a:pt x="6071" y="4307"/>
                  </a:lnTo>
                  <a:lnTo>
                    <a:pt x="6076" y="4307"/>
                  </a:lnTo>
                  <a:lnTo>
                    <a:pt x="6082" y="4307"/>
                  </a:lnTo>
                  <a:lnTo>
                    <a:pt x="6088" y="4308"/>
                  </a:lnTo>
                  <a:lnTo>
                    <a:pt x="6093" y="4308"/>
                  </a:lnTo>
                  <a:lnTo>
                    <a:pt x="6100" y="4308"/>
                  </a:lnTo>
                  <a:lnTo>
                    <a:pt x="6105" y="4308"/>
                  </a:lnTo>
                  <a:lnTo>
                    <a:pt x="6111" y="4308"/>
                  </a:lnTo>
                  <a:lnTo>
                    <a:pt x="6116" y="4308"/>
                  </a:lnTo>
                  <a:lnTo>
                    <a:pt x="6122" y="4308"/>
                  </a:lnTo>
                  <a:lnTo>
                    <a:pt x="6128" y="4308"/>
                  </a:lnTo>
                  <a:lnTo>
                    <a:pt x="6134" y="4308"/>
                  </a:lnTo>
                  <a:lnTo>
                    <a:pt x="6139" y="4308"/>
                  </a:lnTo>
                  <a:lnTo>
                    <a:pt x="6145" y="4309"/>
                  </a:lnTo>
                  <a:lnTo>
                    <a:pt x="6150" y="4309"/>
                  </a:lnTo>
                  <a:lnTo>
                    <a:pt x="6157" y="4309"/>
                  </a:lnTo>
                  <a:lnTo>
                    <a:pt x="6162" y="4309"/>
                  </a:lnTo>
                  <a:lnTo>
                    <a:pt x="6168" y="4309"/>
                  </a:lnTo>
                  <a:lnTo>
                    <a:pt x="6174" y="4309"/>
                  </a:lnTo>
                  <a:lnTo>
                    <a:pt x="6179" y="4309"/>
                  </a:lnTo>
                  <a:lnTo>
                    <a:pt x="6186" y="4309"/>
                  </a:lnTo>
                  <a:lnTo>
                    <a:pt x="6191" y="4309"/>
                  </a:lnTo>
                  <a:lnTo>
                    <a:pt x="6197" y="4309"/>
                  </a:lnTo>
                  <a:lnTo>
                    <a:pt x="6202" y="4309"/>
                  </a:lnTo>
                  <a:lnTo>
                    <a:pt x="6208" y="4310"/>
                  </a:lnTo>
                  <a:lnTo>
                    <a:pt x="6214" y="4310"/>
                  </a:lnTo>
                  <a:lnTo>
                    <a:pt x="6220" y="4310"/>
                  </a:lnTo>
                  <a:lnTo>
                    <a:pt x="6225" y="4310"/>
                  </a:lnTo>
                  <a:lnTo>
                    <a:pt x="6231" y="4310"/>
                  </a:lnTo>
                  <a:lnTo>
                    <a:pt x="6236" y="4310"/>
                  </a:lnTo>
                  <a:lnTo>
                    <a:pt x="6243" y="4310"/>
                  </a:lnTo>
                  <a:lnTo>
                    <a:pt x="6248" y="4310"/>
                  </a:lnTo>
                  <a:lnTo>
                    <a:pt x="6254" y="4310"/>
                  </a:lnTo>
                  <a:lnTo>
                    <a:pt x="6259" y="4310"/>
                  </a:lnTo>
                  <a:lnTo>
                    <a:pt x="6265" y="4310"/>
                  </a:lnTo>
                  <a:lnTo>
                    <a:pt x="6272" y="4311"/>
                  </a:lnTo>
                  <a:lnTo>
                    <a:pt x="6277" y="4311"/>
                  </a:lnTo>
                  <a:lnTo>
                    <a:pt x="6283" y="4311"/>
                  </a:lnTo>
                  <a:lnTo>
                    <a:pt x="6288" y="4311"/>
                  </a:lnTo>
                  <a:lnTo>
                    <a:pt x="6294" y="4311"/>
                  </a:lnTo>
                  <a:lnTo>
                    <a:pt x="6300" y="4311"/>
                  </a:lnTo>
                  <a:lnTo>
                    <a:pt x="6306" y="4311"/>
                  </a:lnTo>
                  <a:lnTo>
                    <a:pt x="6311" y="4311"/>
                  </a:lnTo>
                  <a:lnTo>
                    <a:pt x="6317" y="4311"/>
                  </a:lnTo>
                  <a:lnTo>
                    <a:pt x="6322" y="4311"/>
                  </a:lnTo>
                  <a:lnTo>
                    <a:pt x="6329" y="4311"/>
                  </a:lnTo>
                  <a:lnTo>
                    <a:pt x="6334" y="4312"/>
                  </a:lnTo>
                  <a:lnTo>
                    <a:pt x="6340" y="4312"/>
                  </a:lnTo>
                  <a:lnTo>
                    <a:pt x="6345" y="4312"/>
                  </a:lnTo>
                  <a:lnTo>
                    <a:pt x="6351" y="4312"/>
                  </a:lnTo>
                  <a:lnTo>
                    <a:pt x="6358" y="4312"/>
                  </a:lnTo>
                  <a:lnTo>
                    <a:pt x="6363" y="4312"/>
                  </a:lnTo>
                  <a:lnTo>
                    <a:pt x="6369" y="4312"/>
                  </a:lnTo>
                  <a:lnTo>
                    <a:pt x="6374" y="4312"/>
                  </a:lnTo>
                  <a:lnTo>
                    <a:pt x="6381" y="4312"/>
                  </a:lnTo>
                  <a:lnTo>
                    <a:pt x="6386" y="4312"/>
                  </a:lnTo>
                  <a:lnTo>
                    <a:pt x="6392" y="4312"/>
                  </a:lnTo>
                  <a:lnTo>
                    <a:pt x="6397" y="4312"/>
                  </a:lnTo>
                  <a:lnTo>
                    <a:pt x="6403" y="4312"/>
                  </a:lnTo>
                  <a:lnTo>
                    <a:pt x="6408" y="4313"/>
                  </a:lnTo>
                  <a:lnTo>
                    <a:pt x="6415" y="4313"/>
                  </a:lnTo>
                  <a:lnTo>
                    <a:pt x="6420" y="4313"/>
                  </a:lnTo>
                  <a:lnTo>
                    <a:pt x="6426" y="4313"/>
                  </a:lnTo>
                  <a:lnTo>
                    <a:pt x="6431" y="4313"/>
                  </a:lnTo>
                  <a:lnTo>
                    <a:pt x="6438" y="4313"/>
                  </a:lnTo>
                  <a:lnTo>
                    <a:pt x="6443" y="4313"/>
                  </a:lnTo>
                  <a:lnTo>
                    <a:pt x="6449" y="4313"/>
                  </a:lnTo>
                  <a:lnTo>
                    <a:pt x="6455" y="4313"/>
                  </a:lnTo>
                  <a:lnTo>
                    <a:pt x="6460" y="4313"/>
                  </a:lnTo>
                  <a:lnTo>
                    <a:pt x="6467" y="4313"/>
                  </a:lnTo>
                  <a:lnTo>
                    <a:pt x="6472" y="4313"/>
                  </a:lnTo>
                  <a:lnTo>
                    <a:pt x="6478" y="4313"/>
                  </a:lnTo>
                  <a:lnTo>
                    <a:pt x="6483" y="4314"/>
                  </a:lnTo>
                  <a:lnTo>
                    <a:pt x="6489" y="4314"/>
                  </a:lnTo>
                  <a:lnTo>
                    <a:pt x="6495" y="4314"/>
                  </a:lnTo>
                  <a:lnTo>
                    <a:pt x="6501" y="4314"/>
                  </a:lnTo>
                  <a:lnTo>
                    <a:pt x="6506" y="4314"/>
                  </a:lnTo>
                  <a:lnTo>
                    <a:pt x="6512" y="4314"/>
                  </a:lnTo>
                  <a:lnTo>
                    <a:pt x="6517" y="4314"/>
                  </a:lnTo>
                  <a:lnTo>
                    <a:pt x="6524" y="4314"/>
                  </a:lnTo>
                  <a:lnTo>
                    <a:pt x="6529" y="4314"/>
                  </a:lnTo>
                  <a:lnTo>
                    <a:pt x="6535" y="4314"/>
                  </a:lnTo>
                  <a:lnTo>
                    <a:pt x="6541" y="4314"/>
                  </a:lnTo>
                  <a:lnTo>
                    <a:pt x="6546" y="4314"/>
                  </a:lnTo>
                  <a:lnTo>
                    <a:pt x="6553" y="4314"/>
                  </a:lnTo>
                  <a:lnTo>
                    <a:pt x="6558" y="4314"/>
                  </a:lnTo>
                  <a:lnTo>
                    <a:pt x="6564" y="4315"/>
                  </a:lnTo>
                  <a:lnTo>
                    <a:pt x="6569" y="4315"/>
                  </a:lnTo>
                  <a:lnTo>
                    <a:pt x="6575" y="4315"/>
                  </a:lnTo>
                  <a:lnTo>
                    <a:pt x="6581" y="4315"/>
                  </a:lnTo>
                  <a:lnTo>
                    <a:pt x="6587" y="4315"/>
                  </a:lnTo>
                  <a:lnTo>
                    <a:pt x="6592" y="4315"/>
                  </a:lnTo>
                  <a:lnTo>
                    <a:pt x="6598" y="4315"/>
                  </a:lnTo>
                  <a:lnTo>
                    <a:pt x="6603" y="4315"/>
                  </a:lnTo>
                  <a:lnTo>
                    <a:pt x="6610" y="4315"/>
                  </a:lnTo>
                  <a:lnTo>
                    <a:pt x="6615" y="4315"/>
                  </a:lnTo>
                  <a:lnTo>
                    <a:pt x="6621" y="4315"/>
                  </a:lnTo>
                  <a:lnTo>
                    <a:pt x="6626" y="4315"/>
                  </a:lnTo>
                  <a:lnTo>
                    <a:pt x="6632" y="4315"/>
                  </a:lnTo>
                  <a:lnTo>
                    <a:pt x="6639" y="4315"/>
                  </a:lnTo>
                  <a:lnTo>
                    <a:pt x="6644" y="4315"/>
                  </a:lnTo>
                  <a:lnTo>
                    <a:pt x="6650" y="4316"/>
                  </a:lnTo>
                  <a:lnTo>
                    <a:pt x="6655" y="4316"/>
                  </a:lnTo>
                  <a:lnTo>
                    <a:pt x="6661" y="4316"/>
                  </a:lnTo>
                  <a:lnTo>
                    <a:pt x="6667" y="4316"/>
                  </a:lnTo>
                  <a:lnTo>
                    <a:pt x="6673" y="4316"/>
                  </a:lnTo>
                  <a:lnTo>
                    <a:pt x="6678" y="4316"/>
                  </a:lnTo>
                  <a:lnTo>
                    <a:pt x="6684" y="4316"/>
                  </a:lnTo>
                  <a:lnTo>
                    <a:pt x="6689" y="4316"/>
                  </a:lnTo>
                  <a:lnTo>
                    <a:pt x="6696" y="4316"/>
                  </a:lnTo>
                  <a:lnTo>
                    <a:pt x="6701" y="4316"/>
                  </a:lnTo>
                  <a:lnTo>
                    <a:pt x="6707" y="4316"/>
                  </a:lnTo>
                  <a:lnTo>
                    <a:pt x="6712" y="4316"/>
                  </a:lnTo>
                  <a:lnTo>
                    <a:pt x="6718" y="4316"/>
                  </a:lnTo>
                  <a:lnTo>
                    <a:pt x="6725" y="4316"/>
                  </a:lnTo>
                  <a:lnTo>
                    <a:pt x="6730" y="4316"/>
                  </a:lnTo>
                  <a:lnTo>
                    <a:pt x="6736" y="4316"/>
                  </a:lnTo>
                  <a:lnTo>
                    <a:pt x="6741" y="4316"/>
                  </a:lnTo>
                  <a:lnTo>
                    <a:pt x="6747" y="4317"/>
                  </a:lnTo>
                  <a:lnTo>
                    <a:pt x="6753" y="4317"/>
                  </a:lnTo>
                  <a:lnTo>
                    <a:pt x="6759" y="4317"/>
                  </a:lnTo>
                  <a:lnTo>
                    <a:pt x="6764" y="4317"/>
                  </a:lnTo>
                  <a:lnTo>
                    <a:pt x="6770" y="4317"/>
                  </a:lnTo>
                  <a:lnTo>
                    <a:pt x="6775" y="4317"/>
                  </a:lnTo>
                  <a:lnTo>
                    <a:pt x="6782" y="4317"/>
                  </a:lnTo>
                  <a:lnTo>
                    <a:pt x="6787" y="4317"/>
                  </a:lnTo>
                  <a:lnTo>
                    <a:pt x="6793" y="4317"/>
                  </a:lnTo>
                  <a:lnTo>
                    <a:pt x="6798" y="4317"/>
                  </a:lnTo>
                  <a:lnTo>
                    <a:pt x="6804" y="4317"/>
                  </a:lnTo>
                  <a:lnTo>
                    <a:pt x="6810" y="4317"/>
                  </a:lnTo>
                  <a:lnTo>
                    <a:pt x="6816" y="4317"/>
                  </a:lnTo>
                  <a:lnTo>
                    <a:pt x="6822" y="4317"/>
                  </a:lnTo>
                  <a:lnTo>
                    <a:pt x="6827" y="4317"/>
                  </a:lnTo>
                  <a:lnTo>
                    <a:pt x="6833" y="4317"/>
                  </a:lnTo>
                  <a:lnTo>
                    <a:pt x="6839" y="4317"/>
                  </a:lnTo>
                  <a:lnTo>
                    <a:pt x="6845" y="4317"/>
                  </a:lnTo>
                  <a:lnTo>
                    <a:pt x="6850" y="4318"/>
                  </a:lnTo>
                  <a:lnTo>
                    <a:pt x="6856" y="4318"/>
                  </a:lnTo>
                  <a:lnTo>
                    <a:pt x="6861" y="4318"/>
                  </a:lnTo>
                  <a:lnTo>
                    <a:pt x="6868" y="4318"/>
                  </a:lnTo>
                  <a:lnTo>
                    <a:pt x="6873" y="4318"/>
                  </a:lnTo>
                  <a:lnTo>
                    <a:pt x="6879" y="4318"/>
                  </a:lnTo>
                  <a:lnTo>
                    <a:pt x="6884" y="4318"/>
                  </a:lnTo>
                  <a:lnTo>
                    <a:pt x="6890" y="4318"/>
                  </a:lnTo>
                  <a:lnTo>
                    <a:pt x="6896" y="4318"/>
                  </a:lnTo>
                  <a:lnTo>
                    <a:pt x="6902" y="4318"/>
                  </a:lnTo>
                  <a:lnTo>
                    <a:pt x="6908" y="4318"/>
                  </a:lnTo>
                  <a:lnTo>
                    <a:pt x="6913" y="4318"/>
                  </a:lnTo>
                  <a:lnTo>
                    <a:pt x="6919" y="4318"/>
                  </a:lnTo>
                  <a:lnTo>
                    <a:pt x="6925" y="4318"/>
                  </a:lnTo>
                  <a:lnTo>
                    <a:pt x="6931" y="4318"/>
                  </a:lnTo>
                  <a:lnTo>
                    <a:pt x="6936" y="4318"/>
                  </a:lnTo>
                  <a:lnTo>
                    <a:pt x="6942" y="4318"/>
                  </a:lnTo>
                  <a:lnTo>
                    <a:pt x="6947" y="4318"/>
                  </a:lnTo>
                  <a:lnTo>
                    <a:pt x="6954" y="4318"/>
                  </a:lnTo>
                  <a:lnTo>
                    <a:pt x="6959" y="4319"/>
                  </a:lnTo>
                  <a:lnTo>
                    <a:pt x="6965" y="4319"/>
                  </a:lnTo>
                  <a:lnTo>
                    <a:pt x="6970" y="4319"/>
                  </a:lnTo>
                  <a:lnTo>
                    <a:pt x="6976" y="4319"/>
                  </a:lnTo>
                  <a:lnTo>
                    <a:pt x="6982" y="4319"/>
                  </a:lnTo>
                  <a:lnTo>
                    <a:pt x="6988" y="4319"/>
                  </a:lnTo>
                  <a:lnTo>
                    <a:pt x="6993" y="4319"/>
                  </a:lnTo>
                  <a:lnTo>
                    <a:pt x="6999" y="4319"/>
                  </a:lnTo>
                  <a:lnTo>
                    <a:pt x="7005" y="4319"/>
                  </a:lnTo>
                  <a:lnTo>
                    <a:pt x="7011" y="4319"/>
                  </a:lnTo>
                  <a:lnTo>
                    <a:pt x="7017" y="4319"/>
                  </a:lnTo>
                  <a:lnTo>
                    <a:pt x="7022" y="4319"/>
                  </a:lnTo>
                  <a:lnTo>
                    <a:pt x="7028" y="4319"/>
                  </a:lnTo>
                  <a:lnTo>
                    <a:pt x="7033" y="4319"/>
                  </a:lnTo>
                  <a:lnTo>
                    <a:pt x="7040" y="4319"/>
                  </a:lnTo>
                  <a:lnTo>
                    <a:pt x="7045" y="4319"/>
                  </a:lnTo>
                  <a:lnTo>
                    <a:pt x="7051" y="4319"/>
                  </a:lnTo>
                  <a:lnTo>
                    <a:pt x="7056" y="4319"/>
                  </a:lnTo>
                  <a:lnTo>
                    <a:pt x="7062" y="4319"/>
                  </a:lnTo>
                  <a:lnTo>
                    <a:pt x="7068" y="4319"/>
                  </a:lnTo>
                  <a:lnTo>
                    <a:pt x="7074" y="4319"/>
                  </a:lnTo>
                  <a:lnTo>
                    <a:pt x="7079" y="4319"/>
                  </a:lnTo>
                  <a:lnTo>
                    <a:pt x="7085" y="4320"/>
                  </a:lnTo>
                  <a:lnTo>
                    <a:pt x="7091" y="4320"/>
                  </a:lnTo>
                  <a:lnTo>
                    <a:pt x="7097" y="4320"/>
                  </a:lnTo>
                  <a:lnTo>
                    <a:pt x="7103" y="4320"/>
                  </a:lnTo>
                  <a:lnTo>
                    <a:pt x="7108" y="4320"/>
                  </a:lnTo>
                  <a:lnTo>
                    <a:pt x="7114" y="4320"/>
                  </a:lnTo>
                  <a:lnTo>
                    <a:pt x="7119" y="4320"/>
                  </a:lnTo>
                  <a:lnTo>
                    <a:pt x="7126" y="4320"/>
                  </a:lnTo>
                  <a:lnTo>
                    <a:pt x="7131" y="4320"/>
                  </a:lnTo>
                  <a:lnTo>
                    <a:pt x="7137" y="4320"/>
                  </a:lnTo>
                  <a:lnTo>
                    <a:pt x="7142" y="4320"/>
                  </a:lnTo>
                  <a:lnTo>
                    <a:pt x="7148" y="4320"/>
                  </a:lnTo>
                  <a:lnTo>
                    <a:pt x="7154" y="4320"/>
                  </a:lnTo>
                  <a:lnTo>
                    <a:pt x="7160" y="4320"/>
                  </a:lnTo>
                  <a:lnTo>
                    <a:pt x="7165" y="4320"/>
                  </a:lnTo>
                  <a:lnTo>
                    <a:pt x="7171" y="4320"/>
                  </a:lnTo>
                  <a:lnTo>
                    <a:pt x="7176" y="4320"/>
                  </a:lnTo>
                  <a:lnTo>
                    <a:pt x="7183" y="4320"/>
                  </a:lnTo>
                  <a:lnTo>
                    <a:pt x="7189" y="4320"/>
                  </a:lnTo>
                  <a:lnTo>
                    <a:pt x="7194" y="4320"/>
                  </a:lnTo>
                  <a:lnTo>
                    <a:pt x="7200" y="4320"/>
                  </a:lnTo>
                  <a:lnTo>
                    <a:pt x="7205" y="4320"/>
                  </a:lnTo>
                  <a:lnTo>
                    <a:pt x="7212" y="4320"/>
                  </a:lnTo>
                  <a:lnTo>
                    <a:pt x="7217" y="4320"/>
                  </a:lnTo>
                  <a:lnTo>
                    <a:pt x="7223" y="4320"/>
                  </a:lnTo>
                  <a:lnTo>
                    <a:pt x="7228" y="4321"/>
                  </a:lnTo>
                  <a:lnTo>
                    <a:pt x="7234" y="4321"/>
                  </a:lnTo>
                  <a:lnTo>
                    <a:pt x="7240" y="4321"/>
                  </a:lnTo>
                  <a:lnTo>
                    <a:pt x="7246" y="4321"/>
                  </a:lnTo>
                  <a:lnTo>
                    <a:pt x="7251" y="4321"/>
                  </a:lnTo>
                  <a:lnTo>
                    <a:pt x="7257" y="4321"/>
                  </a:lnTo>
                  <a:lnTo>
                    <a:pt x="7262" y="4321"/>
                  </a:lnTo>
                  <a:lnTo>
                    <a:pt x="7269" y="4321"/>
                  </a:lnTo>
                  <a:lnTo>
                    <a:pt x="7275" y="4321"/>
                  </a:lnTo>
                  <a:lnTo>
                    <a:pt x="7280" y="4321"/>
                  </a:lnTo>
                  <a:lnTo>
                    <a:pt x="7286" y="4321"/>
                  </a:lnTo>
                  <a:lnTo>
                    <a:pt x="7291" y="4321"/>
                  </a:lnTo>
                  <a:lnTo>
                    <a:pt x="7298" y="4321"/>
                  </a:lnTo>
                  <a:lnTo>
                    <a:pt x="7303" y="4321"/>
                  </a:lnTo>
                  <a:lnTo>
                    <a:pt x="7309" y="4321"/>
                  </a:lnTo>
                  <a:lnTo>
                    <a:pt x="7314" y="4321"/>
                  </a:lnTo>
                  <a:lnTo>
                    <a:pt x="7320" y="4321"/>
                  </a:lnTo>
                  <a:lnTo>
                    <a:pt x="7326" y="4321"/>
                  </a:lnTo>
                  <a:lnTo>
                    <a:pt x="7332" y="4321"/>
                  </a:lnTo>
                  <a:lnTo>
                    <a:pt x="7337" y="4321"/>
                  </a:lnTo>
                  <a:lnTo>
                    <a:pt x="7343" y="4321"/>
                  </a:lnTo>
                  <a:lnTo>
                    <a:pt x="7348" y="4321"/>
                  </a:lnTo>
                  <a:lnTo>
                    <a:pt x="7355" y="4321"/>
                  </a:lnTo>
                  <a:lnTo>
                    <a:pt x="7360" y="4321"/>
                  </a:lnTo>
                  <a:lnTo>
                    <a:pt x="7366" y="4321"/>
                  </a:lnTo>
                  <a:lnTo>
                    <a:pt x="7372" y="4321"/>
                  </a:lnTo>
                  <a:lnTo>
                    <a:pt x="7377" y="4321"/>
                  </a:lnTo>
                  <a:lnTo>
                    <a:pt x="7384" y="4321"/>
                  </a:lnTo>
                  <a:lnTo>
                    <a:pt x="7389" y="4322"/>
                  </a:lnTo>
                  <a:lnTo>
                    <a:pt x="7395" y="4322"/>
                  </a:lnTo>
                  <a:lnTo>
                    <a:pt x="7400" y="4322"/>
                  </a:lnTo>
                  <a:lnTo>
                    <a:pt x="7406" y="4322"/>
                  </a:lnTo>
                  <a:lnTo>
                    <a:pt x="7412" y="4322"/>
                  </a:lnTo>
                  <a:lnTo>
                    <a:pt x="7418" y="4322"/>
                  </a:lnTo>
                  <a:lnTo>
                    <a:pt x="7423" y="4322"/>
                  </a:lnTo>
                  <a:lnTo>
                    <a:pt x="7429" y="4322"/>
                  </a:lnTo>
                  <a:lnTo>
                    <a:pt x="7434" y="4322"/>
                  </a:lnTo>
                  <a:lnTo>
                    <a:pt x="7441" y="4322"/>
                  </a:lnTo>
                  <a:lnTo>
                    <a:pt x="7446" y="4322"/>
                  </a:lnTo>
                  <a:lnTo>
                    <a:pt x="7452" y="4322"/>
                  </a:lnTo>
                  <a:lnTo>
                    <a:pt x="7458" y="4322"/>
                  </a:lnTo>
                  <a:lnTo>
                    <a:pt x="7463" y="4322"/>
                  </a:lnTo>
                  <a:lnTo>
                    <a:pt x="7470" y="4322"/>
                  </a:lnTo>
                  <a:lnTo>
                    <a:pt x="7475" y="4322"/>
                  </a:lnTo>
                  <a:lnTo>
                    <a:pt x="7481" y="4322"/>
                  </a:lnTo>
                  <a:lnTo>
                    <a:pt x="7486" y="4322"/>
                  </a:lnTo>
                  <a:lnTo>
                    <a:pt x="7492" y="4322"/>
                  </a:lnTo>
                  <a:lnTo>
                    <a:pt x="7498" y="4322"/>
                  </a:lnTo>
                  <a:lnTo>
                    <a:pt x="7504" y="4322"/>
                  </a:lnTo>
                  <a:lnTo>
                    <a:pt x="7509" y="4322"/>
                  </a:lnTo>
                  <a:lnTo>
                    <a:pt x="7515" y="4322"/>
                  </a:lnTo>
                  <a:lnTo>
                    <a:pt x="7520" y="4322"/>
                  </a:lnTo>
                  <a:lnTo>
                    <a:pt x="7527" y="4322"/>
                  </a:lnTo>
                  <a:lnTo>
                    <a:pt x="7532" y="4322"/>
                  </a:lnTo>
                  <a:lnTo>
                    <a:pt x="7538" y="4322"/>
                  </a:lnTo>
                  <a:lnTo>
                    <a:pt x="7543" y="4322"/>
                  </a:lnTo>
                  <a:lnTo>
                    <a:pt x="7549" y="4322"/>
                  </a:lnTo>
                  <a:lnTo>
                    <a:pt x="7556" y="4322"/>
                  </a:lnTo>
                  <a:lnTo>
                    <a:pt x="7561" y="4322"/>
                  </a:lnTo>
                  <a:lnTo>
                    <a:pt x="7567" y="4322"/>
                  </a:lnTo>
                  <a:lnTo>
                    <a:pt x="7572" y="4323"/>
                  </a:lnTo>
                  <a:lnTo>
                    <a:pt x="7578" y="4323"/>
                  </a:lnTo>
                  <a:lnTo>
                    <a:pt x="7584" y="4323"/>
                  </a:lnTo>
                  <a:lnTo>
                    <a:pt x="7590" y="4323"/>
                  </a:lnTo>
                  <a:lnTo>
                    <a:pt x="7595" y="4323"/>
                  </a:lnTo>
                  <a:lnTo>
                    <a:pt x="7601" y="4323"/>
                  </a:lnTo>
                  <a:lnTo>
                    <a:pt x="7606" y="4323"/>
                  </a:lnTo>
                  <a:lnTo>
                    <a:pt x="7613" y="4323"/>
                  </a:lnTo>
                  <a:lnTo>
                    <a:pt x="7618" y="4323"/>
                  </a:lnTo>
                  <a:lnTo>
                    <a:pt x="7624" y="4323"/>
                  </a:lnTo>
                  <a:lnTo>
                    <a:pt x="7629" y="4323"/>
                  </a:lnTo>
                  <a:lnTo>
                    <a:pt x="7635" y="4323"/>
                  </a:lnTo>
                  <a:lnTo>
                    <a:pt x="7642" y="4323"/>
                  </a:lnTo>
                  <a:lnTo>
                    <a:pt x="7647" y="4323"/>
                  </a:lnTo>
                  <a:lnTo>
                    <a:pt x="7653" y="4323"/>
                  </a:lnTo>
                  <a:lnTo>
                    <a:pt x="7658" y="4323"/>
                  </a:lnTo>
                  <a:lnTo>
                    <a:pt x="7664" y="4323"/>
                  </a:lnTo>
                  <a:lnTo>
                    <a:pt x="7670" y="4323"/>
                  </a:lnTo>
                  <a:lnTo>
                    <a:pt x="7676" y="4323"/>
                  </a:lnTo>
                  <a:lnTo>
                    <a:pt x="7681" y="4323"/>
                  </a:lnTo>
                  <a:lnTo>
                    <a:pt x="7687" y="4323"/>
                  </a:lnTo>
                  <a:lnTo>
                    <a:pt x="7692" y="4323"/>
                  </a:lnTo>
                  <a:lnTo>
                    <a:pt x="7699" y="4323"/>
                  </a:lnTo>
                  <a:lnTo>
                    <a:pt x="7704" y="4323"/>
                  </a:lnTo>
                  <a:lnTo>
                    <a:pt x="7710" y="4323"/>
                  </a:lnTo>
                  <a:lnTo>
                    <a:pt x="7715" y="4323"/>
                  </a:lnTo>
                  <a:lnTo>
                    <a:pt x="7721" y="4323"/>
                  </a:lnTo>
                  <a:lnTo>
                    <a:pt x="7727" y="4323"/>
                  </a:lnTo>
                  <a:lnTo>
                    <a:pt x="7733" y="4323"/>
                  </a:lnTo>
                  <a:lnTo>
                    <a:pt x="7739" y="4323"/>
                  </a:lnTo>
                  <a:lnTo>
                    <a:pt x="7744" y="4323"/>
                  </a:lnTo>
                  <a:lnTo>
                    <a:pt x="7750" y="4323"/>
                  </a:lnTo>
                  <a:lnTo>
                    <a:pt x="7756" y="4323"/>
                  </a:lnTo>
                  <a:lnTo>
                    <a:pt x="7762" y="4323"/>
                  </a:lnTo>
                  <a:lnTo>
                    <a:pt x="7767" y="4323"/>
                  </a:lnTo>
                  <a:lnTo>
                    <a:pt x="7773" y="4323"/>
                  </a:lnTo>
                  <a:lnTo>
                    <a:pt x="7778" y="4323"/>
                  </a:lnTo>
                  <a:lnTo>
                    <a:pt x="7785" y="4323"/>
                  </a:lnTo>
                  <a:lnTo>
                    <a:pt x="7790" y="4323"/>
                  </a:lnTo>
                  <a:lnTo>
                    <a:pt x="7796" y="4324"/>
                  </a:lnTo>
                  <a:lnTo>
                    <a:pt x="7801" y="4324"/>
                  </a:lnTo>
                  <a:lnTo>
                    <a:pt x="7807" y="4324"/>
                  </a:lnTo>
                  <a:lnTo>
                    <a:pt x="7813" y="4324"/>
                  </a:lnTo>
                  <a:lnTo>
                    <a:pt x="7819" y="4324"/>
                  </a:lnTo>
                  <a:lnTo>
                    <a:pt x="7825" y="4324"/>
                  </a:lnTo>
                  <a:lnTo>
                    <a:pt x="7830" y="4324"/>
                  </a:lnTo>
                  <a:lnTo>
                    <a:pt x="7836" y="4324"/>
                  </a:lnTo>
                  <a:lnTo>
                    <a:pt x="7842" y="4324"/>
                  </a:lnTo>
                  <a:lnTo>
                    <a:pt x="7848" y="4324"/>
                  </a:lnTo>
                  <a:lnTo>
                    <a:pt x="7853" y="4324"/>
                  </a:lnTo>
                  <a:lnTo>
                    <a:pt x="7859" y="4324"/>
                  </a:lnTo>
                  <a:lnTo>
                    <a:pt x="7864" y="4324"/>
                  </a:lnTo>
                  <a:lnTo>
                    <a:pt x="7871" y="4324"/>
                  </a:lnTo>
                  <a:lnTo>
                    <a:pt x="7876" y="4324"/>
                  </a:lnTo>
                  <a:lnTo>
                    <a:pt x="7882" y="4324"/>
                  </a:lnTo>
                  <a:lnTo>
                    <a:pt x="7887" y="4324"/>
                  </a:lnTo>
                  <a:lnTo>
                    <a:pt x="7893" y="4324"/>
                  </a:lnTo>
                  <a:lnTo>
                    <a:pt x="7899" y="4324"/>
                  </a:lnTo>
                  <a:lnTo>
                    <a:pt x="7905" y="4324"/>
                  </a:lnTo>
                  <a:lnTo>
                    <a:pt x="7910" y="4324"/>
                  </a:lnTo>
                  <a:lnTo>
                    <a:pt x="7916" y="4324"/>
                  </a:lnTo>
                  <a:lnTo>
                    <a:pt x="7923" y="4324"/>
                  </a:lnTo>
                  <a:lnTo>
                    <a:pt x="7928" y="4324"/>
                  </a:lnTo>
                  <a:lnTo>
                    <a:pt x="7934" y="4324"/>
                  </a:lnTo>
                  <a:lnTo>
                    <a:pt x="7939" y="4324"/>
                  </a:lnTo>
                  <a:lnTo>
                    <a:pt x="7945" y="4324"/>
                  </a:lnTo>
                  <a:lnTo>
                    <a:pt x="7950" y="4324"/>
                  </a:lnTo>
                  <a:lnTo>
                    <a:pt x="7957" y="4324"/>
                  </a:lnTo>
                  <a:lnTo>
                    <a:pt x="7962" y="4324"/>
                  </a:lnTo>
                  <a:lnTo>
                    <a:pt x="7968" y="4324"/>
                  </a:lnTo>
                  <a:lnTo>
                    <a:pt x="7973" y="4324"/>
                  </a:lnTo>
                  <a:lnTo>
                    <a:pt x="7979" y="4324"/>
                  </a:lnTo>
                  <a:lnTo>
                    <a:pt x="7985" y="4324"/>
                  </a:lnTo>
                  <a:lnTo>
                    <a:pt x="7991" y="4324"/>
                  </a:lnTo>
                  <a:lnTo>
                    <a:pt x="7996" y="4324"/>
                  </a:lnTo>
                  <a:lnTo>
                    <a:pt x="8002" y="4324"/>
                  </a:lnTo>
                  <a:lnTo>
                    <a:pt x="8007" y="4324"/>
                  </a:lnTo>
                  <a:lnTo>
                    <a:pt x="8014" y="4324"/>
                  </a:lnTo>
                  <a:lnTo>
                    <a:pt x="8020" y="4324"/>
                  </a:lnTo>
                  <a:lnTo>
                    <a:pt x="8025" y="4324"/>
                  </a:lnTo>
                  <a:lnTo>
                    <a:pt x="8031" y="4324"/>
                  </a:lnTo>
                  <a:lnTo>
                    <a:pt x="8036" y="4324"/>
                  </a:lnTo>
                  <a:lnTo>
                    <a:pt x="8043" y="4324"/>
                  </a:lnTo>
                  <a:lnTo>
                    <a:pt x="8048" y="4324"/>
                  </a:lnTo>
                  <a:lnTo>
                    <a:pt x="8054" y="4324"/>
                  </a:lnTo>
                  <a:lnTo>
                    <a:pt x="8059" y="4324"/>
                  </a:lnTo>
                  <a:lnTo>
                    <a:pt x="8066" y="4324"/>
                  </a:lnTo>
                  <a:lnTo>
                    <a:pt x="8071" y="4325"/>
                  </a:lnTo>
                  <a:lnTo>
                    <a:pt x="8077" y="4325"/>
                  </a:lnTo>
                  <a:lnTo>
                    <a:pt x="8082" y="4325"/>
                  </a:lnTo>
                  <a:lnTo>
                    <a:pt x="8088" y="4325"/>
                  </a:lnTo>
                  <a:lnTo>
                    <a:pt x="8093" y="4325"/>
                  </a:lnTo>
                  <a:lnTo>
                    <a:pt x="8100" y="4325"/>
                  </a:lnTo>
                  <a:lnTo>
                    <a:pt x="8106" y="4325"/>
                  </a:lnTo>
                  <a:lnTo>
                    <a:pt x="8111" y="4325"/>
                  </a:lnTo>
                  <a:lnTo>
                    <a:pt x="8117" y="4325"/>
                  </a:lnTo>
                  <a:lnTo>
                    <a:pt x="8123" y="4325"/>
                  </a:lnTo>
                  <a:lnTo>
                    <a:pt x="8129" y="4325"/>
                  </a:lnTo>
                  <a:lnTo>
                    <a:pt x="8134" y="4325"/>
                  </a:lnTo>
                  <a:lnTo>
                    <a:pt x="8140" y="4325"/>
                  </a:lnTo>
                  <a:lnTo>
                    <a:pt x="8145" y="4325"/>
                  </a:lnTo>
                  <a:lnTo>
                    <a:pt x="8152" y="4325"/>
                  </a:lnTo>
                  <a:lnTo>
                    <a:pt x="8157" y="4325"/>
                  </a:lnTo>
                  <a:lnTo>
                    <a:pt x="8163" y="4325"/>
                  </a:lnTo>
                  <a:lnTo>
                    <a:pt x="8168" y="4325"/>
                  </a:lnTo>
                  <a:lnTo>
                    <a:pt x="8174" y="4325"/>
                  </a:lnTo>
                  <a:lnTo>
                    <a:pt x="8180" y="4325"/>
                  </a:lnTo>
                  <a:lnTo>
                    <a:pt x="8186" y="4325"/>
                  </a:lnTo>
                  <a:lnTo>
                    <a:pt x="8191" y="4325"/>
                  </a:lnTo>
                  <a:lnTo>
                    <a:pt x="8197" y="4325"/>
                  </a:lnTo>
                  <a:lnTo>
                    <a:pt x="8203" y="4325"/>
                  </a:lnTo>
                  <a:lnTo>
                    <a:pt x="8209" y="4325"/>
                  </a:lnTo>
                  <a:lnTo>
                    <a:pt x="8215" y="4325"/>
                  </a:lnTo>
                  <a:lnTo>
                    <a:pt x="8220" y="4325"/>
                  </a:lnTo>
                  <a:lnTo>
                    <a:pt x="8226" y="4325"/>
                  </a:lnTo>
                  <a:lnTo>
                    <a:pt x="8231" y="4325"/>
                  </a:lnTo>
                  <a:lnTo>
                    <a:pt x="8238" y="4325"/>
                  </a:lnTo>
                  <a:lnTo>
                    <a:pt x="8243" y="4325"/>
                  </a:lnTo>
                  <a:lnTo>
                    <a:pt x="8249" y="4325"/>
                  </a:lnTo>
                  <a:lnTo>
                    <a:pt x="8254" y="4325"/>
                  </a:lnTo>
                  <a:lnTo>
                    <a:pt x="8260" y="4325"/>
                  </a:lnTo>
                  <a:lnTo>
                    <a:pt x="8266" y="4325"/>
                  </a:lnTo>
                  <a:lnTo>
                    <a:pt x="8272" y="4325"/>
                  </a:lnTo>
                  <a:lnTo>
                    <a:pt x="8277" y="4325"/>
                  </a:lnTo>
                  <a:lnTo>
                    <a:pt x="8283" y="4325"/>
                  </a:lnTo>
                  <a:lnTo>
                    <a:pt x="8289" y="4325"/>
                  </a:lnTo>
                  <a:lnTo>
                    <a:pt x="8295" y="4325"/>
                  </a:lnTo>
                  <a:lnTo>
                    <a:pt x="8301" y="4325"/>
                  </a:lnTo>
                  <a:lnTo>
                    <a:pt x="8306" y="4325"/>
                  </a:lnTo>
                  <a:lnTo>
                    <a:pt x="8312" y="4325"/>
                  </a:lnTo>
                  <a:lnTo>
                    <a:pt x="8317" y="4325"/>
                  </a:lnTo>
                  <a:lnTo>
                    <a:pt x="8324" y="4325"/>
                  </a:lnTo>
                  <a:lnTo>
                    <a:pt x="8329" y="4325"/>
                  </a:lnTo>
                  <a:lnTo>
                    <a:pt x="8335" y="4325"/>
                  </a:lnTo>
                  <a:lnTo>
                    <a:pt x="8340" y="4325"/>
                  </a:lnTo>
                  <a:lnTo>
                    <a:pt x="8346" y="4325"/>
                  </a:lnTo>
                  <a:lnTo>
                    <a:pt x="8352" y="4325"/>
                  </a:lnTo>
                  <a:lnTo>
                    <a:pt x="8358" y="4325"/>
                  </a:lnTo>
                  <a:lnTo>
                    <a:pt x="8363" y="4325"/>
                  </a:lnTo>
                  <a:lnTo>
                    <a:pt x="8369" y="4325"/>
                  </a:lnTo>
                  <a:lnTo>
                    <a:pt x="8374" y="4325"/>
                  </a:lnTo>
                  <a:lnTo>
                    <a:pt x="8381" y="4325"/>
                  </a:lnTo>
                  <a:lnTo>
                    <a:pt x="8387" y="4325"/>
                  </a:lnTo>
                  <a:lnTo>
                    <a:pt x="8392" y="4325"/>
                  </a:lnTo>
                  <a:lnTo>
                    <a:pt x="8398" y="4325"/>
                  </a:lnTo>
                  <a:lnTo>
                    <a:pt x="8403" y="4325"/>
                  </a:lnTo>
                  <a:lnTo>
                    <a:pt x="8410" y="4325"/>
                  </a:lnTo>
                  <a:lnTo>
                    <a:pt x="8415" y="4325"/>
                  </a:lnTo>
                  <a:lnTo>
                    <a:pt x="8421" y="4325"/>
                  </a:lnTo>
                  <a:lnTo>
                    <a:pt x="8426" y="4325"/>
                  </a:lnTo>
                  <a:lnTo>
                    <a:pt x="8432" y="4325"/>
                  </a:lnTo>
                  <a:lnTo>
                    <a:pt x="8438" y="4326"/>
                  </a:lnTo>
                  <a:lnTo>
                    <a:pt x="8444" y="4326"/>
                  </a:lnTo>
                  <a:lnTo>
                    <a:pt x="8449" y="4326"/>
                  </a:lnTo>
                  <a:lnTo>
                    <a:pt x="8455" y="4326"/>
                  </a:lnTo>
                  <a:lnTo>
                    <a:pt x="8460" y="4326"/>
                  </a:lnTo>
                  <a:lnTo>
                    <a:pt x="8467" y="4326"/>
                  </a:lnTo>
                  <a:lnTo>
                    <a:pt x="8473" y="4326"/>
                  </a:lnTo>
                  <a:lnTo>
                    <a:pt x="8478" y="4326"/>
                  </a:lnTo>
                  <a:lnTo>
                    <a:pt x="8484" y="4326"/>
                  </a:lnTo>
                  <a:lnTo>
                    <a:pt x="8489" y="4326"/>
                  </a:lnTo>
                  <a:lnTo>
                    <a:pt x="8496" y="4326"/>
                  </a:lnTo>
                  <a:lnTo>
                    <a:pt x="8501" y="4326"/>
                  </a:lnTo>
                  <a:lnTo>
                    <a:pt x="8507" y="4326"/>
                  </a:lnTo>
                  <a:lnTo>
                    <a:pt x="8512" y="4326"/>
                  </a:lnTo>
                  <a:lnTo>
                    <a:pt x="8518" y="4326"/>
                  </a:lnTo>
                  <a:lnTo>
                    <a:pt x="8524" y="4326"/>
                  </a:lnTo>
                  <a:lnTo>
                    <a:pt x="8530" y="4326"/>
                  </a:lnTo>
                  <a:lnTo>
                    <a:pt x="8535" y="4326"/>
                  </a:lnTo>
                  <a:lnTo>
                    <a:pt x="8541" y="4326"/>
                  </a:lnTo>
                  <a:lnTo>
                    <a:pt x="8546" y="4326"/>
                  </a:lnTo>
                  <a:lnTo>
                    <a:pt x="8553" y="4326"/>
                  </a:lnTo>
                  <a:lnTo>
                    <a:pt x="8558" y="4326"/>
                  </a:lnTo>
                  <a:lnTo>
                    <a:pt x="8564" y="4326"/>
                  </a:lnTo>
                  <a:lnTo>
                    <a:pt x="8570" y="4326"/>
                  </a:lnTo>
                  <a:lnTo>
                    <a:pt x="8575" y="4326"/>
                  </a:lnTo>
                  <a:lnTo>
                    <a:pt x="8582" y="4326"/>
                  </a:lnTo>
                  <a:lnTo>
                    <a:pt x="8587" y="4326"/>
                  </a:lnTo>
                  <a:lnTo>
                    <a:pt x="8593" y="4326"/>
                  </a:lnTo>
                </a:path>
              </a:pathLst>
            </a:custGeom>
            <a:solidFill>
              <a:srgbClr val="FFEBD7">
                <a:alpha val="0"/>
              </a:srgbClr>
            </a:solidFill>
            <a:ln w="0">
              <a:solidFill>
                <a:srgbClr val="008000"/>
              </a:solidFill>
              <a:prstDash val="sysDot"/>
              <a:round/>
              <a:headEnd/>
              <a:tailEnd/>
            </a:ln>
          </p:spPr>
          <p:txBody>
            <a:bodyPr/>
            <a:lstStyle/>
            <a:p>
              <a:endParaRPr lang="en-US" dirty="0"/>
            </a:p>
          </p:txBody>
        </p:sp>
        <p:sp>
          <p:nvSpPr>
            <p:cNvPr id="114761" name="Freeform 73"/>
            <p:cNvSpPr>
              <a:spLocks/>
            </p:cNvSpPr>
            <p:nvPr/>
          </p:nvSpPr>
          <p:spPr bwMode="auto">
            <a:xfrm>
              <a:off x="3605" y="645"/>
              <a:ext cx="955" cy="234"/>
            </a:xfrm>
            <a:custGeom>
              <a:avLst/>
              <a:gdLst/>
              <a:ahLst/>
              <a:cxnLst>
                <a:cxn ang="0">
                  <a:pos x="132" y="622"/>
                </a:cxn>
                <a:cxn ang="0">
                  <a:pos x="269" y="225"/>
                </a:cxn>
                <a:cxn ang="0">
                  <a:pos x="407" y="55"/>
                </a:cxn>
                <a:cxn ang="0">
                  <a:pos x="544" y="2"/>
                </a:cxn>
                <a:cxn ang="0">
                  <a:pos x="682" y="18"/>
                </a:cxn>
                <a:cxn ang="0">
                  <a:pos x="820" y="75"/>
                </a:cxn>
                <a:cxn ang="0">
                  <a:pos x="957" y="160"/>
                </a:cxn>
                <a:cxn ang="0">
                  <a:pos x="1094" y="260"/>
                </a:cxn>
                <a:cxn ang="0">
                  <a:pos x="1232" y="369"/>
                </a:cxn>
                <a:cxn ang="0">
                  <a:pos x="1370" y="481"/>
                </a:cxn>
                <a:cxn ang="0">
                  <a:pos x="1508" y="595"/>
                </a:cxn>
                <a:cxn ang="0">
                  <a:pos x="1645" y="706"/>
                </a:cxn>
                <a:cxn ang="0">
                  <a:pos x="1782" y="813"/>
                </a:cxn>
                <a:cxn ang="0">
                  <a:pos x="1920" y="916"/>
                </a:cxn>
                <a:cxn ang="0">
                  <a:pos x="2058" y="1013"/>
                </a:cxn>
                <a:cxn ang="0">
                  <a:pos x="2195" y="1105"/>
                </a:cxn>
                <a:cxn ang="0">
                  <a:pos x="2333" y="1191"/>
                </a:cxn>
                <a:cxn ang="0">
                  <a:pos x="2470" y="1270"/>
                </a:cxn>
                <a:cxn ang="0">
                  <a:pos x="2608" y="1345"/>
                </a:cxn>
                <a:cxn ang="0">
                  <a:pos x="2745" y="1413"/>
                </a:cxn>
                <a:cxn ang="0">
                  <a:pos x="2883" y="1477"/>
                </a:cxn>
                <a:cxn ang="0">
                  <a:pos x="3021" y="1535"/>
                </a:cxn>
                <a:cxn ang="0">
                  <a:pos x="3159" y="1587"/>
                </a:cxn>
                <a:cxn ang="0">
                  <a:pos x="3295" y="1636"/>
                </a:cxn>
                <a:cxn ang="0">
                  <a:pos x="3433" y="1681"/>
                </a:cxn>
                <a:cxn ang="0">
                  <a:pos x="3571" y="1721"/>
                </a:cxn>
                <a:cxn ang="0">
                  <a:pos x="3709" y="1758"/>
                </a:cxn>
                <a:cxn ang="0">
                  <a:pos x="3846" y="1792"/>
                </a:cxn>
                <a:cxn ang="0">
                  <a:pos x="3983" y="1823"/>
                </a:cxn>
                <a:cxn ang="0">
                  <a:pos x="4121" y="1850"/>
                </a:cxn>
                <a:cxn ang="0">
                  <a:pos x="4259" y="1875"/>
                </a:cxn>
                <a:cxn ang="0">
                  <a:pos x="4396" y="1898"/>
                </a:cxn>
                <a:cxn ang="0">
                  <a:pos x="4534" y="1919"/>
                </a:cxn>
                <a:cxn ang="0">
                  <a:pos x="4671" y="1938"/>
                </a:cxn>
                <a:cxn ang="0">
                  <a:pos x="4809" y="1954"/>
                </a:cxn>
                <a:cxn ang="0">
                  <a:pos x="4946" y="1970"/>
                </a:cxn>
                <a:cxn ang="0">
                  <a:pos x="5084" y="1983"/>
                </a:cxn>
                <a:cxn ang="0">
                  <a:pos x="5222" y="1996"/>
                </a:cxn>
                <a:cxn ang="0">
                  <a:pos x="5360" y="2007"/>
                </a:cxn>
                <a:cxn ang="0">
                  <a:pos x="5496" y="2016"/>
                </a:cxn>
                <a:cxn ang="0">
                  <a:pos x="5634" y="2026"/>
                </a:cxn>
                <a:cxn ang="0">
                  <a:pos x="5772" y="2034"/>
                </a:cxn>
                <a:cxn ang="0">
                  <a:pos x="5910" y="2041"/>
                </a:cxn>
                <a:cxn ang="0">
                  <a:pos x="6047" y="2047"/>
                </a:cxn>
                <a:cxn ang="0">
                  <a:pos x="6184" y="2054"/>
                </a:cxn>
                <a:cxn ang="0">
                  <a:pos x="6322" y="2059"/>
                </a:cxn>
                <a:cxn ang="0">
                  <a:pos x="6460" y="2064"/>
                </a:cxn>
                <a:cxn ang="0">
                  <a:pos x="6597" y="2068"/>
                </a:cxn>
                <a:cxn ang="0">
                  <a:pos x="6735" y="2072"/>
                </a:cxn>
                <a:cxn ang="0">
                  <a:pos x="6873" y="2075"/>
                </a:cxn>
                <a:cxn ang="0">
                  <a:pos x="7010" y="2079"/>
                </a:cxn>
                <a:cxn ang="0">
                  <a:pos x="7147" y="2082"/>
                </a:cxn>
                <a:cxn ang="0">
                  <a:pos x="7285" y="2084"/>
                </a:cxn>
                <a:cxn ang="0">
                  <a:pos x="7423" y="2087"/>
                </a:cxn>
                <a:cxn ang="0">
                  <a:pos x="7561" y="2089"/>
                </a:cxn>
                <a:cxn ang="0">
                  <a:pos x="7697" y="2090"/>
                </a:cxn>
                <a:cxn ang="0">
                  <a:pos x="7835" y="2092"/>
                </a:cxn>
                <a:cxn ang="0">
                  <a:pos x="7973" y="2093"/>
                </a:cxn>
                <a:cxn ang="0">
                  <a:pos x="8111" y="2095"/>
                </a:cxn>
                <a:cxn ang="0">
                  <a:pos x="8248" y="2096"/>
                </a:cxn>
                <a:cxn ang="0">
                  <a:pos x="8386" y="2097"/>
                </a:cxn>
                <a:cxn ang="0">
                  <a:pos x="8523" y="2098"/>
                </a:cxn>
              </a:cxnLst>
              <a:rect l="0" t="0" r="r" b="b"/>
              <a:pathLst>
                <a:path w="8598" h="2106">
                  <a:moveTo>
                    <a:pt x="0" y="2106"/>
                  </a:moveTo>
                  <a:lnTo>
                    <a:pt x="5" y="1760"/>
                  </a:lnTo>
                  <a:lnTo>
                    <a:pt x="11" y="1620"/>
                  </a:lnTo>
                  <a:lnTo>
                    <a:pt x="16" y="1514"/>
                  </a:lnTo>
                  <a:lnTo>
                    <a:pt x="23" y="1425"/>
                  </a:lnTo>
                  <a:lnTo>
                    <a:pt x="29" y="1349"/>
                  </a:lnTo>
                  <a:lnTo>
                    <a:pt x="34" y="1281"/>
                  </a:lnTo>
                  <a:lnTo>
                    <a:pt x="40" y="1219"/>
                  </a:lnTo>
                  <a:lnTo>
                    <a:pt x="46" y="1163"/>
                  </a:lnTo>
                  <a:lnTo>
                    <a:pt x="52" y="1110"/>
                  </a:lnTo>
                  <a:lnTo>
                    <a:pt x="57" y="1061"/>
                  </a:lnTo>
                  <a:lnTo>
                    <a:pt x="63" y="1017"/>
                  </a:lnTo>
                  <a:lnTo>
                    <a:pt x="68" y="973"/>
                  </a:lnTo>
                  <a:lnTo>
                    <a:pt x="75" y="933"/>
                  </a:lnTo>
                  <a:lnTo>
                    <a:pt x="80" y="894"/>
                  </a:lnTo>
                  <a:lnTo>
                    <a:pt x="86" y="858"/>
                  </a:lnTo>
                  <a:lnTo>
                    <a:pt x="91" y="824"/>
                  </a:lnTo>
                  <a:lnTo>
                    <a:pt x="97" y="791"/>
                  </a:lnTo>
                  <a:lnTo>
                    <a:pt x="103" y="760"/>
                  </a:lnTo>
                  <a:lnTo>
                    <a:pt x="109" y="730"/>
                  </a:lnTo>
                  <a:lnTo>
                    <a:pt x="114" y="702"/>
                  </a:lnTo>
                  <a:lnTo>
                    <a:pt x="120" y="674"/>
                  </a:lnTo>
                  <a:lnTo>
                    <a:pt x="126" y="648"/>
                  </a:lnTo>
                  <a:lnTo>
                    <a:pt x="132" y="622"/>
                  </a:lnTo>
                  <a:lnTo>
                    <a:pt x="138" y="598"/>
                  </a:lnTo>
                  <a:lnTo>
                    <a:pt x="143" y="574"/>
                  </a:lnTo>
                  <a:lnTo>
                    <a:pt x="149" y="551"/>
                  </a:lnTo>
                  <a:lnTo>
                    <a:pt x="154" y="530"/>
                  </a:lnTo>
                  <a:lnTo>
                    <a:pt x="161" y="509"/>
                  </a:lnTo>
                  <a:lnTo>
                    <a:pt x="166" y="489"/>
                  </a:lnTo>
                  <a:lnTo>
                    <a:pt x="172" y="469"/>
                  </a:lnTo>
                  <a:lnTo>
                    <a:pt x="177" y="451"/>
                  </a:lnTo>
                  <a:lnTo>
                    <a:pt x="183" y="432"/>
                  </a:lnTo>
                  <a:lnTo>
                    <a:pt x="189" y="415"/>
                  </a:lnTo>
                  <a:lnTo>
                    <a:pt x="195" y="398"/>
                  </a:lnTo>
                  <a:lnTo>
                    <a:pt x="200" y="381"/>
                  </a:lnTo>
                  <a:lnTo>
                    <a:pt x="206" y="366"/>
                  </a:lnTo>
                  <a:lnTo>
                    <a:pt x="212" y="351"/>
                  </a:lnTo>
                  <a:lnTo>
                    <a:pt x="218" y="336"/>
                  </a:lnTo>
                  <a:lnTo>
                    <a:pt x="224" y="322"/>
                  </a:lnTo>
                  <a:lnTo>
                    <a:pt x="229" y="308"/>
                  </a:lnTo>
                  <a:lnTo>
                    <a:pt x="235" y="295"/>
                  </a:lnTo>
                  <a:lnTo>
                    <a:pt x="240" y="282"/>
                  </a:lnTo>
                  <a:lnTo>
                    <a:pt x="247" y="270"/>
                  </a:lnTo>
                  <a:lnTo>
                    <a:pt x="252" y="258"/>
                  </a:lnTo>
                  <a:lnTo>
                    <a:pt x="258" y="247"/>
                  </a:lnTo>
                  <a:lnTo>
                    <a:pt x="263" y="235"/>
                  </a:lnTo>
                  <a:lnTo>
                    <a:pt x="269" y="225"/>
                  </a:lnTo>
                  <a:lnTo>
                    <a:pt x="275" y="214"/>
                  </a:lnTo>
                  <a:lnTo>
                    <a:pt x="281" y="204"/>
                  </a:lnTo>
                  <a:lnTo>
                    <a:pt x="286" y="194"/>
                  </a:lnTo>
                  <a:lnTo>
                    <a:pt x="292" y="185"/>
                  </a:lnTo>
                  <a:lnTo>
                    <a:pt x="297" y="176"/>
                  </a:lnTo>
                  <a:lnTo>
                    <a:pt x="304" y="167"/>
                  </a:lnTo>
                  <a:lnTo>
                    <a:pt x="310" y="159"/>
                  </a:lnTo>
                  <a:lnTo>
                    <a:pt x="315" y="150"/>
                  </a:lnTo>
                  <a:lnTo>
                    <a:pt x="321" y="142"/>
                  </a:lnTo>
                  <a:lnTo>
                    <a:pt x="326" y="135"/>
                  </a:lnTo>
                  <a:lnTo>
                    <a:pt x="333" y="128"/>
                  </a:lnTo>
                  <a:lnTo>
                    <a:pt x="338" y="120"/>
                  </a:lnTo>
                  <a:lnTo>
                    <a:pt x="344" y="114"/>
                  </a:lnTo>
                  <a:lnTo>
                    <a:pt x="349" y="108"/>
                  </a:lnTo>
                  <a:lnTo>
                    <a:pt x="355" y="101"/>
                  </a:lnTo>
                  <a:lnTo>
                    <a:pt x="361" y="95"/>
                  </a:lnTo>
                  <a:lnTo>
                    <a:pt x="367" y="89"/>
                  </a:lnTo>
                  <a:lnTo>
                    <a:pt x="372" y="84"/>
                  </a:lnTo>
                  <a:lnTo>
                    <a:pt x="378" y="79"/>
                  </a:lnTo>
                  <a:lnTo>
                    <a:pt x="383" y="74"/>
                  </a:lnTo>
                  <a:lnTo>
                    <a:pt x="390" y="68"/>
                  </a:lnTo>
                  <a:lnTo>
                    <a:pt x="396" y="63"/>
                  </a:lnTo>
                  <a:lnTo>
                    <a:pt x="401" y="59"/>
                  </a:lnTo>
                  <a:lnTo>
                    <a:pt x="407" y="55"/>
                  </a:lnTo>
                  <a:lnTo>
                    <a:pt x="412" y="51"/>
                  </a:lnTo>
                  <a:lnTo>
                    <a:pt x="419" y="47"/>
                  </a:lnTo>
                  <a:lnTo>
                    <a:pt x="424" y="44"/>
                  </a:lnTo>
                  <a:lnTo>
                    <a:pt x="430" y="39"/>
                  </a:lnTo>
                  <a:lnTo>
                    <a:pt x="435" y="36"/>
                  </a:lnTo>
                  <a:lnTo>
                    <a:pt x="441" y="33"/>
                  </a:lnTo>
                  <a:lnTo>
                    <a:pt x="447" y="30"/>
                  </a:lnTo>
                  <a:lnTo>
                    <a:pt x="453" y="27"/>
                  </a:lnTo>
                  <a:lnTo>
                    <a:pt x="458" y="25"/>
                  </a:lnTo>
                  <a:lnTo>
                    <a:pt x="464" y="22"/>
                  </a:lnTo>
                  <a:lnTo>
                    <a:pt x="469" y="20"/>
                  </a:lnTo>
                  <a:lnTo>
                    <a:pt x="476" y="18"/>
                  </a:lnTo>
                  <a:lnTo>
                    <a:pt x="481" y="16"/>
                  </a:lnTo>
                  <a:lnTo>
                    <a:pt x="487" y="14"/>
                  </a:lnTo>
                  <a:lnTo>
                    <a:pt x="493" y="12"/>
                  </a:lnTo>
                  <a:lnTo>
                    <a:pt x="498" y="10"/>
                  </a:lnTo>
                  <a:lnTo>
                    <a:pt x="505" y="8"/>
                  </a:lnTo>
                  <a:lnTo>
                    <a:pt x="510" y="7"/>
                  </a:lnTo>
                  <a:lnTo>
                    <a:pt x="516" y="6"/>
                  </a:lnTo>
                  <a:lnTo>
                    <a:pt x="521" y="5"/>
                  </a:lnTo>
                  <a:lnTo>
                    <a:pt x="527" y="4"/>
                  </a:lnTo>
                  <a:lnTo>
                    <a:pt x="533" y="3"/>
                  </a:lnTo>
                  <a:lnTo>
                    <a:pt x="539" y="2"/>
                  </a:lnTo>
                  <a:lnTo>
                    <a:pt x="544" y="2"/>
                  </a:lnTo>
                  <a:lnTo>
                    <a:pt x="550" y="1"/>
                  </a:lnTo>
                  <a:lnTo>
                    <a:pt x="555" y="1"/>
                  </a:lnTo>
                  <a:lnTo>
                    <a:pt x="562" y="0"/>
                  </a:lnTo>
                  <a:lnTo>
                    <a:pt x="567" y="0"/>
                  </a:lnTo>
                  <a:lnTo>
                    <a:pt x="573" y="0"/>
                  </a:lnTo>
                  <a:lnTo>
                    <a:pt x="579" y="0"/>
                  </a:lnTo>
                  <a:lnTo>
                    <a:pt x="584" y="0"/>
                  </a:lnTo>
                  <a:lnTo>
                    <a:pt x="591" y="1"/>
                  </a:lnTo>
                  <a:lnTo>
                    <a:pt x="596" y="1"/>
                  </a:lnTo>
                  <a:lnTo>
                    <a:pt x="602" y="2"/>
                  </a:lnTo>
                  <a:lnTo>
                    <a:pt x="607" y="2"/>
                  </a:lnTo>
                  <a:lnTo>
                    <a:pt x="613" y="3"/>
                  </a:lnTo>
                  <a:lnTo>
                    <a:pt x="619" y="3"/>
                  </a:lnTo>
                  <a:lnTo>
                    <a:pt x="625" y="4"/>
                  </a:lnTo>
                  <a:lnTo>
                    <a:pt x="630" y="5"/>
                  </a:lnTo>
                  <a:lnTo>
                    <a:pt x="636" y="6"/>
                  </a:lnTo>
                  <a:lnTo>
                    <a:pt x="641" y="7"/>
                  </a:lnTo>
                  <a:lnTo>
                    <a:pt x="648" y="8"/>
                  </a:lnTo>
                  <a:lnTo>
                    <a:pt x="653" y="9"/>
                  </a:lnTo>
                  <a:lnTo>
                    <a:pt x="659" y="12"/>
                  </a:lnTo>
                  <a:lnTo>
                    <a:pt x="664" y="13"/>
                  </a:lnTo>
                  <a:lnTo>
                    <a:pt x="670" y="14"/>
                  </a:lnTo>
                  <a:lnTo>
                    <a:pt x="677" y="16"/>
                  </a:lnTo>
                  <a:lnTo>
                    <a:pt x="682" y="18"/>
                  </a:lnTo>
                  <a:lnTo>
                    <a:pt x="688" y="19"/>
                  </a:lnTo>
                  <a:lnTo>
                    <a:pt x="693" y="21"/>
                  </a:lnTo>
                  <a:lnTo>
                    <a:pt x="699" y="23"/>
                  </a:lnTo>
                  <a:lnTo>
                    <a:pt x="705" y="25"/>
                  </a:lnTo>
                  <a:lnTo>
                    <a:pt x="711" y="26"/>
                  </a:lnTo>
                  <a:lnTo>
                    <a:pt x="716" y="28"/>
                  </a:lnTo>
                  <a:lnTo>
                    <a:pt x="722" y="30"/>
                  </a:lnTo>
                  <a:lnTo>
                    <a:pt x="727" y="33"/>
                  </a:lnTo>
                  <a:lnTo>
                    <a:pt x="734" y="35"/>
                  </a:lnTo>
                  <a:lnTo>
                    <a:pt x="739" y="37"/>
                  </a:lnTo>
                  <a:lnTo>
                    <a:pt x="745" y="39"/>
                  </a:lnTo>
                  <a:lnTo>
                    <a:pt x="750" y="42"/>
                  </a:lnTo>
                  <a:lnTo>
                    <a:pt x="756" y="45"/>
                  </a:lnTo>
                  <a:lnTo>
                    <a:pt x="762" y="47"/>
                  </a:lnTo>
                  <a:lnTo>
                    <a:pt x="768" y="50"/>
                  </a:lnTo>
                  <a:lnTo>
                    <a:pt x="774" y="52"/>
                  </a:lnTo>
                  <a:lnTo>
                    <a:pt x="779" y="55"/>
                  </a:lnTo>
                  <a:lnTo>
                    <a:pt x="785" y="58"/>
                  </a:lnTo>
                  <a:lnTo>
                    <a:pt x="791" y="60"/>
                  </a:lnTo>
                  <a:lnTo>
                    <a:pt x="797" y="63"/>
                  </a:lnTo>
                  <a:lnTo>
                    <a:pt x="802" y="66"/>
                  </a:lnTo>
                  <a:lnTo>
                    <a:pt x="808" y="70"/>
                  </a:lnTo>
                  <a:lnTo>
                    <a:pt x="813" y="73"/>
                  </a:lnTo>
                  <a:lnTo>
                    <a:pt x="820" y="75"/>
                  </a:lnTo>
                  <a:lnTo>
                    <a:pt x="825" y="78"/>
                  </a:lnTo>
                  <a:lnTo>
                    <a:pt x="831" y="81"/>
                  </a:lnTo>
                  <a:lnTo>
                    <a:pt x="836" y="84"/>
                  </a:lnTo>
                  <a:lnTo>
                    <a:pt x="842" y="88"/>
                  </a:lnTo>
                  <a:lnTo>
                    <a:pt x="848" y="91"/>
                  </a:lnTo>
                  <a:lnTo>
                    <a:pt x="854" y="94"/>
                  </a:lnTo>
                  <a:lnTo>
                    <a:pt x="860" y="98"/>
                  </a:lnTo>
                  <a:lnTo>
                    <a:pt x="865" y="101"/>
                  </a:lnTo>
                  <a:lnTo>
                    <a:pt x="871" y="105"/>
                  </a:lnTo>
                  <a:lnTo>
                    <a:pt x="877" y="108"/>
                  </a:lnTo>
                  <a:lnTo>
                    <a:pt x="883" y="111"/>
                  </a:lnTo>
                  <a:lnTo>
                    <a:pt x="888" y="115"/>
                  </a:lnTo>
                  <a:lnTo>
                    <a:pt x="894" y="118"/>
                  </a:lnTo>
                  <a:lnTo>
                    <a:pt x="899" y="122"/>
                  </a:lnTo>
                  <a:lnTo>
                    <a:pt x="906" y="125"/>
                  </a:lnTo>
                  <a:lnTo>
                    <a:pt x="911" y="130"/>
                  </a:lnTo>
                  <a:lnTo>
                    <a:pt x="917" y="133"/>
                  </a:lnTo>
                  <a:lnTo>
                    <a:pt x="922" y="137"/>
                  </a:lnTo>
                  <a:lnTo>
                    <a:pt x="928" y="140"/>
                  </a:lnTo>
                  <a:lnTo>
                    <a:pt x="934" y="144"/>
                  </a:lnTo>
                  <a:lnTo>
                    <a:pt x="940" y="148"/>
                  </a:lnTo>
                  <a:lnTo>
                    <a:pt x="945" y="151"/>
                  </a:lnTo>
                  <a:lnTo>
                    <a:pt x="951" y="156"/>
                  </a:lnTo>
                  <a:lnTo>
                    <a:pt x="957" y="160"/>
                  </a:lnTo>
                  <a:lnTo>
                    <a:pt x="963" y="164"/>
                  </a:lnTo>
                  <a:lnTo>
                    <a:pt x="969" y="167"/>
                  </a:lnTo>
                  <a:lnTo>
                    <a:pt x="974" y="171"/>
                  </a:lnTo>
                  <a:lnTo>
                    <a:pt x="980" y="175"/>
                  </a:lnTo>
                  <a:lnTo>
                    <a:pt x="985" y="179"/>
                  </a:lnTo>
                  <a:lnTo>
                    <a:pt x="992" y="184"/>
                  </a:lnTo>
                  <a:lnTo>
                    <a:pt x="997" y="188"/>
                  </a:lnTo>
                  <a:lnTo>
                    <a:pt x="1003" y="192"/>
                  </a:lnTo>
                  <a:lnTo>
                    <a:pt x="1008" y="196"/>
                  </a:lnTo>
                  <a:lnTo>
                    <a:pt x="1014" y="200"/>
                  </a:lnTo>
                  <a:lnTo>
                    <a:pt x="1020" y="204"/>
                  </a:lnTo>
                  <a:lnTo>
                    <a:pt x="1026" y="208"/>
                  </a:lnTo>
                  <a:lnTo>
                    <a:pt x="1031" y="213"/>
                  </a:lnTo>
                  <a:lnTo>
                    <a:pt x="1037" y="217"/>
                  </a:lnTo>
                  <a:lnTo>
                    <a:pt x="1043" y="221"/>
                  </a:lnTo>
                  <a:lnTo>
                    <a:pt x="1049" y="225"/>
                  </a:lnTo>
                  <a:lnTo>
                    <a:pt x="1055" y="229"/>
                  </a:lnTo>
                  <a:lnTo>
                    <a:pt x="1060" y="233"/>
                  </a:lnTo>
                  <a:lnTo>
                    <a:pt x="1066" y="238"/>
                  </a:lnTo>
                  <a:lnTo>
                    <a:pt x="1071" y="243"/>
                  </a:lnTo>
                  <a:lnTo>
                    <a:pt x="1078" y="247"/>
                  </a:lnTo>
                  <a:lnTo>
                    <a:pt x="1083" y="251"/>
                  </a:lnTo>
                  <a:lnTo>
                    <a:pt x="1089" y="255"/>
                  </a:lnTo>
                  <a:lnTo>
                    <a:pt x="1094" y="260"/>
                  </a:lnTo>
                  <a:lnTo>
                    <a:pt x="1100" y="264"/>
                  </a:lnTo>
                  <a:lnTo>
                    <a:pt x="1106" y="268"/>
                  </a:lnTo>
                  <a:lnTo>
                    <a:pt x="1112" y="273"/>
                  </a:lnTo>
                  <a:lnTo>
                    <a:pt x="1117" y="278"/>
                  </a:lnTo>
                  <a:lnTo>
                    <a:pt x="1123" y="282"/>
                  </a:lnTo>
                  <a:lnTo>
                    <a:pt x="1128" y="286"/>
                  </a:lnTo>
                  <a:lnTo>
                    <a:pt x="1135" y="291"/>
                  </a:lnTo>
                  <a:lnTo>
                    <a:pt x="1141" y="295"/>
                  </a:lnTo>
                  <a:lnTo>
                    <a:pt x="1146" y="300"/>
                  </a:lnTo>
                  <a:lnTo>
                    <a:pt x="1152" y="305"/>
                  </a:lnTo>
                  <a:lnTo>
                    <a:pt x="1157" y="309"/>
                  </a:lnTo>
                  <a:lnTo>
                    <a:pt x="1164" y="313"/>
                  </a:lnTo>
                  <a:lnTo>
                    <a:pt x="1169" y="318"/>
                  </a:lnTo>
                  <a:lnTo>
                    <a:pt x="1175" y="322"/>
                  </a:lnTo>
                  <a:lnTo>
                    <a:pt x="1180" y="328"/>
                  </a:lnTo>
                  <a:lnTo>
                    <a:pt x="1186" y="332"/>
                  </a:lnTo>
                  <a:lnTo>
                    <a:pt x="1192" y="336"/>
                  </a:lnTo>
                  <a:lnTo>
                    <a:pt x="1198" y="341"/>
                  </a:lnTo>
                  <a:lnTo>
                    <a:pt x="1203" y="345"/>
                  </a:lnTo>
                  <a:lnTo>
                    <a:pt x="1209" y="350"/>
                  </a:lnTo>
                  <a:lnTo>
                    <a:pt x="1214" y="354"/>
                  </a:lnTo>
                  <a:lnTo>
                    <a:pt x="1221" y="360"/>
                  </a:lnTo>
                  <a:lnTo>
                    <a:pt x="1227" y="364"/>
                  </a:lnTo>
                  <a:lnTo>
                    <a:pt x="1232" y="369"/>
                  </a:lnTo>
                  <a:lnTo>
                    <a:pt x="1238" y="373"/>
                  </a:lnTo>
                  <a:lnTo>
                    <a:pt x="1243" y="378"/>
                  </a:lnTo>
                  <a:lnTo>
                    <a:pt x="1250" y="382"/>
                  </a:lnTo>
                  <a:lnTo>
                    <a:pt x="1255" y="388"/>
                  </a:lnTo>
                  <a:lnTo>
                    <a:pt x="1261" y="392"/>
                  </a:lnTo>
                  <a:lnTo>
                    <a:pt x="1266" y="397"/>
                  </a:lnTo>
                  <a:lnTo>
                    <a:pt x="1272" y="401"/>
                  </a:lnTo>
                  <a:lnTo>
                    <a:pt x="1278" y="406"/>
                  </a:lnTo>
                  <a:lnTo>
                    <a:pt x="1284" y="410"/>
                  </a:lnTo>
                  <a:lnTo>
                    <a:pt x="1289" y="416"/>
                  </a:lnTo>
                  <a:lnTo>
                    <a:pt x="1295" y="420"/>
                  </a:lnTo>
                  <a:lnTo>
                    <a:pt x="1300" y="425"/>
                  </a:lnTo>
                  <a:lnTo>
                    <a:pt x="1307" y="429"/>
                  </a:lnTo>
                  <a:lnTo>
                    <a:pt x="1312" y="434"/>
                  </a:lnTo>
                  <a:lnTo>
                    <a:pt x="1318" y="438"/>
                  </a:lnTo>
                  <a:lnTo>
                    <a:pt x="1324" y="444"/>
                  </a:lnTo>
                  <a:lnTo>
                    <a:pt x="1329" y="449"/>
                  </a:lnTo>
                  <a:lnTo>
                    <a:pt x="1336" y="453"/>
                  </a:lnTo>
                  <a:lnTo>
                    <a:pt x="1341" y="458"/>
                  </a:lnTo>
                  <a:lnTo>
                    <a:pt x="1347" y="462"/>
                  </a:lnTo>
                  <a:lnTo>
                    <a:pt x="1352" y="467"/>
                  </a:lnTo>
                  <a:lnTo>
                    <a:pt x="1358" y="472"/>
                  </a:lnTo>
                  <a:lnTo>
                    <a:pt x="1364" y="477"/>
                  </a:lnTo>
                  <a:lnTo>
                    <a:pt x="1370" y="481"/>
                  </a:lnTo>
                  <a:lnTo>
                    <a:pt x="1375" y="486"/>
                  </a:lnTo>
                  <a:lnTo>
                    <a:pt x="1381" y="491"/>
                  </a:lnTo>
                  <a:lnTo>
                    <a:pt x="1386" y="495"/>
                  </a:lnTo>
                  <a:lnTo>
                    <a:pt x="1393" y="501"/>
                  </a:lnTo>
                  <a:lnTo>
                    <a:pt x="1398" y="505"/>
                  </a:lnTo>
                  <a:lnTo>
                    <a:pt x="1404" y="510"/>
                  </a:lnTo>
                  <a:lnTo>
                    <a:pt x="1410" y="514"/>
                  </a:lnTo>
                  <a:lnTo>
                    <a:pt x="1415" y="519"/>
                  </a:lnTo>
                  <a:lnTo>
                    <a:pt x="1422" y="523"/>
                  </a:lnTo>
                  <a:lnTo>
                    <a:pt x="1427" y="529"/>
                  </a:lnTo>
                  <a:lnTo>
                    <a:pt x="1433" y="534"/>
                  </a:lnTo>
                  <a:lnTo>
                    <a:pt x="1438" y="538"/>
                  </a:lnTo>
                  <a:lnTo>
                    <a:pt x="1444" y="543"/>
                  </a:lnTo>
                  <a:lnTo>
                    <a:pt x="1450" y="547"/>
                  </a:lnTo>
                  <a:lnTo>
                    <a:pt x="1456" y="552"/>
                  </a:lnTo>
                  <a:lnTo>
                    <a:pt x="1461" y="557"/>
                  </a:lnTo>
                  <a:lnTo>
                    <a:pt x="1467" y="562"/>
                  </a:lnTo>
                  <a:lnTo>
                    <a:pt x="1472" y="566"/>
                  </a:lnTo>
                  <a:lnTo>
                    <a:pt x="1479" y="571"/>
                  </a:lnTo>
                  <a:lnTo>
                    <a:pt x="1484" y="575"/>
                  </a:lnTo>
                  <a:lnTo>
                    <a:pt x="1490" y="580"/>
                  </a:lnTo>
                  <a:lnTo>
                    <a:pt x="1495" y="586"/>
                  </a:lnTo>
                  <a:lnTo>
                    <a:pt x="1501" y="590"/>
                  </a:lnTo>
                  <a:lnTo>
                    <a:pt x="1508" y="595"/>
                  </a:lnTo>
                  <a:lnTo>
                    <a:pt x="1513" y="599"/>
                  </a:lnTo>
                  <a:lnTo>
                    <a:pt x="1519" y="604"/>
                  </a:lnTo>
                  <a:lnTo>
                    <a:pt x="1524" y="608"/>
                  </a:lnTo>
                  <a:lnTo>
                    <a:pt x="1531" y="613"/>
                  </a:lnTo>
                  <a:lnTo>
                    <a:pt x="1536" y="618"/>
                  </a:lnTo>
                  <a:lnTo>
                    <a:pt x="1542" y="623"/>
                  </a:lnTo>
                  <a:lnTo>
                    <a:pt x="1547" y="627"/>
                  </a:lnTo>
                  <a:lnTo>
                    <a:pt x="1553" y="632"/>
                  </a:lnTo>
                  <a:lnTo>
                    <a:pt x="1558" y="636"/>
                  </a:lnTo>
                  <a:lnTo>
                    <a:pt x="1565" y="641"/>
                  </a:lnTo>
                  <a:lnTo>
                    <a:pt x="1570" y="646"/>
                  </a:lnTo>
                  <a:lnTo>
                    <a:pt x="1576" y="651"/>
                  </a:lnTo>
                  <a:lnTo>
                    <a:pt x="1581" y="655"/>
                  </a:lnTo>
                  <a:lnTo>
                    <a:pt x="1588" y="659"/>
                  </a:lnTo>
                  <a:lnTo>
                    <a:pt x="1594" y="664"/>
                  </a:lnTo>
                  <a:lnTo>
                    <a:pt x="1599" y="668"/>
                  </a:lnTo>
                  <a:lnTo>
                    <a:pt x="1605" y="674"/>
                  </a:lnTo>
                  <a:lnTo>
                    <a:pt x="1610" y="678"/>
                  </a:lnTo>
                  <a:lnTo>
                    <a:pt x="1617" y="683"/>
                  </a:lnTo>
                  <a:lnTo>
                    <a:pt x="1622" y="687"/>
                  </a:lnTo>
                  <a:lnTo>
                    <a:pt x="1628" y="692"/>
                  </a:lnTo>
                  <a:lnTo>
                    <a:pt x="1633" y="696"/>
                  </a:lnTo>
                  <a:lnTo>
                    <a:pt x="1639" y="701"/>
                  </a:lnTo>
                  <a:lnTo>
                    <a:pt x="1645" y="706"/>
                  </a:lnTo>
                  <a:lnTo>
                    <a:pt x="1651" y="710"/>
                  </a:lnTo>
                  <a:lnTo>
                    <a:pt x="1656" y="715"/>
                  </a:lnTo>
                  <a:lnTo>
                    <a:pt x="1662" y="719"/>
                  </a:lnTo>
                  <a:lnTo>
                    <a:pt x="1667" y="723"/>
                  </a:lnTo>
                  <a:lnTo>
                    <a:pt x="1674" y="729"/>
                  </a:lnTo>
                  <a:lnTo>
                    <a:pt x="1679" y="733"/>
                  </a:lnTo>
                  <a:lnTo>
                    <a:pt x="1685" y="737"/>
                  </a:lnTo>
                  <a:lnTo>
                    <a:pt x="1691" y="742"/>
                  </a:lnTo>
                  <a:lnTo>
                    <a:pt x="1696" y="746"/>
                  </a:lnTo>
                  <a:lnTo>
                    <a:pt x="1703" y="751"/>
                  </a:lnTo>
                  <a:lnTo>
                    <a:pt x="1708" y="755"/>
                  </a:lnTo>
                  <a:lnTo>
                    <a:pt x="1714" y="760"/>
                  </a:lnTo>
                  <a:lnTo>
                    <a:pt x="1719" y="764"/>
                  </a:lnTo>
                  <a:lnTo>
                    <a:pt x="1725" y="769"/>
                  </a:lnTo>
                  <a:lnTo>
                    <a:pt x="1731" y="773"/>
                  </a:lnTo>
                  <a:lnTo>
                    <a:pt x="1737" y="777"/>
                  </a:lnTo>
                  <a:lnTo>
                    <a:pt x="1742" y="782"/>
                  </a:lnTo>
                  <a:lnTo>
                    <a:pt x="1748" y="787"/>
                  </a:lnTo>
                  <a:lnTo>
                    <a:pt x="1753" y="791"/>
                  </a:lnTo>
                  <a:lnTo>
                    <a:pt x="1760" y="796"/>
                  </a:lnTo>
                  <a:lnTo>
                    <a:pt x="1765" y="800"/>
                  </a:lnTo>
                  <a:lnTo>
                    <a:pt x="1771" y="804"/>
                  </a:lnTo>
                  <a:lnTo>
                    <a:pt x="1777" y="808"/>
                  </a:lnTo>
                  <a:lnTo>
                    <a:pt x="1782" y="813"/>
                  </a:lnTo>
                  <a:lnTo>
                    <a:pt x="1789" y="818"/>
                  </a:lnTo>
                  <a:lnTo>
                    <a:pt x="1794" y="822"/>
                  </a:lnTo>
                  <a:lnTo>
                    <a:pt x="1800" y="826"/>
                  </a:lnTo>
                  <a:lnTo>
                    <a:pt x="1805" y="830"/>
                  </a:lnTo>
                  <a:lnTo>
                    <a:pt x="1811" y="835"/>
                  </a:lnTo>
                  <a:lnTo>
                    <a:pt x="1817" y="839"/>
                  </a:lnTo>
                  <a:lnTo>
                    <a:pt x="1823" y="844"/>
                  </a:lnTo>
                  <a:lnTo>
                    <a:pt x="1828" y="848"/>
                  </a:lnTo>
                  <a:lnTo>
                    <a:pt x="1834" y="852"/>
                  </a:lnTo>
                  <a:lnTo>
                    <a:pt x="1839" y="856"/>
                  </a:lnTo>
                  <a:lnTo>
                    <a:pt x="1846" y="861"/>
                  </a:lnTo>
                  <a:lnTo>
                    <a:pt x="1851" y="865"/>
                  </a:lnTo>
                  <a:lnTo>
                    <a:pt x="1857" y="869"/>
                  </a:lnTo>
                  <a:lnTo>
                    <a:pt x="1862" y="874"/>
                  </a:lnTo>
                  <a:lnTo>
                    <a:pt x="1868" y="878"/>
                  </a:lnTo>
                  <a:lnTo>
                    <a:pt x="1875" y="882"/>
                  </a:lnTo>
                  <a:lnTo>
                    <a:pt x="1880" y="886"/>
                  </a:lnTo>
                  <a:lnTo>
                    <a:pt x="1886" y="890"/>
                  </a:lnTo>
                  <a:lnTo>
                    <a:pt x="1891" y="894"/>
                  </a:lnTo>
                  <a:lnTo>
                    <a:pt x="1897" y="898"/>
                  </a:lnTo>
                  <a:lnTo>
                    <a:pt x="1903" y="904"/>
                  </a:lnTo>
                  <a:lnTo>
                    <a:pt x="1909" y="908"/>
                  </a:lnTo>
                  <a:lnTo>
                    <a:pt x="1914" y="912"/>
                  </a:lnTo>
                  <a:lnTo>
                    <a:pt x="1920" y="916"/>
                  </a:lnTo>
                  <a:lnTo>
                    <a:pt x="1925" y="920"/>
                  </a:lnTo>
                  <a:lnTo>
                    <a:pt x="1932" y="924"/>
                  </a:lnTo>
                  <a:lnTo>
                    <a:pt x="1937" y="928"/>
                  </a:lnTo>
                  <a:lnTo>
                    <a:pt x="1943" y="933"/>
                  </a:lnTo>
                  <a:lnTo>
                    <a:pt x="1948" y="937"/>
                  </a:lnTo>
                  <a:lnTo>
                    <a:pt x="1954" y="941"/>
                  </a:lnTo>
                  <a:lnTo>
                    <a:pt x="1961" y="945"/>
                  </a:lnTo>
                  <a:lnTo>
                    <a:pt x="1966" y="949"/>
                  </a:lnTo>
                  <a:lnTo>
                    <a:pt x="1972" y="953"/>
                  </a:lnTo>
                  <a:lnTo>
                    <a:pt x="1977" y="957"/>
                  </a:lnTo>
                  <a:lnTo>
                    <a:pt x="1983" y="961"/>
                  </a:lnTo>
                  <a:lnTo>
                    <a:pt x="1989" y="965"/>
                  </a:lnTo>
                  <a:lnTo>
                    <a:pt x="1995" y="969"/>
                  </a:lnTo>
                  <a:lnTo>
                    <a:pt x="2000" y="973"/>
                  </a:lnTo>
                  <a:lnTo>
                    <a:pt x="2006" y="977"/>
                  </a:lnTo>
                  <a:lnTo>
                    <a:pt x="2011" y="981"/>
                  </a:lnTo>
                  <a:lnTo>
                    <a:pt x="2018" y="985"/>
                  </a:lnTo>
                  <a:lnTo>
                    <a:pt x="2023" y="990"/>
                  </a:lnTo>
                  <a:lnTo>
                    <a:pt x="2029" y="994"/>
                  </a:lnTo>
                  <a:lnTo>
                    <a:pt x="2034" y="997"/>
                  </a:lnTo>
                  <a:lnTo>
                    <a:pt x="2040" y="1001"/>
                  </a:lnTo>
                  <a:lnTo>
                    <a:pt x="2046" y="1005"/>
                  </a:lnTo>
                  <a:lnTo>
                    <a:pt x="2052" y="1009"/>
                  </a:lnTo>
                  <a:lnTo>
                    <a:pt x="2058" y="1013"/>
                  </a:lnTo>
                  <a:lnTo>
                    <a:pt x="2063" y="1017"/>
                  </a:lnTo>
                  <a:lnTo>
                    <a:pt x="2069" y="1021"/>
                  </a:lnTo>
                  <a:lnTo>
                    <a:pt x="2075" y="1025"/>
                  </a:lnTo>
                  <a:lnTo>
                    <a:pt x="2081" y="1029"/>
                  </a:lnTo>
                  <a:lnTo>
                    <a:pt x="2086" y="1033"/>
                  </a:lnTo>
                  <a:lnTo>
                    <a:pt x="2092" y="1036"/>
                  </a:lnTo>
                  <a:lnTo>
                    <a:pt x="2097" y="1040"/>
                  </a:lnTo>
                  <a:lnTo>
                    <a:pt x="2104" y="1045"/>
                  </a:lnTo>
                  <a:lnTo>
                    <a:pt x="2109" y="1049"/>
                  </a:lnTo>
                  <a:lnTo>
                    <a:pt x="2115" y="1052"/>
                  </a:lnTo>
                  <a:lnTo>
                    <a:pt x="2120" y="1056"/>
                  </a:lnTo>
                  <a:lnTo>
                    <a:pt x="2126" y="1060"/>
                  </a:lnTo>
                  <a:lnTo>
                    <a:pt x="2132" y="1063"/>
                  </a:lnTo>
                  <a:lnTo>
                    <a:pt x="2138" y="1067"/>
                  </a:lnTo>
                  <a:lnTo>
                    <a:pt x="2144" y="1071"/>
                  </a:lnTo>
                  <a:lnTo>
                    <a:pt x="2149" y="1075"/>
                  </a:lnTo>
                  <a:lnTo>
                    <a:pt x="2155" y="1079"/>
                  </a:lnTo>
                  <a:lnTo>
                    <a:pt x="2161" y="1083"/>
                  </a:lnTo>
                  <a:lnTo>
                    <a:pt x="2167" y="1086"/>
                  </a:lnTo>
                  <a:lnTo>
                    <a:pt x="2172" y="1090"/>
                  </a:lnTo>
                  <a:lnTo>
                    <a:pt x="2178" y="1093"/>
                  </a:lnTo>
                  <a:lnTo>
                    <a:pt x="2183" y="1097"/>
                  </a:lnTo>
                  <a:lnTo>
                    <a:pt x="2190" y="1102"/>
                  </a:lnTo>
                  <a:lnTo>
                    <a:pt x="2195" y="1105"/>
                  </a:lnTo>
                  <a:lnTo>
                    <a:pt x="2201" y="1109"/>
                  </a:lnTo>
                  <a:lnTo>
                    <a:pt x="2206" y="1112"/>
                  </a:lnTo>
                  <a:lnTo>
                    <a:pt x="2212" y="1116"/>
                  </a:lnTo>
                  <a:lnTo>
                    <a:pt x="2218" y="1119"/>
                  </a:lnTo>
                  <a:lnTo>
                    <a:pt x="2224" y="1123"/>
                  </a:lnTo>
                  <a:lnTo>
                    <a:pt x="2229" y="1126"/>
                  </a:lnTo>
                  <a:lnTo>
                    <a:pt x="2235" y="1131"/>
                  </a:lnTo>
                  <a:lnTo>
                    <a:pt x="2241" y="1134"/>
                  </a:lnTo>
                  <a:lnTo>
                    <a:pt x="2247" y="1138"/>
                  </a:lnTo>
                  <a:lnTo>
                    <a:pt x="2253" y="1141"/>
                  </a:lnTo>
                  <a:lnTo>
                    <a:pt x="2258" y="1145"/>
                  </a:lnTo>
                  <a:lnTo>
                    <a:pt x="2264" y="1148"/>
                  </a:lnTo>
                  <a:lnTo>
                    <a:pt x="2269" y="1152"/>
                  </a:lnTo>
                  <a:lnTo>
                    <a:pt x="2276" y="1155"/>
                  </a:lnTo>
                  <a:lnTo>
                    <a:pt x="2281" y="1160"/>
                  </a:lnTo>
                  <a:lnTo>
                    <a:pt x="2287" y="1163"/>
                  </a:lnTo>
                  <a:lnTo>
                    <a:pt x="2292" y="1166"/>
                  </a:lnTo>
                  <a:lnTo>
                    <a:pt x="2298" y="1170"/>
                  </a:lnTo>
                  <a:lnTo>
                    <a:pt x="2304" y="1173"/>
                  </a:lnTo>
                  <a:lnTo>
                    <a:pt x="2310" y="1177"/>
                  </a:lnTo>
                  <a:lnTo>
                    <a:pt x="2315" y="1180"/>
                  </a:lnTo>
                  <a:lnTo>
                    <a:pt x="2321" y="1183"/>
                  </a:lnTo>
                  <a:lnTo>
                    <a:pt x="2327" y="1188"/>
                  </a:lnTo>
                  <a:lnTo>
                    <a:pt x="2333" y="1191"/>
                  </a:lnTo>
                  <a:lnTo>
                    <a:pt x="2339" y="1194"/>
                  </a:lnTo>
                  <a:lnTo>
                    <a:pt x="2344" y="1198"/>
                  </a:lnTo>
                  <a:lnTo>
                    <a:pt x="2350" y="1201"/>
                  </a:lnTo>
                  <a:lnTo>
                    <a:pt x="2355" y="1204"/>
                  </a:lnTo>
                  <a:lnTo>
                    <a:pt x="2362" y="1208"/>
                  </a:lnTo>
                  <a:lnTo>
                    <a:pt x="2367" y="1211"/>
                  </a:lnTo>
                  <a:lnTo>
                    <a:pt x="2373" y="1214"/>
                  </a:lnTo>
                  <a:lnTo>
                    <a:pt x="2378" y="1218"/>
                  </a:lnTo>
                  <a:lnTo>
                    <a:pt x="2384" y="1222"/>
                  </a:lnTo>
                  <a:lnTo>
                    <a:pt x="2390" y="1225"/>
                  </a:lnTo>
                  <a:lnTo>
                    <a:pt x="2396" y="1228"/>
                  </a:lnTo>
                  <a:lnTo>
                    <a:pt x="2401" y="1231"/>
                  </a:lnTo>
                  <a:lnTo>
                    <a:pt x="2407" y="1234"/>
                  </a:lnTo>
                  <a:lnTo>
                    <a:pt x="2412" y="1238"/>
                  </a:lnTo>
                  <a:lnTo>
                    <a:pt x="2419" y="1241"/>
                  </a:lnTo>
                  <a:lnTo>
                    <a:pt x="2425" y="1244"/>
                  </a:lnTo>
                  <a:lnTo>
                    <a:pt x="2430" y="1248"/>
                  </a:lnTo>
                  <a:lnTo>
                    <a:pt x="2436" y="1251"/>
                  </a:lnTo>
                  <a:lnTo>
                    <a:pt x="2441" y="1254"/>
                  </a:lnTo>
                  <a:lnTo>
                    <a:pt x="2448" y="1258"/>
                  </a:lnTo>
                  <a:lnTo>
                    <a:pt x="2453" y="1261"/>
                  </a:lnTo>
                  <a:lnTo>
                    <a:pt x="2459" y="1264"/>
                  </a:lnTo>
                  <a:lnTo>
                    <a:pt x="2464" y="1267"/>
                  </a:lnTo>
                  <a:lnTo>
                    <a:pt x="2470" y="1270"/>
                  </a:lnTo>
                  <a:lnTo>
                    <a:pt x="2476" y="1274"/>
                  </a:lnTo>
                  <a:lnTo>
                    <a:pt x="2482" y="1277"/>
                  </a:lnTo>
                  <a:lnTo>
                    <a:pt x="2487" y="1280"/>
                  </a:lnTo>
                  <a:lnTo>
                    <a:pt x="2493" y="1283"/>
                  </a:lnTo>
                  <a:lnTo>
                    <a:pt x="2498" y="1286"/>
                  </a:lnTo>
                  <a:lnTo>
                    <a:pt x="2505" y="1289"/>
                  </a:lnTo>
                  <a:lnTo>
                    <a:pt x="2511" y="1293"/>
                  </a:lnTo>
                  <a:lnTo>
                    <a:pt x="2516" y="1296"/>
                  </a:lnTo>
                  <a:lnTo>
                    <a:pt x="2522" y="1299"/>
                  </a:lnTo>
                  <a:lnTo>
                    <a:pt x="2527" y="1303"/>
                  </a:lnTo>
                  <a:lnTo>
                    <a:pt x="2534" y="1306"/>
                  </a:lnTo>
                  <a:lnTo>
                    <a:pt x="2539" y="1309"/>
                  </a:lnTo>
                  <a:lnTo>
                    <a:pt x="2545" y="1312"/>
                  </a:lnTo>
                  <a:lnTo>
                    <a:pt x="2550" y="1314"/>
                  </a:lnTo>
                  <a:lnTo>
                    <a:pt x="2556" y="1317"/>
                  </a:lnTo>
                  <a:lnTo>
                    <a:pt x="2562" y="1320"/>
                  </a:lnTo>
                  <a:lnTo>
                    <a:pt x="2568" y="1323"/>
                  </a:lnTo>
                  <a:lnTo>
                    <a:pt x="2573" y="1326"/>
                  </a:lnTo>
                  <a:lnTo>
                    <a:pt x="2579" y="1329"/>
                  </a:lnTo>
                  <a:lnTo>
                    <a:pt x="2584" y="1333"/>
                  </a:lnTo>
                  <a:lnTo>
                    <a:pt x="2591" y="1336"/>
                  </a:lnTo>
                  <a:lnTo>
                    <a:pt x="2596" y="1339"/>
                  </a:lnTo>
                  <a:lnTo>
                    <a:pt x="2602" y="1342"/>
                  </a:lnTo>
                  <a:lnTo>
                    <a:pt x="2608" y="1345"/>
                  </a:lnTo>
                  <a:lnTo>
                    <a:pt x="2613" y="1347"/>
                  </a:lnTo>
                  <a:lnTo>
                    <a:pt x="2620" y="1350"/>
                  </a:lnTo>
                  <a:lnTo>
                    <a:pt x="2625" y="1353"/>
                  </a:lnTo>
                  <a:lnTo>
                    <a:pt x="2631" y="1356"/>
                  </a:lnTo>
                  <a:lnTo>
                    <a:pt x="2636" y="1360"/>
                  </a:lnTo>
                  <a:lnTo>
                    <a:pt x="2642" y="1363"/>
                  </a:lnTo>
                  <a:lnTo>
                    <a:pt x="2648" y="1365"/>
                  </a:lnTo>
                  <a:lnTo>
                    <a:pt x="2654" y="1368"/>
                  </a:lnTo>
                  <a:lnTo>
                    <a:pt x="2659" y="1371"/>
                  </a:lnTo>
                  <a:lnTo>
                    <a:pt x="2665" y="1374"/>
                  </a:lnTo>
                  <a:lnTo>
                    <a:pt x="2670" y="1377"/>
                  </a:lnTo>
                  <a:lnTo>
                    <a:pt x="2677" y="1379"/>
                  </a:lnTo>
                  <a:lnTo>
                    <a:pt x="2682" y="1382"/>
                  </a:lnTo>
                  <a:lnTo>
                    <a:pt x="2688" y="1385"/>
                  </a:lnTo>
                  <a:lnTo>
                    <a:pt x="2694" y="1389"/>
                  </a:lnTo>
                  <a:lnTo>
                    <a:pt x="2699" y="1391"/>
                  </a:lnTo>
                  <a:lnTo>
                    <a:pt x="2706" y="1394"/>
                  </a:lnTo>
                  <a:lnTo>
                    <a:pt x="2711" y="1397"/>
                  </a:lnTo>
                  <a:lnTo>
                    <a:pt x="2717" y="1399"/>
                  </a:lnTo>
                  <a:lnTo>
                    <a:pt x="2722" y="1402"/>
                  </a:lnTo>
                  <a:lnTo>
                    <a:pt x="2728" y="1405"/>
                  </a:lnTo>
                  <a:lnTo>
                    <a:pt x="2734" y="1407"/>
                  </a:lnTo>
                  <a:lnTo>
                    <a:pt x="2740" y="1410"/>
                  </a:lnTo>
                  <a:lnTo>
                    <a:pt x="2745" y="1413"/>
                  </a:lnTo>
                  <a:lnTo>
                    <a:pt x="2751" y="1415"/>
                  </a:lnTo>
                  <a:lnTo>
                    <a:pt x="2756" y="1419"/>
                  </a:lnTo>
                  <a:lnTo>
                    <a:pt x="2763" y="1422"/>
                  </a:lnTo>
                  <a:lnTo>
                    <a:pt x="2768" y="1424"/>
                  </a:lnTo>
                  <a:lnTo>
                    <a:pt x="2774" y="1427"/>
                  </a:lnTo>
                  <a:lnTo>
                    <a:pt x="2779" y="1429"/>
                  </a:lnTo>
                  <a:lnTo>
                    <a:pt x="2785" y="1432"/>
                  </a:lnTo>
                  <a:lnTo>
                    <a:pt x="2792" y="1435"/>
                  </a:lnTo>
                  <a:lnTo>
                    <a:pt x="2797" y="1437"/>
                  </a:lnTo>
                  <a:lnTo>
                    <a:pt x="2803" y="1440"/>
                  </a:lnTo>
                  <a:lnTo>
                    <a:pt x="2808" y="1442"/>
                  </a:lnTo>
                  <a:lnTo>
                    <a:pt x="2814" y="1446"/>
                  </a:lnTo>
                  <a:lnTo>
                    <a:pt x="2820" y="1448"/>
                  </a:lnTo>
                  <a:lnTo>
                    <a:pt x="2826" y="1451"/>
                  </a:lnTo>
                  <a:lnTo>
                    <a:pt x="2831" y="1453"/>
                  </a:lnTo>
                  <a:lnTo>
                    <a:pt x="2837" y="1456"/>
                  </a:lnTo>
                  <a:lnTo>
                    <a:pt x="2842" y="1458"/>
                  </a:lnTo>
                  <a:lnTo>
                    <a:pt x="2849" y="1461"/>
                  </a:lnTo>
                  <a:lnTo>
                    <a:pt x="2854" y="1463"/>
                  </a:lnTo>
                  <a:lnTo>
                    <a:pt x="2860" y="1466"/>
                  </a:lnTo>
                  <a:lnTo>
                    <a:pt x="2865" y="1468"/>
                  </a:lnTo>
                  <a:lnTo>
                    <a:pt x="2871" y="1471"/>
                  </a:lnTo>
                  <a:lnTo>
                    <a:pt x="2878" y="1473"/>
                  </a:lnTo>
                  <a:lnTo>
                    <a:pt x="2883" y="1477"/>
                  </a:lnTo>
                  <a:lnTo>
                    <a:pt x="2889" y="1479"/>
                  </a:lnTo>
                  <a:lnTo>
                    <a:pt x="2894" y="1481"/>
                  </a:lnTo>
                  <a:lnTo>
                    <a:pt x="2900" y="1484"/>
                  </a:lnTo>
                  <a:lnTo>
                    <a:pt x="2906" y="1486"/>
                  </a:lnTo>
                  <a:lnTo>
                    <a:pt x="2912" y="1489"/>
                  </a:lnTo>
                  <a:lnTo>
                    <a:pt x="2917" y="1491"/>
                  </a:lnTo>
                  <a:lnTo>
                    <a:pt x="2923" y="1493"/>
                  </a:lnTo>
                  <a:lnTo>
                    <a:pt x="2928" y="1496"/>
                  </a:lnTo>
                  <a:lnTo>
                    <a:pt x="2935" y="1498"/>
                  </a:lnTo>
                  <a:lnTo>
                    <a:pt x="2940" y="1501"/>
                  </a:lnTo>
                  <a:lnTo>
                    <a:pt x="2946" y="1504"/>
                  </a:lnTo>
                  <a:lnTo>
                    <a:pt x="2951" y="1506"/>
                  </a:lnTo>
                  <a:lnTo>
                    <a:pt x="2957" y="1509"/>
                  </a:lnTo>
                  <a:lnTo>
                    <a:pt x="2963" y="1511"/>
                  </a:lnTo>
                  <a:lnTo>
                    <a:pt x="2969" y="1513"/>
                  </a:lnTo>
                  <a:lnTo>
                    <a:pt x="2975" y="1515"/>
                  </a:lnTo>
                  <a:lnTo>
                    <a:pt x="2980" y="1518"/>
                  </a:lnTo>
                  <a:lnTo>
                    <a:pt x="2986" y="1520"/>
                  </a:lnTo>
                  <a:lnTo>
                    <a:pt x="2992" y="1522"/>
                  </a:lnTo>
                  <a:lnTo>
                    <a:pt x="2998" y="1525"/>
                  </a:lnTo>
                  <a:lnTo>
                    <a:pt x="3003" y="1527"/>
                  </a:lnTo>
                  <a:lnTo>
                    <a:pt x="3009" y="1529"/>
                  </a:lnTo>
                  <a:lnTo>
                    <a:pt x="3014" y="1532"/>
                  </a:lnTo>
                  <a:lnTo>
                    <a:pt x="3021" y="1535"/>
                  </a:lnTo>
                  <a:lnTo>
                    <a:pt x="3026" y="1537"/>
                  </a:lnTo>
                  <a:lnTo>
                    <a:pt x="3032" y="1539"/>
                  </a:lnTo>
                  <a:lnTo>
                    <a:pt x="3037" y="1541"/>
                  </a:lnTo>
                  <a:lnTo>
                    <a:pt x="3043" y="1543"/>
                  </a:lnTo>
                  <a:lnTo>
                    <a:pt x="3049" y="1546"/>
                  </a:lnTo>
                  <a:lnTo>
                    <a:pt x="3055" y="1548"/>
                  </a:lnTo>
                  <a:lnTo>
                    <a:pt x="3061" y="1550"/>
                  </a:lnTo>
                  <a:lnTo>
                    <a:pt x="3066" y="1552"/>
                  </a:lnTo>
                  <a:lnTo>
                    <a:pt x="3073" y="1554"/>
                  </a:lnTo>
                  <a:lnTo>
                    <a:pt x="3078" y="1557"/>
                  </a:lnTo>
                  <a:lnTo>
                    <a:pt x="3084" y="1559"/>
                  </a:lnTo>
                  <a:lnTo>
                    <a:pt x="3089" y="1562"/>
                  </a:lnTo>
                  <a:lnTo>
                    <a:pt x="3095" y="1564"/>
                  </a:lnTo>
                  <a:lnTo>
                    <a:pt x="3100" y="1566"/>
                  </a:lnTo>
                  <a:lnTo>
                    <a:pt x="3107" y="1568"/>
                  </a:lnTo>
                  <a:lnTo>
                    <a:pt x="3112" y="1570"/>
                  </a:lnTo>
                  <a:lnTo>
                    <a:pt x="3118" y="1572"/>
                  </a:lnTo>
                  <a:lnTo>
                    <a:pt x="3123" y="1575"/>
                  </a:lnTo>
                  <a:lnTo>
                    <a:pt x="3130" y="1577"/>
                  </a:lnTo>
                  <a:lnTo>
                    <a:pt x="3135" y="1579"/>
                  </a:lnTo>
                  <a:lnTo>
                    <a:pt x="3141" y="1581"/>
                  </a:lnTo>
                  <a:lnTo>
                    <a:pt x="3146" y="1583"/>
                  </a:lnTo>
                  <a:lnTo>
                    <a:pt x="3152" y="1585"/>
                  </a:lnTo>
                  <a:lnTo>
                    <a:pt x="3159" y="1587"/>
                  </a:lnTo>
                  <a:lnTo>
                    <a:pt x="3164" y="1590"/>
                  </a:lnTo>
                  <a:lnTo>
                    <a:pt x="3170" y="1592"/>
                  </a:lnTo>
                  <a:lnTo>
                    <a:pt x="3175" y="1594"/>
                  </a:lnTo>
                  <a:lnTo>
                    <a:pt x="3181" y="1596"/>
                  </a:lnTo>
                  <a:lnTo>
                    <a:pt x="3186" y="1598"/>
                  </a:lnTo>
                  <a:lnTo>
                    <a:pt x="3193" y="1600"/>
                  </a:lnTo>
                  <a:lnTo>
                    <a:pt x="3198" y="1602"/>
                  </a:lnTo>
                  <a:lnTo>
                    <a:pt x="3204" y="1604"/>
                  </a:lnTo>
                  <a:lnTo>
                    <a:pt x="3209" y="1606"/>
                  </a:lnTo>
                  <a:lnTo>
                    <a:pt x="3216" y="1608"/>
                  </a:lnTo>
                  <a:lnTo>
                    <a:pt x="3221" y="1610"/>
                  </a:lnTo>
                  <a:lnTo>
                    <a:pt x="3227" y="1612"/>
                  </a:lnTo>
                  <a:lnTo>
                    <a:pt x="3232" y="1614"/>
                  </a:lnTo>
                  <a:lnTo>
                    <a:pt x="3238" y="1616"/>
                  </a:lnTo>
                  <a:lnTo>
                    <a:pt x="3245" y="1619"/>
                  </a:lnTo>
                  <a:lnTo>
                    <a:pt x="3250" y="1621"/>
                  </a:lnTo>
                  <a:lnTo>
                    <a:pt x="3256" y="1623"/>
                  </a:lnTo>
                  <a:lnTo>
                    <a:pt x="3261" y="1625"/>
                  </a:lnTo>
                  <a:lnTo>
                    <a:pt x="3267" y="1627"/>
                  </a:lnTo>
                  <a:lnTo>
                    <a:pt x="3273" y="1628"/>
                  </a:lnTo>
                  <a:lnTo>
                    <a:pt x="3279" y="1630"/>
                  </a:lnTo>
                  <a:lnTo>
                    <a:pt x="3284" y="1632"/>
                  </a:lnTo>
                  <a:lnTo>
                    <a:pt x="3290" y="1634"/>
                  </a:lnTo>
                  <a:lnTo>
                    <a:pt x="3295" y="1636"/>
                  </a:lnTo>
                  <a:lnTo>
                    <a:pt x="3302" y="1638"/>
                  </a:lnTo>
                  <a:lnTo>
                    <a:pt x="3307" y="1640"/>
                  </a:lnTo>
                  <a:lnTo>
                    <a:pt x="3313" y="1642"/>
                  </a:lnTo>
                  <a:lnTo>
                    <a:pt x="3318" y="1643"/>
                  </a:lnTo>
                  <a:lnTo>
                    <a:pt x="3324" y="1645"/>
                  </a:lnTo>
                  <a:lnTo>
                    <a:pt x="3330" y="1648"/>
                  </a:lnTo>
                  <a:lnTo>
                    <a:pt x="3336" y="1650"/>
                  </a:lnTo>
                  <a:lnTo>
                    <a:pt x="3342" y="1652"/>
                  </a:lnTo>
                  <a:lnTo>
                    <a:pt x="3347" y="1654"/>
                  </a:lnTo>
                  <a:lnTo>
                    <a:pt x="3353" y="1655"/>
                  </a:lnTo>
                  <a:lnTo>
                    <a:pt x="3359" y="1657"/>
                  </a:lnTo>
                  <a:lnTo>
                    <a:pt x="3365" y="1659"/>
                  </a:lnTo>
                  <a:lnTo>
                    <a:pt x="3370" y="1661"/>
                  </a:lnTo>
                  <a:lnTo>
                    <a:pt x="3376" y="1662"/>
                  </a:lnTo>
                  <a:lnTo>
                    <a:pt x="3381" y="1664"/>
                  </a:lnTo>
                  <a:lnTo>
                    <a:pt x="3388" y="1666"/>
                  </a:lnTo>
                  <a:lnTo>
                    <a:pt x="3393" y="1668"/>
                  </a:lnTo>
                  <a:lnTo>
                    <a:pt x="3399" y="1670"/>
                  </a:lnTo>
                  <a:lnTo>
                    <a:pt x="3404" y="1671"/>
                  </a:lnTo>
                  <a:lnTo>
                    <a:pt x="3410" y="1673"/>
                  </a:lnTo>
                  <a:lnTo>
                    <a:pt x="3416" y="1676"/>
                  </a:lnTo>
                  <a:lnTo>
                    <a:pt x="3422" y="1677"/>
                  </a:lnTo>
                  <a:lnTo>
                    <a:pt x="3428" y="1679"/>
                  </a:lnTo>
                  <a:lnTo>
                    <a:pt x="3433" y="1681"/>
                  </a:lnTo>
                  <a:lnTo>
                    <a:pt x="3439" y="1683"/>
                  </a:lnTo>
                  <a:lnTo>
                    <a:pt x="3445" y="1684"/>
                  </a:lnTo>
                  <a:lnTo>
                    <a:pt x="3451" y="1686"/>
                  </a:lnTo>
                  <a:lnTo>
                    <a:pt x="3456" y="1688"/>
                  </a:lnTo>
                  <a:lnTo>
                    <a:pt x="3462" y="1689"/>
                  </a:lnTo>
                  <a:lnTo>
                    <a:pt x="3467" y="1691"/>
                  </a:lnTo>
                  <a:lnTo>
                    <a:pt x="3474" y="1693"/>
                  </a:lnTo>
                  <a:lnTo>
                    <a:pt x="3479" y="1694"/>
                  </a:lnTo>
                  <a:lnTo>
                    <a:pt x="3485" y="1696"/>
                  </a:lnTo>
                  <a:lnTo>
                    <a:pt x="3490" y="1698"/>
                  </a:lnTo>
                  <a:lnTo>
                    <a:pt x="3496" y="1699"/>
                  </a:lnTo>
                  <a:lnTo>
                    <a:pt x="3502" y="1701"/>
                  </a:lnTo>
                  <a:lnTo>
                    <a:pt x="3508" y="1703"/>
                  </a:lnTo>
                  <a:lnTo>
                    <a:pt x="3513" y="1705"/>
                  </a:lnTo>
                  <a:lnTo>
                    <a:pt x="3519" y="1707"/>
                  </a:lnTo>
                  <a:lnTo>
                    <a:pt x="3525" y="1708"/>
                  </a:lnTo>
                  <a:lnTo>
                    <a:pt x="3531" y="1710"/>
                  </a:lnTo>
                  <a:lnTo>
                    <a:pt x="3537" y="1712"/>
                  </a:lnTo>
                  <a:lnTo>
                    <a:pt x="3542" y="1713"/>
                  </a:lnTo>
                  <a:lnTo>
                    <a:pt x="3548" y="1715"/>
                  </a:lnTo>
                  <a:lnTo>
                    <a:pt x="3553" y="1716"/>
                  </a:lnTo>
                  <a:lnTo>
                    <a:pt x="3560" y="1718"/>
                  </a:lnTo>
                  <a:lnTo>
                    <a:pt x="3565" y="1720"/>
                  </a:lnTo>
                  <a:lnTo>
                    <a:pt x="3571" y="1721"/>
                  </a:lnTo>
                  <a:lnTo>
                    <a:pt x="3576" y="1723"/>
                  </a:lnTo>
                  <a:lnTo>
                    <a:pt x="3582" y="1724"/>
                  </a:lnTo>
                  <a:lnTo>
                    <a:pt x="3588" y="1726"/>
                  </a:lnTo>
                  <a:lnTo>
                    <a:pt x="3594" y="1727"/>
                  </a:lnTo>
                  <a:lnTo>
                    <a:pt x="3599" y="1729"/>
                  </a:lnTo>
                  <a:lnTo>
                    <a:pt x="3605" y="1730"/>
                  </a:lnTo>
                  <a:lnTo>
                    <a:pt x="3611" y="1733"/>
                  </a:lnTo>
                  <a:lnTo>
                    <a:pt x="3617" y="1734"/>
                  </a:lnTo>
                  <a:lnTo>
                    <a:pt x="3623" y="1736"/>
                  </a:lnTo>
                  <a:lnTo>
                    <a:pt x="3628" y="1737"/>
                  </a:lnTo>
                  <a:lnTo>
                    <a:pt x="3634" y="1739"/>
                  </a:lnTo>
                  <a:lnTo>
                    <a:pt x="3639" y="1740"/>
                  </a:lnTo>
                  <a:lnTo>
                    <a:pt x="3646" y="1742"/>
                  </a:lnTo>
                  <a:lnTo>
                    <a:pt x="3651" y="1743"/>
                  </a:lnTo>
                  <a:lnTo>
                    <a:pt x="3657" y="1745"/>
                  </a:lnTo>
                  <a:lnTo>
                    <a:pt x="3662" y="1746"/>
                  </a:lnTo>
                  <a:lnTo>
                    <a:pt x="3668" y="1748"/>
                  </a:lnTo>
                  <a:lnTo>
                    <a:pt x="3674" y="1749"/>
                  </a:lnTo>
                  <a:lnTo>
                    <a:pt x="3680" y="1751"/>
                  </a:lnTo>
                  <a:lnTo>
                    <a:pt x="3685" y="1752"/>
                  </a:lnTo>
                  <a:lnTo>
                    <a:pt x="3691" y="1753"/>
                  </a:lnTo>
                  <a:lnTo>
                    <a:pt x="3696" y="1755"/>
                  </a:lnTo>
                  <a:lnTo>
                    <a:pt x="3703" y="1756"/>
                  </a:lnTo>
                  <a:lnTo>
                    <a:pt x="3709" y="1758"/>
                  </a:lnTo>
                  <a:lnTo>
                    <a:pt x="3714" y="1759"/>
                  </a:lnTo>
                  <a:lnTo>
                    <a:pt x="3720" y="1762"/>
                  </a:lnTo>
                  <a:lnTo>
                    <a:pt x="3725" y="1763"/>
                  </a:lnTo>
                  <a:lnTo>
                    <a:pt x="3732" y="1764"/>
                  </a:lnTo>
                  <a:lnTo>
                    <a:pt x="3737" y="1766"/>
                  </a:lnTo>
                  <a:lnTo>
                    <a:pt x="3743" y="1767"/>
                  </a:lnTo>
                  <a:lnTo>
                    <a:pt x="3748" y="1769"/>
                  </a:lnTo>
                  <a:lnTo>
                    <a:pt x="3754" y="1770"/>
                  </a:lnTo>
                  <a:lnTo>
                    <a:pt x="3760" y="1771"/>
                  </a:lnTo>
                  <a:lnTo>
                    <a:pt x="3766" y="1773"/>
                  </a:lnTo>
                  <a:lnTo>
                    <a:pt x="3771" y="1774"/>
                  </a:lnTo>
                  <a:lnTo>
                    <a:pt x="3777" y="1775"/>
                  </a:lnTo>
                  <a:lnTo>
                    <a:pt x="3782" y="1777"/>
                  </a:lnTo>
                  <a:lnTo>
                    <a:pt x="3789" y="1778"/>
                  </a:lnTo>
                  <a:lnTo>
                    <a:pt x="3795" y="1779"/>
                  </a:lnTo>
                  <a:lnTo>
                    <a:pt x="3800" y="1781"/>
                  </a:lnTo>
                  <a:lnTo>
                    <a:pt x="3806" y="1782"/>
                  </a:lnTo>
                  <a:lnTo>
                    <a:pt x="3811" y="1783"/>
                  </a:lnTo>
                  <a:lnTo>
                    <a:pt x="3818" y="1785"/>
                  </a:lnTo>
                  <a:lnTo>
                    <a:pt x="3823" y="1786"/>
                  </a:lnTo>
                  <a:lnTo>
                    <a:pt x="3829" y="1787"/>
                  </a:lnTo>
                  <a:lnTo>
                    <a:pt x="3834" y="1789"/>
                  </a:lnTo>
                  <a:lnTo>
                    <a:pt x="3840" y="1791"/>
                  </a:lnTo>
                  <a:lnTo>
                    <a:pt x="3846" y="1792"/>
                  </a:lnTo>
                  <a:lnTo>
                    <a:pt x="3852" y="1794"/>
                  </a:lnTo>
                  <a:lnTo>
                    <a:pt x="3857" y="1795"/>
                  </a:lnTo>
                  <a:lnTo>
                    <a:pt x="3863" y="1796"/>
                  </a:lnTo>
                  <a:lnTo>
                    <a:pt x="3868" y="1797"/>
                  </a:lnTo>
                  <a:lnTo>
                    <a:pt x="3875" y="1799"/>
                  </a:lnTo>
                  <a:lnTo>
                    <a:pt x="3880" y="1800"/>
                  </a:lnTo>
                  <a:lnTo>
                    <a:pt x="3886" y="1801"/>
                  </a:lnTo>
                  <a:lnTo>
                    <a:pt x="3892" y="1802"/>
                  </a:lnTo>
                  <a:lnTo>
                    <a:pt x="3897" y="1804"/>
                  </a:lnTo>
                  <a:lnTo>
                    <a:pt x="3904" y="1805"/>
                  </a:lnTo>
                  <a:lnTo>
                    <a:pt x="3909" y="1806"/>
                  </a:lnTo>
                  <a:lnTo>
                    <a:pt x="3915" y="1807"/>
                  </a:lnTo>
                  <a:lnTo>
                    <a:pt x="3920" y="1809"/>
                  </a:lnTo>
                  <a:lnTo>
                    <a:pt x="3926" y="1810"/>
                  </a:lnTo>
                  <a:lnTo>
                    <a:pt x="3932" y="1811"/>
                  </a:lnTo>
                  <a:lnTo>
                    <a:pt x="3938" y="1812"/>
                  </a:lnTo>
                  <a:lnTo>
                    <a:pt x="3943" y="1813"/>
                  </a:lnTo>
                  <a:lnTo>
                    <a:pt x="3949" y="1815"/>
                  </a:lnTo>
                  <a:lnTo>
                    <a:pt x="3954" y="1816"/>
                  </a:lnTo>
                  <a:lnTo>
                    <a:pt x="3961" y="1817"/>
                  </a:lnTo>
                  <a:lnTo>
                    <a:pt x="3966" y="1819"/>
                  </a:lnTo>
                  <a:lnTo>
                    <a:pt x="3972" y="1820"/>
                  </a:lnTo>
                  <a:lnTo>
                    <a:pt x="3978" y="1822"/>
                  </a:lnTo>
                  <a:lnTo>
                    <a:pt x="3983" y="1823"/>
                  </a:lnTo>
                  <a:lnTo>
                    <a:pt x="3990" y="1824"/>
                  </a:lnTo>
                  <a:lnTo>
                    <a:pt x="3995" y="1825"/>
                  </a:lnTo>
                  <a:lnTo>
                    <a:pt x="4001" y="1826"/>
                  </a:lnTo>
                  <a:lnTo>
                    <a:pt x="4006" y="1827"/>
                  </a:lnTo>
                  <a:lnTo>
                    <a:pt x="4012" y="1829"/>
                  </a:lnTo>
                  <a:lnTo>
                    <a:pt x="4018" y="1830"/>
                  </a:lnTo>
                  <a:lnTo>
                    <a:pt x="4024" y="1831"/>
                  </a:lnTo>
                  <a:lnTo>
                    <a:pt x="4029" y="1832"/>
                  </a:lnTo>
                  <a:lnTo>
                    <a:pt x="4035" y="1833"/>
                  </a:lnTo>
                  <a:lnTo>
                    <a:pt x="4040" y="1834"/>
                  </a:lnTo>
                  <a:lnTo>
                    <a:pt x="4047" y="1835"/>
                  </a:lnTo>
                  <a:lnTo>
                    <a:pt x="4052" y="1836"/>
                  </a:lnTo>
                  <a:lnTo>
                    <a:pt x="4058" y="1838"/>
                  </a:lnTo>
                  <a:lnTo>
                    <a:pt x="4063" y="1839"/>
                  </a:lnTo>
                  <a:lnTo>
                    <a:pt x="4069" y="1840"/>
                  </a:lnTo>
                  <a:lnTo>
                    <a:pt x="4076" y="1841"/>
                  </a:lnTo>
                  <a:lnTo>
                    <a:pt x="4081" y="1842"/>
                  </a:lnTo>
                  <a:lnTo>
                    <a:pt x="4087" y="1843"/>
                  </a:lnTo>
                  <a:lnTo>
                    <a:pt x="4092" y="1844"/>
                  </a:lnTo>
                  <a:lnTo>
                    <a:pt x="4098" y="1845"/>
                  </a:lnTo>
                  <a:lnTo>
                    <a:pt x="4104" y="1846"/>
                  </a:lnTo>
                  <a:lnTo>
                    <a:pt x="4110" y="1848"/>
                  </a:lnTo>
                  <a:lnTo>
                    <a:pt x="4115" y="1849"/>
                  </a:lnTo>
                  <a:lnTo>
                    <a:pt x="4121" y="1850"/>
                  </a:lnTo>
                  <a:lnTo>
                    <a:pt x="4126" y="1852"/>
                  </a:lnTo>
                  <a:lnTo>
                    <a:pt x="4133" y="1853"/>
                  </a:lnTo>
                  <a:lnTo>
                    <a:pt x="4138" y="1854"/>
                  </a:lnTo>
                  <a:lnTo>
                    <a:pt x="4144" y="1855"/>
                  </a:lnTo>
                  <a:lnTo>
                    <a:pt x="4149" y="1856"/>
                  </a:lnTo>
                  <a:lnTo>
                    <a:pt x="4155" y="1857"/>
                  </a:lnTo>
                  <a:lnTo>
                    <a:pt x="4162" y="1858"/>
                  </a:lnTo>
                  <a:lnTo>
                    <a:pt x="4167" y="1859"/>
                  </a:lnTo>
                  <a:lnTo>
                    <a:pt x="4173" y="1860"/>
                  </a:lnTo>
                  <a:lnTo>
                    <a:pt x="4178" y="1861"/>
                  </a:lnTo>
                  <a:lnTo>
                    <a:pt x="4184" y="1862"/>
                  </a:lnTo>
                  <a:lnTo>
                    <a:pt x="4190" y="1863"/>
                  </a:lnTo>
                  <a:lnTo>
                    <a:pt x="4196" y="1864"/>
                  </a:lnTo>
                  <a:lnTo>
                    <a:pt x="4201" y="1865"/>
                  </a:lnTo>
                  <a:lnTo>
                    <a:pt x="4207" y="1866"/>
                  </a:lnTo>
                  <a:lnTo>
                    <a:pt x="4212" y="1867"/>
                  </a:lnTo>
                  <a:lnTo>
                    <a:pt x="4219" y="1868"/>
                  </a:lnTo>
                  <a:lnTo>
                    <a:pt x="4224" y="1869"/>
                  </a:lnTo>
                  <a:lnTo>
                    <a:pt x="4230" y="1870"/>
                  </a:lnTo>
                  <a:lnTo>
                    <a:pt x="4235" y="1871"/>
                  </a:lnTo>
                  <a:lnTo>
                    <a:pt x="4241" y="1872"/>
                  </a:lnTo>
                  <a:lnTo>
                    <a:pt x="4247" y="1873"/>
                  </a:lnTo>
                  <a:lnTo>
                    <a:pt x="4253" y="1874"/>
                  </a:lnTo>
                  <a:lnTo>
                    <a:pt x="4259" y="1875"/>
                  </a:lnTo>
                  <a:lnTo>
                    <a:pt x="4264" y="1877"/>
                  </a:lnTo>
                  <a:lnTo>
                    <a:pt x="4270" y="1878"/>
                  </a:lnTo>
                  <a:lnTo>
                    <a:pt x="4276" y="1879"/>
                  </a:lnTo>
                  <a:lnTo>
                    <a:pt x="4282" y="1880"/>
                  </a:lnTo>
                  <a:lnTo>
                    <a:pt x="4287" y="1881"/>
                  </a:lnTo>
                  <a:lnTo>
                    <a:pt x="4293" y="1881"/>
                  </a:lnTo>
                  <a:lnTo>
                    <a:pt x="4298" y="1882"/>
                  </a:lnTo>
                  <a:lnTo>
                    <a:pt x="4305" y="1883"/>
                  </a:lnTo>
                  <a:lnTo>
                    <a:pt x="4310" y="1884"/>
                  </a:lnTo>
                  <a:lnTo>
                    <a:pt x="4316" y="1885"/>
                  </a:lnTo>
                  <a:lnTo>
                    <a:pt x="4321" y="1886"/>
                  </a:lnTo>
                  <a:lnTo>
                    <a:pt x="4327" y="1887"/>
                  </a:lnTo>
                  <a:lnTo>
                    <a:pt x="4333" y="1888"/>
                  </a:lnTo>
                  <a:lnTo>
                    <a:pt x="4339" y="1889"/>
                  </a:lnTo>
                  <a:lnTo>
                    <a:pt x="4345" y="1890"/>
                  </a:lnTo>
                  <a:lnTo>
                    <a:pt x="4350" y="1891"/>
                  </a:lnTo>
                  <a:lnTo>
                    <a:pt x="4356" y="1892"/>
                  </a:lnTo>
                  <a:lnTo>
                    <a:pt x="4362" y="1892"/>
                  </a:lnTo>
                  <a:lnTo>
                    <a:pt x="4368" y="1893"/>
                  </a:lnTo>
                  <a:lnTo>
                    <a:pt x="4373" y="1894"/>
                  </a:lnTo>
                  <a:lnTo>
                    <a:pt x="4379" y="1895"/>
                  </a:lnTo>
                  <a:lnTo>
                    <a:pt x="4384" y="1896"/>
                  </a:lnTo>
                  <a:lnTo>
                    <a:pt x="4391" y="1897"/>
                  </a:lnTo>
                  <a:lnTo>
                    <a:pt x="4396" y="1898"/>
                  </a:lnTo>
                  <a:lnTo>
                    <a:pt x="4402" y="1899"/>
                  </a:lnTo>
                  <a:lnTo>
                    <a:pt x="4407" y="1899"/>
                  </a:lnTo>
                  <a:lnTo>
                    <a:pt x="4413" y="1900"/>
                  </a:lnTo>
                  <a:lnTo>
                    <a:pt x="4419" y="1901"/>
                  </a:lnTo>
                  <a:lnTo>
                    <a:pt x="4425" y="1902"/>
                  </a:lnTo>
                  <a:lnTo>
                    <a:pt x="4430" y="1903"/>
                  </a:lnTo>
                  <a:lnTo>
                    <a:pt x="4436" y="1905"/>
                  </a:lnTo>
                  <a:lnTo>
                    <a:pt x="4442" y="1906"/>
                  </a:lnTo>
                  <a:lnTo>
                    <a:pt x="4448" y="1906"/>
                  </a:lnTo>
                  <a:lnTo>
                    <a:pt x="4454" y="1907"/>
                  </a:lnTo>
                  <a:lnTo>
                    <a:pt x="4459" y="1908"/>
                  </a:lnTo>
                  <a:lnTo>
                    <a:pt x="4465" y="1909"/>
                  </a:lnTo>
                  <a:lnTo>
                    <a:pt x="4470" y="1910"/>
                  </a:lnTo>
                  <a:lnTo>
                    <a:pt x="4477" y="1911"/>
                  </a:lnTo>
                  <a:lnTo>
                    <a:pt x="4482" y="1911"/>
                  </a:lnTo>
                  <a:lnTo>
                    <a:pt x="4488" y="1912"/>
                  </a:lnTo>
                  <a:lnTo>
                    <a:pt x="4493" y="1913"/>
                  </a:lnTo>
                  <a:lnTo>
                    <a:pt x="4499" y="1914"/>
                  </a:lnTo>
                  <a:lnTo>
                    <a:pt x="4505" y="1915"/>
                  </a:lnTo>
                  <a:lnTo>
                    <a:pt x="4511" y="1915"/>
                  </a:lnTo>
                  <a:lnTo>
                    <a:pt x="4516" y="1916"/>
                  </a:lnTo>
                  <a:lnTo>
                    <a:pt x="4522" y="1917"/>
                  </a:lnTo>
                  <a:lnTo>
                    <a:pt x="4528" y="1918"/>
                  </a:lnTo>
                  <a:lnTo>
                    <a:pt x="4534" y="1919"/>
                  </a:lnTo>
                  <a:lnTo>
                    <a:pt x="4540" y="1919"/>
                  </a:lnTo>
                  <a:lnTo>
                    <a:pt x="4545" y="1920"/>
                  </a:lnTo>
                  <a:lnTo>
                    <a:pt x="4551" y="1921"/>
                  </a:lnTo>
                  <a:lnTo>
                    <a:pt x="4556" y="1922"/>
                  </a:lnTo>
                  <a:lnTo>
                    <a:pt x="4563" y="1923"/>
                  </a:lnTo>
                  <a:lnTo>
                    <a:pt x="4568" y="1923"/>
                  </a:lnTo>
                  <a:lnTo>
                    <a:pt x="4574" y="1924"/>
                  </a:lnTo>
                  <a:lnTo>
                    <a:pt x="4579" y="1925"/>
                  </a:lnTo>
                  <a:lnTo>
                    <a:pt x="4585" y="1926"/>
                  </a:lnTo>
                  <a:lnTo>
                    <a:pt x="4591" y="1926"/>
                  </a:lnTo>
                  <a:lnTo>
                    <a:pt x="4597" y="1927"/>
                  </a:lnTo>
                  <a:lnTo>
                    <a:pt x="4602" y="1928"/>
                  </a:lnTo>
                  <a:lnTo>
                    <a:pt x="4608" y="1929"/>
                  </a:lnTo>
                  <a:lnTo>
                    <a:pt x="4613" y="1929"/>
                  </a:lnTo>
                  <a:lnTo>
                    <a:pt x="4620" y="1930"/>
                  </a:lnTo>
                  <a:lnTo>
                    <a:pt x="4626" y="1931"/>
                  </a:lnTo>
                  <a:lnTo>
                    <a:pt x="4631" y="1932"/>
                  </a:lnTo>
                  <a:lnTo>
                    <a:pt x="4637" y="1932"/>
                  </a:lnTo>
                  <a:lnTo>
                    <a:pt x="4642" y="1934"/>
                  </a:lnTo>
                  <a:lnTo>
                    <a:pt x="4649" y="1935"/>
                  </a:lnTo>
                  <a:lnTo>
                    <a:pt x="4654" y="1936"/>
                  </a:lnTo>
                  <a:lnTo>
                    <a:pt x="4660" y="1936"/>
                  </a:lnTo>
                  <a:lnTo>
                    <a:pt x="4665" y="1937"/>
                  </a:lnTo>
                  <a:lnTo>
                    <a:pt x="4671" y="1938"/>
                  </a:lnTo>
                  <a:lnTo>
                    <a:pt x="4677" y="1938"/>
                  </a:lnTo>
                  <a:lnTo>
                    <a:pt x="4683" y="1939"/>
                  </a:lnTo>
                  <a:lnTo>
                    <a:pt x="4688" y="1940"/>
                  </a:lnTo>
                  <a:lnTo>
                    <a:pt x="4694" y="1940"/>
                  </a:lnTo>
                  <a:lnTo>
                    <a:pt x="4699" y="1941"/>
                  </a:lnTo>
                  <a:lnTo>
                    <a:pt x="4706" y="1942"/>
                  </a:lnTo>
                  <a:lnTo>
                    <a:pt x="4712" y="1943"/>
                  </a:lnTo>
                  <a:lnTo>
                    <a:pt x="4717" y="1943"/>
                  </a:lnTo>
                  <a:lnTo>
                    <a:pt x="4723" y="1944"/>
                  </a:lnTo>
                  <a:lnTo>
                    <a:pt x="4728" y="1945"/>
                  </a:lnTo>
                  <a:lnTo>
                    <a:pt x="4735" y="1945"/>
                  </a:lnTo>
                  <a:lnTo>
                    <a:pt x="4740" y="1946"/>
                  </a:lnTo>
                  <a:lnTo>
                    <a:pt x="4746" y="1947"/>
                  </a:lnTo>
                  <a:lnTo>
                    <a:pt x="4751" y="1947"/>
                  </a:lnTo>
                  <a:lnTo>
                    <a:pt x="4758" y="1948"/>
                  </a:lnTo>
                  <a:lnTo>
                    <a:pt x="4763" y="1949"/>
                  </a:lnTo>
                  <a:lnTo>
                    <a:pt x="4769" y="1949"/>
                  </a:lnTo>
                  <a:lnTo>
                    <a:pt x="4774" y="1950"/>
                  </a:lnTo>
                  <a:lnTo>
                    <a:pt x="4780" y="1951"/>
                  </a:lnTo>
                  <a:lnTo>
                    <a:pt x="4785" y="1951"/>
                  </a:lnTo>
                  <a:lnTo>
                    <a:pt x="4792" y="1952"/>
                  </a:lnTo>
                  <a:lnTo>
                    <a:pt x="4797" y="1953"/>
                  </a:lnTo>
                  <a:lnTo>
                    <a:pt x="4803" y="1953"/>
                  </a:lnTo>
                  <a:lnTo>
                    <a:pt x="4809" y="1954"/>
                  </a:lnTo>
                  <a:lnTo>
                    <a:pt x="4815" y="1955"/>
                  </a:lnTo>
                  <a:lnTo>
                    <a:pt x="4821" y="1955"/>
                  </a:lnTo>
                  <a:lnTo>
                    <a:pt x="4826" y="1956"/>
                  </a:lnTo>
                  <a:lnTo>
                    <a:pt x="4832" y="1956"/>
                  </a:lnTo>
                  <a:lnTo>
                    <a:pt x="4837" y="1957"/>
                  </a:lnTo>
                  <a:lnTo>
                    <a:pt x="4844" y="1958"/>
                  </a:lnTo>
                  <a:lnTo>
                    <a:pt x="4849" y="1958"/>
                  </a:lnTo>
                  <a:lnTo>
                    <a:pt x="4855" y="1959"/>
                  </a:lnTo>
                  <a:lnTo>
                    <a:pt x="4860" y="1960"/>
                  </a:lnTo>
                  <a:lnTo>
                    <a:pt x="4866" y="1960"/>
                  </a:lnTo>
                  <a:lnTo>
                    <a:pt x="4871" y="1961"/>
                  </a:lnTo>
                  <a:lnTo>
                    <a:pt x="4878" y="1961"/>
                  </a:lnTo>
                  <a:lnTo>
                    <a:pt x="4883" y="1963"/>
                  </a:lnTo>
                  <a:lnTo>
                    <a:pt x="4889" y="1964"/>
                  </a:lnTo>
                  <a:lnTo>
                    <a:pt x="4895" y="1964"/>
                  </a:lnTo>
                  <a:lnTo>
                    <a:pt x="4901" y="1965"/>
                  </a:lnTo>
                  <a:lnTo>
                    <a:pt x="4907" y="1965"/>
                  </a:lnTo>
                  <a:lnTo>
                    <a:pt x="4912" y="1966"/>
                  </a:lnTo>
                  <a:lnTo>
                    <a:pt x="4918" y="1967"/>
                  </a:lnTo>
                  <a:lnTo>
                    <a:pt x="4923" y="1967"/>
                  </a:lnTo>
                  <a:lnTo>
                    <a:pt x="4930" y="1968"/>
                  </a:lnTo>
                  <a:lnTo>
                    <a:pt x="4935" y="1968"/>
                  </a:lnTo>
                  <a:lnTo>
                    <a:pt x="4941" y="1969"/>
                  </a:lnTo>
                  <a:lnTo>
                    <a:pt x="4946" y="1970"/>
                  </a:lnTo>
                  <a:lnTo>
                    <a:pt x="4952" y="1970"/>
                  </a:lnTo>
                  <a:lnTo>
                    <a:pt x="4958" y="1971"/>
                  </a:lnTo>
                  <a:lnTo>
                    <a:pt x="4964" y="1971"/>
                  </a:lnTo>
                  <a:lnTo>
                    <a:pt x="4969" y="1972"/>
                  </a:lnTo>
                  <a:lnTo>
                    <a:pt x="4975" y="1972"/>
                  </a:lnTo>
                  <a:lnTo>
                    <a:pt x="4980" y="1973"/>
                  </a:lnTo>
                  <a:lnTo>
                    <a:pt x="4987" y="1974"/>
                  </a:lnTo>
                  <a:lnTo>
                    <a:pt x="4993" y="1974"/>
                  </a:lnTo>
                  <a:lnTo>
                    <a:pt x="4998" y="1975"/>
                  </a:lnTo>
                  <a:lnTo>
                    <a:pt x="5004" y="1975"/>
                  </a:lnTo>
                  <a:lnTo>
                    <a:pt x="5009" y="1976"/>
                  </a:lnTo>
                  <a:lnTo>
                    <a:pt x="5016" y="1976"/>
                  </a:lnTo>
                  <a:lnTo>
                    <a:pt x="5021" y="1977"/>
                  </a:lnTo>
                  <a:lnTo>
                    <a:pt x="5027" y="1978"/>
                  </a:lnTo>
                  <a:lnTo>
                    <a:pt x="5032" y="1978"/>
                  </a:lnTo>
                  <a:lnTo>
                    <a:pt x="5038" y="1979"/>
                  </a:lnTo>
                  <a:lnTo>
                    <a:pt x="5044" y="1979"/>
                  </a:lnTo>
                  <a:lnTo>
                    <a:pt x="5050" y="1980"/>
                  </a:lnTo>
                  <a:lnTo>
                    <a:pt x="5055" y="1980"/>
                  </a:lnTo>
                  <a:lnTo>
                    <a:pt x="5061" y="1981"/>
                  </a:lnTo>
                  <a:lnTo>
                    <a:pt x="5066" y="1981"/>
                  </a:lnTo>
                  <a:lnTo>
                    <a:pt x="5073" y="1982"/>
                  </a:lnTo>
                  <a:lnTo>
                    <a:pt x="5079" y="1982"/>
                  </a:lnTo>
                  <a:lnTo>
                    <a:pt x="5084" y="1983"/>
                  </a:lnTo>
                  <a:lnTo>
                    <a:pt x="5090" y="1983"/>
                  </a:lnTo>
                  <a:lnTo>
                    <a:pt x="5095" y="1984"/>
                  </a:lnTo>
                  <a:lnTo>
                    <a:pt x="5102" y="1984"/>
                  </a:lnTo>
                  <a:lnTo>
                    <a:pt x="5107" y="1985"/>
                  </a:lnTo>
                  <a:lnTo>
                    <a:pt x="5113" y="1985"/>
                  </a:lnTo>
                  <a:lnTo>
                    <a:pt x="5118" y="1986"/>
                  </a:lnTo>
                  <a:lnTo>
                    <a:pt x="5124" y="1987"/>
                  </a:lnTo>
                  <a:lnTo>
                    <a:pt x="5130" y="1987"/>
                  </a:lnTo>
                  <a:lnTo>
                    <a:pt x="5136" y="1988"/>
                  </a:lnTo>
                  <a:lnTo>
                    <a:pt x="5141" y="1988"/>
                  </a:lnTo>
                  <a:lnTo>
                    <a:pt x="5147" y="1989"/>
                  </a:lnTo>
                  <a:lnTo>
                    <a:pt x="5152" y="1989"/>
                  </a:lnTo>
                  <a:lnTo>
                    <a:pt x="5159" y="1991"/>
                  </a:lnTo>
                  <a:lnTo>
                    <a:pt x="5164" y="1991"/>
                  </a:lnTo>
                  <a:lnTo>
                    <a:pt x="5170" y="1992"/>
                  </a:lnTo>
                  <a:lnTo>
                    <a:pt x="5176" y="1992"/>
                  </a:lnTo>
                  <a:lnTo>
                    <a:pt x="5181" y="1992"/>
                  </a:lnTo>
                  <a:lnTo>
                    <a:pt x="5188" y="1993"/>
                  </a:lnTo>
                  <a:lnTo>
                    <a:pt x="5193" y="1993"/>
                  </a:lnTo>
                  <a:lnTo>
                    <a:pt x="5199" y="1994"/>
                  </a:lnTo>
                  <a:lnTo>
                    <a:pt x="5204" y="1994"/>
                  </a:lnTo>
                  <a:lnTo>
                    <a:pt x="5210" y="1995"/>
                  </a:lnTo>
                  <a:lnTo>
                    <a:pt x="5216" y="1995"/>
                  </a:lnTo>
                  <a:lnTo>
                    <a:pt x="5222" y="1996"/>
                  </a:lnTo>
                  <a:lnTo>
                    <a:pt x="5227" y="1996"/>
                  </a:lnTo>
                  <a:lnTo>
                    <a:pt x="5233" y="1997"/>
                  </a:lnTo>
                  <a:lnTo>
                    <a:pt x="5238" y="1997"/>
                  </a:lnTo>
                  <a:lnTo>
                    <a:pt x="5245" y="1998"/>
                  </a:lnTo>
                  <a:lnTo>
                    <a:pt x="5250" y="1998"/>
                  </a:lnTo>
                  <a:lnTo>
                    <a:pt x="5256" y="1999"/>
                  </a:lnTo>
                  <a:lnTo>
                    <a:pt x="5262" y="1999"/>
                  </a:lnTo>
                  <a:lnTo>
                    <a:pt x="5267" y="2000"/>
                  </a:lnTo>
                  <a:lnTo>
                    <a:pt x="5274" y="2000"/>
                  </a:lnTo>
                  <a:lnTo>
                    <a:pt x="5279" y="2000"/>
                  </a:lnTo>
                  <a:lnTo>
                    <a:pt x="5285" y="2001"/>
                  </a:lnTo>
                  <a:lnTo>
                    <a:pt x="5290" y="2001"/>
                  </a:lnTo>
                  <a:lnTo>
                    <a:pt x="5296" y="2002"/>
                  </a:lnTo>
                  <a:lnTo>
                    <a:pt x="5302" y="2002"/>
                  </a:lnTo>
                  <a:lnTo>
                    <a:pt x="5308" y="2003"/>
                  </a:lnTo>
                  <a:lnTo>
                    <a:pt x="5313" y="2003"/>
                  </a:lnTo>
                  <a:lnTo>
                    <a:pt x="5319" y="2004"/>
                  </a:lnTo>
                  <a:lnTo>
                    <a:pt x="5324" y="2004"/>
                  </a:lnTo>
                  <a:lnTo>
                    <a:pt x="5331" y="2004"/>
                  </a:lnTo>
                  <a:lnTo>
                    <a:pt x="5336" y="2005"/>
                  </a:lnTo>
                  <a:lnTo>
                    <a:pt x="5342" y="2005"/>
                  </a:lnTo>
                  <a:lnTo>
                    <a:pt x="5347" y="2006"/>
                  </a:lnTo>
                  <a:lnTo>
                    <a:pt x="5353" y="2006"/>
                  </a:lnTo>
                  <a:lnTo>
                    <a:pt x="5360" y="2007"/>
                  </a:lnTo>
                  <a:lnTo>
                    <a:pt x="5365" y="2007"/>
                  </a:lnTo>
                  <a:lnTo>
                    <a:pt x="5371" y="2007"/>
                  </a:lnTo>
                  <a:lnTo>
                    <a:pt x="5376" y="2008"/>
                  </a:lnTo>
                  <a:lnTo>
                    <a:pt x="5382" y="2008"/>
                  </a:lnTo>
                  <a:lnTo>
                    <a:pt x="5388" y="2009"/>
                  </a:lnTo>
                  <a:lnTo>
                    <a:pt x="5394" y="2009"/>
                  </a:lnTo>
                  <a:lnTo>
                    <a:pt x="5399" y="2010"/>
                  </a:lnTo>
                  <a:lnTo>
                    <a:pt x="5405" y="2010"/>
                  </a:lnTo>
                  <a:lnTo>
                    <a:pt x="5410" y="2010"/>
                  </a:lnTo>
                  <a:lnTo>
                    <a:pt x="5417" y="2011"/>
                  </a:lnTo>
                  <a:lnTo>
                    <a:pt x="5422" y="2011"/>
                  </a:lnTo>
                  <a:lnTo>
                    <a:pt x="5428" y="2012"/>
                  </a:lnTo>
                  <a:lnTo>
                    <a:pt x="5433" y="2012"/>
                  </a:lnTo>
                  <a:lnTo>
                    <a:pt x="5439" y="2012"/>
                  </a:lnTo>
                  <a:lnTo>
                    <a:pt x="5446" y="2013"/>
                  </a:lnTo>
                  <a:lnTo>
                    <a:pt x="5451" y="2013"/>
                  </a:lnTo>
                  <a:lnTo>
                    <a:pt x="5457" y="2014"/>
                  </a:lnTo>
                  <a:lnTo>
                    <a:pt x="5462" y="2014"/>
                  </a:lnTo>
                  <a:lnTo>
                    <a:pt x="5468" y="2014"/>
                  </a:lnTo>
                  <a:lnTo>
                    <a:pt x="5474" y="2015"/>
                  </a:lnTo>
                  <a:lnTo>
                    <a:pt x="5480" y="2015"/>
                  </a:lnTo>
                  <a:lnTo>
                    <a:pt x="5485" y="2016"/>
                  </a:lnTo>
                  <a:lnTo>
                    <a:pt x="5491" y="2016"/>
                  </a:lnTo>
                  <a:lnTo>
                    <a:pt x="5496" y="2016"/>
                  </a:lnTo>
                  <a:lnTo>
                    <a:pt x="5503" y="2017"/>
                  </a:lnTo>
                  <a:lnTo>
                    <a:pt x="5508" y="2017"/>
                  </a:lnTo>
                  <a:lnTo>
                    <a:pt x="5514" y="2018"/>
                  </a:lnTo>
                  <a:lnTo>
                    <a:pt x="5519" y="2018"/>
                  </a:lnTo>
                  <a:lnTo>
                    <a:pt x="5525" y="2018"/>
                  </a:lnTo>
                  <a:lnTo>
                    <a:pt x="5531" y="2020"/>
                  </a:lnTo>
                  <a:lnTo>
                    <a:pt x="5537" y="2020"/>
                  </a:lnTo>
                  <a:lnTo>
                    <a:pt x="5543" y="2020"/>
                  </a:lnTo>
                  <a:lnTo>
                    <a:pt x="5548" y="2021"/>
                  </a:lnTo>
                  <a:lnTo>
                    <a:pt x="5554" y="2021"/>
                  </a:lnTo>
                  <a:lnTo>
                    <a:pt x="5560" y="2021"/>
                  </a:lnTo>
                  <a:lnTo>
                    <a:pt x="5566" y="2022"/>
                  </a:lnTo>
                  <a:lnTo>
                    <a:pt x="5571" y="2022"/>
                  </a:lnTo>
                  <a:lnTo>
                    <a:pt x="5577" y="2023"/>
                  </a:lnTo>
                  <a:lnTo>
                    <a:pt x="5582" y="2023"/>
                  </a:lnTo>
                  <a:lnTo>
                    <a:pt x="5589" y="2023"/>
                  </a:lnTo>
                  <a:lnTo>
                    <a:pt x="5594" y="2024"/>
                  </a:lnTo>
                  <a:lnTo>
                    <a:pt x="5600" y="2024"/>
                  </a:lnTo>
                  <a:lnTo>
                    <a:pt x="5605" y="2024"/>
                  </a:lnTo>
                  <a:lnTo>
                    <a:pt x="5611" y="2025"/>
                  </a:lnTo>
                  <a:lnTo>
                    <a:pt x="5617" y="2025"/>
                  </a:lnTo>
                  <a:lnTo>
                    <a:pt x="5623" y="2025"/>
                  </a:lnTo>
                  <a:lnTo>
                    <a:pt x="5629" y="2026"/>
                  </a:lnTo>
                  <a:lnTo>
                    <a:pt x="5634" y="2026"/>
                  </a:lnTo>
                  <a:lnTo>
                    <a:pt x="5640" y="2026"/>
                  </a:lnTo>
                  <a:lnTo>
                    <a:pt x="5646" y="2027"/>
                  </a:lnTo>
                  <a:lnTo>
                    <a:pt x="5652" y="2027"/>
                  </a:lnTo>
                  <a:lnTo>
                    <a:pt x="5657" y="2027"/>
                  </a:lnTo>
                  <a:lnTo>
                    <a:pt x="5663" y="2028"/>
                  </a:lnTo>
                  <a:lnTo>
                    <a:pt x="5668" y="2028"/>
                  </a:lnTo>
                  <a:lnTo>
                    <a:pt x="5675" y="2029"/>
                  </a:lnTo>
                  <a:lnTo>
                    <a:pt x="5680" y="2029"/>
                  </a:lnTo>
                  <a:lnTo>
                    <a:pt x="5686" y="2029"/>
                  </a:lnTo>
                  <a:lnTo>
                    <a:pt x="5691" y="2030"/>
                  </a:lnTo>
                  <a:lnTo>
                    <a:pt x="5697" y="2030"/>
                  </a:lnTo>
                  <a:lnTo>
                    <a:pt x="5703" y="2030"/>
                  </a:lnTo>
                  <a:lnTo>
                    <a:pt x="5709" y="2030"/>
                  </a:lnTo>
                  <a:lnTo>
                    <a:pt x="5714" y="2031"/>
                  </a:lnTo>
                  <a:lnTo>
                    <a:pt x="5720" y="2031"/>
                  </a:lnTo>
                  <a:lnTo>
                    <a:pt x="5726" y="2031"/>
                  </a:lnTo>
                  <a:lnTo>
                    <a:pt x="5732" y="2032"/>
                  </a:lnTo>
                  <a:lnTo>
                    <a:pt x="5738" y="2032"/>
                  </a:lnTo>
                  <a:lnTo>
                    <a:pt x="5743" y="2032"/>
                  </a:lnTo>
                  <a:lnTo>
                    <a:pt x="5749" y="2033"/>
                  </a:lnTo>
                  <a:lnTo>
                    <a:pt x="5754" y="2033"/>
                  </a:lnTo>
                  <a:lnTo>
                    <a:pt x="5761" y="2033"/>
                  </a:lnTo>
                  <a:lnTo>
                    <a:pt x="5766" y="2034"/>
                  </a:lnTo>
                  <a:lnTo>
                    <a:pt x="5772" y="2034"/>
                  </a:lnTo>
                  <a:lnTo>
                    <a:pt x="5777" y="2034"/>
                  </a:lnTo>
                  <a:lnTo>
                    <a:pt x="5783" y="2035"/>
                  </a:lnTo>
                  <a:lnTo>
                    <a:pt x="5789" y="2035"/>
                  </a:lnTo>
                  <a:lnTo>
                    <a:pt x="5795" y="2035"/>
                  </a:lnTo>
                  <a:lnTo>
                    <a:pt x="5800" y="2036"/>
                  </a:lnTo>
                  <a:lnTo>
                    <a:pt x="5806" y="2036"/>
                  </a:lnTo>
                  <a:lnTo>
                    <a:pt x="5812" y="2036"/>
                  </a:lnTo>
                  <a:lnTo>
                    <a:pt x="5818" y="2036"/>
                  </a:lnTo>
                  <a:lnTo>
                    <a:pt x="5824" y="2037"/>
                  </a:lnTo>
                  <a:lnTo>
                    <a:pt x="5829" y="2037"/>
                  </a:lnTo>
                  <a:lnTo>
                    <a:pt x="5835" y="2037"/>
                  </a:lnTo>
                  <a:lnTo>
                    <a:pt x="5840" y="2038"/>
                  </a:lnTo>
                  <a:lnTo>
                    <a:pt x="5847" y="2038"/>
                  </a:lnTo>
                  <a:lnTo>
                    <a:pt x="5852" y="2038"/>
                  </a:lnTo>
                  <a:lnTo>
                    <a:pt x="5858" y="2039"/>
                  </a:lnTo>
                  <a:lnTo>
                    <a:pt x="5863" y="2039"/>
                  </a:lnTo>
                  <a:lnTo>
                    <a:pt x="5869" y="2039"/>
                  </a:lnTo>
                  <a:lnTo>
                    <a:pt x="5875" y="2039"/>
                  </a:lnTo>
                  <a:lnTo>
                    <a:pt x="5881" y="2040"/>
                  </a:lnTo>
                  <a:lnTo>
                    <a:pt x="5886" y="2040"/>
                  </a:lnTo>
                  <a:lnTo>
                    <a:pt x="5892" y="2040"/>
                  </a:lnTo>
                  <a:lnTo>
                    <a:pt x="5897" y="2041"/>
                  </a:lnTo>
                  <a:lnTo>
                    <a:pt x="5904" y="2041"/>
                  </a:lnTo>
                  <a:lnTo>
                    <a:pt x="5910" y="2041"/>
                  </a:lnTo>
                  <a:lnTo>
                    <a:pt x="5915" y="2041"/>
                  </a:lnTo>
                  <a:lnTo>
                    <a:pt x="5921" y="2042"/>
                  </a:lnTo>
                  <a:lnTo>
                    <a:pt x="5926" y="2042"/>
                  </a:lnTo>
                  <a:lnTo>
                    <a:pt x="5933" y="2042"/>
                  </a:lnTo>
                  <a:lnTo>
                    <a:pt x="5938" y="2042"/>
                  </a:lnTo>
                  <a:lnTo>
                    <a:pt x="5944" y="2043"/>
                  </a:lnTo>
                  <a:lnTo>
                    <a:pt x="5949" y="2043"/>
                  </a:lnTo>
                  <a:lnTo>
                    <a:pt x="5955" y="2043"/>
                  </a:lnTo>
                  <a:lnTo>
                    <a:pt x="5961" y="2044"/>
                  </a:lnTo>
                  <a:lnTo>
                    <a:pt x="5967" y="2044"/>
                  </a:lnTo>
                  <a:lnTo>
                    <a:pt x="5972" y="2044"/>
                  </a:lnTo>
                  <a:lnTo>
                    <a:pt x="5978" y="2044"/>
                  </a:lnTo>
                  <a:lnTo>
                    <a:pt x="5983" y="2045"/>
                  </a:lnTo>
                  <a:lnTo>
                    <a:pt x="5990" y="2045"/>
                  </a:lnTo>
                  <a:lnTo>
                    <a:pt x="5996" y="2045"/>
                  </a:lnTo>
                  <a:lnTo>
                    <a:pt x="6001" y="2045"/>
                  </a:lnTo>
                  <a:lnTo>
                    <a:pt x="6007" y="2046"/>
                  </a:lnTo>
                  <a:lnTo>
                    <a:pt x="6012" y="2046"/>
                  </a:lnTo>
                  <a:lnTo>
                    <a:pt x="6019" y="2046"/>
                  </a:lnTo>
                  <a:lnTo>
                    <a:pt x="6024" y="2046"/>
                  </a:lnTo>
                  <a:lnTo>
                    <a:pt x="6030" y="2047"/>
                  </a:lnTo>
                  <a:lnTo>
                    <a:pt x="6035" y="2047"/>
                  </a:lnTo>
                  <a:lnTo>
                    <a:pt x="6041" y="2047"/>
                  </a:lnTo>
                  <a:lnTo>
                    <a:pt x="6047" y="2047"/>
                  </a:lnTo>
                  <a:lnTo>
                    <a:pt x="6053" y="2049"/>
                  </a:lnTo>
                  <a:lnTo>
                    <a:pt x="6058" y="2049"/>
                  </a:lnTo>
                  <a:lnTo>
                    <a:pt x="6064" y="2049"/>
                  </a:lnTo>
                  <a:lnTo>
                    <a:pt x="6069" y="2049"/>
                  </a:lnTo>
                  <a:lnTo>
                    <a:pt x="6076" y="2050"/>
                  </a:lnTo>
                  <a:lnTo>
                    <a:pt x="6081" y="2050"/>
                  </a:lnTo>
                  <a:lnTo>
                    <a:pt x="6087" y="2050"/>
                  </a:lnTo>
                  <a:lnTo>
                    <a:pt x="6093" y="2050"/>
                  </a:lnTo>
                  <a:lnTo>
                    <a:pt x="6098" y="2051"/>
                  </a:lnTo>
                  <a:lnTo>
                    <a:pt x="6105" y="2051"/>
                  </a:lnTo>
                  <a:lnTo>
                    <a:pt x="6110" y="2051"/>
                  </a:lnTo>
                  <a:lnTo>
                    <a:pt x="6116" y="2051"/>
                  </a:lnTo>
                  <a:lnTo>
                    <a:pt x="6121" y="2052"/>
                  </a:lnTo>
                  <a:lnTo>
                    <a:pt x="6127" y="2052"/>
                  </a:lnTo>
                  <a:lnTo>
                    <a:pt x="6133" y="2052"/>
                  </a:lnTo>
                  <a:lnTo>
                    <a:pt x="6139" y="2052"/>
                  </a:lnTo>
                  <a:lnTo>
                    <a:pt x="6144" y="2053"/>
                  </a:lnTo>
                  <a:lnTo>
                    <a:pt x="6150" y="2053"/>
                  </a:lnTo>
                  <a:lnTo>
                    <a:pt x="6155" y="2053"/>
                  </a:lnTo>
                  <a:lnTo>
                    <a:pt x="6162" y="2053"/>
                  </a:lnTo>
                  <a:lnTo>
                    <a:pt x="6167" y="2054"/>
                  </a:lnTo>
                  <a:lnTo>
                    <a:pt x="6173" y="2054"/>
                  </a:lnTo>
                  <a:lnTo>
                    <a:pt x="6179" y="2054"/>
                  </a:lnTo>
                  <a:lnTo>
                    <a:pt x="6184" y="2054"/>
                  </a:lnTo>
                  <a:lnTo>
                    <a:pt x="6191" y="2054"/>
                  </a:lnTo>
                  <a:lnTo>
                    <a:pt x="6196" y="2055"/>
                  </a:lnTo>
                  <a:lnTo>
                    <a:pt x="6202" y="2055"/>
                  </a:lnTo>
                  <a:lnTo>
                    <a:pt x="6207" y="2055"/>
                  </a:lnTo>
                  <a:lnTo>
                    <a:pt x="6213" y="2055"/>
                  </a:lnTo>
                  <a:lnTo>
                    <a:pt x="6219" y="2056"/>
                  </a:lnTo>
                  <a:lnTo>
                    <a:pt x="6225" y="2056"/>
                  </a:lnTo>
                  <a:lnTo>
                    <a:pt x="6230" y="2056"/>
                  </a:lnTo>
                  <a:lnTo>
                    <a:pt x="6236" y="2056"/>
                  </a:lnTo>
                  <a:lnTo>
                    <a:pt x="6241" y="2056"/>
                  </a:lnTo>
                  <a:lnTo>
                    <a:pt x="6248" y="2057"/>
                  </a:lnTo>
                  <a:lnTo>
                    <a:pt x="6253" y="2057"/>
                  </a:lnTo>
                  <a:lnTo>
                    <a:pt x="6259" y="2057"/>
                  </a:lnTo>
                  <a:lnTo>
                    <a:pt x="6264" y="2057"/>
                  </a:lnTo>
                  <a:lnTo>
                    <a:pt x="6270" y="2058"/>
                  </a:lnTo>
                  <a:lnTo>
                    <a:pt x="6277" y="2058"/>
                  </a:lnTo>
                  <a:lnTo>
                    <a:pt x="6282" y="2058"/>
                  </a:lnTo>
                  <a:lnTo>
                    <a:pt x="6288" y="2058"/>
                  </a:lnTo>
                  <a:lnTo>
                    <a:pt x="6293" y="2058"/>
                  </a:lnTo>
                  <a:lnTo>
                    <a:pt x="6299" y="2059"/>
                  </a:lnTo>
                  <a:lnTo>
                    <a:pt x="6305" y="2059"/>
                  </a:lnTo>
                  <a:lnTo>
                    <a:pt x="6311" y="2059"/>
                  </a:lnTo>
                  <a:lnTo>
                    <a:pt x="6316" y="2059"/>
                  </a:lnTo>
                  <a:lnTo>
                    <a:pt x="6322" y="2059"/>
                  </a:lnTo>
                  <a:lnTo>
                    <a:pt x="6327" y="2060"/>
                  </a:lnTo>
                  <a:lnTo>
                    <a:pt x="6334" y="2060"/>
                  </a:lnTo>
                  <a:lnTo>
                    <a:pt x="6339" y="2060"/>
                  </a:lnTo>
                  <a:lnTo>
                    <a:pt x="6345" y="2060"/>
                  </a:lnTo>
                  <a:lnTo>
                    <a:pt x="6350" y="2060"/>
                  </a:lnTo>
                  <a:lnTo>
                    <a:pt x="6356" y="2061"/>
                  </a:lnTo>
                  <a:lnTo>
                    <a:pt x="6363" y="2061"/>
                  </a:lnTo>
                  <a:lnTo>
                    <a:pt x="6368" y="2061"/>
                  </a:lnTo>
                  <a:lnTo>
                    <a:pt x="6374" y="2061"/>
                  </a:lnTo>
                  <a:lnTo>
                    <a:pt x="6379" y="2061"/>
                  </a:lnTo>
                  <a:lnTo>
                    <a:pt x="6386" y="2062"/>
                  </a:lnTo>
                  <a:lnTo>
                    <a:pt x="6391" y="2062"/>
                  </a:lnTo>
                  <a:lnTo>
                    <a:pt x="6397" y="2062"/>
                  </a:lnTo>
                  <a:lnTo>
                    <a:pt x="6402" y="2062"/>
                  </a:lnTo>
                  <a:lnTo>
                    <a:pt x="6408" y="2062"/>
                  </a:lnTo>
                  <a:lnTo>
                    <a:pt x="6413" y="2063"/>
                  </a:lnTo>
                  <a:lnTo>
                    <a:pt x="6420" y="2063"/>
                  </a:lnTo>
                  <a:lnTo>
                    <a:pt x="6425" y="2063"/>
                  </a:lnTo>
                  <a:lnTo>
                    <a:pt x="6431" y="2063"/>
                  </a:lnTo>
                  <a:lnTo>
                    <a:pt x="6436" y="2063"/>
                  </a:lnTo>
                  <a:lnTo>
                    <a:pt x="6443" y="2063"/>
                  </a:lnTo>
                  <a:lnTo>
                    <a:pt x="6448" y="2064"/>
                  </a:lnTo>
                  <a:lnTo>
                    <a:pt x="6454" y="2064"/>
                  </a:lnTo>
                  <a:lnTo>
                    <a:pt x="6460" y="2064"/>
                  </a:lnTo>
                  <a:lnTo>
                    <a:pt x="6465" y="2064"/>
                  </a:lnTo>
                  <a:lnTo>
                    <a:pt x="6472" y="2064"/>
                  </a:lnTo>
                  <a:lnTo>
                    <a:pt x="6477" y="2065"/>
                  </a:lnTo>
                  <a:lnTo>
                    <a:pt x="6483" y="2065"/>
                  </a:lnTo>
                  <a:lnTo>
                    <a:pt x="6488" y="2065"/>
                  </a:lnTo>
                  <a:lnTo>
                    <a:pt x="6494" y="2065"/>
                  </a:lnTo>
                  <a:lnTo>
                    <a:pt x="6500" y="2065"/>
                  </a:lnTo>
                  <a:lnTo>
                    <a:pt x="6506" y="2065"/>
                  </a:lnTo>
                  <a:lnTo>
                    <a:pt x="6511" y="2066"/>
                  </a:lnTo>
                  <a:lnTo>
                    <a:pt x="6517" y="2066"/>
                  </a:lnTo>
                  <a:lnTo>
                    <a:pt x="6522" y="2066"/>
                  </a:lnTo>
                  <a:lnTo>
                    <a:pt x="6529" y="2066"/>
                  </a:lnTo>
                  <a:lnTo>
                    <a:pt x="6534" y="2066"/>
                  </a:lnTo>
                  <a:lnTo>
                    <a:pt x="6540" y="2066"/>
                  </a:lnTo>
                  <a:lnTo>
                    <a:pt x="6546" y="2067"/>
                  </a:lnTo>
                  <a:lnTo>
                    <a:pt x="6551" y="2067"/>
                  </a:lnTo>
                  <a:lnTo>
                    <a:pt x="6558" y="2067"/>
                  </a:lnTo>
                  <a:lnTo>
                    <a:pt x="6563" y="2067"/>
                  </a:lnTo>
                  <a:lnTo>
                    <a:pt x="6569" y="2067"/>
                  </a:lnTo>
                  <a:lnTo>
                    <a:pt x="6574" y="2068"/>
                  </a:lnTo>
                  <a:lnTo>
                    <a:pt x="6580" y="2068"/>
                  </a:lnTo>
                  <a:lnTo>
                    <a:pt x="6586" y="2068"/>
                  </a:lnTo>
                  <a:lnTo>
                    <a:pt x="6592" y="2068"/>
                  </a:lnTo>
                  <a:lnTo>
                    <a:pt x="6597" y="2068"/>
                  </a:lnTo>
                  <a:lnTo>
                    <a:pt x="6603" y="2068"/>
                  </a:lnTo>
                  <a:lnTo>
                    <a:pt x="6608" y="2069"/>
                  </a:lnTo>
                  <a:lnTo>
                    <a:pt x="6615" y="2069"/>
                  </a:lnTo>
                  <a:lnTo>
                    <a:pt x="6620" y="2069"/>
                  </a:lnTo>
                  <a:lnTo>
                    <a:pt x="6626" y="2069"/>
                  </a:lnTo>
                  <a:lnTo>
                    <a:pt x="6631" y="2069"/>
                  </a:lnTo>
                  <a:lnTo>
                    <a:pt x="6637" y="2069"/>
                  </a:lnTo>
                  <a:lnTo>
                    <a:pt x="6644" y="2069"/>
                  </a:lnTo>
                  <a:lnTo>
                    <a:pt x="6649" y="2070"/>
                  </a:lnTo>
                  <a:lnTo>
                    <a:pt x="6655" y="2070"/>
                  </a:lnTo>
                  <a:lnTo>
                    <a:pt x="6660" y="2070"/>
                  </a:lnTo>
                  <a:lnTo>
                    <a:pt x="6666" y="2070"/>
                  </a:lnTo>
                  <a:lnTo>
                    <a:pt x="6672" y="2070"/>
                  </a:lnTo>
                  <a:lnTo>
                    <a:pt x="6678" y="2070"/>
                  </a:lnTo>
                  <a:lnTo>
                    <a:pt x="6683" y="2071"/>
                  </a:lnTo>
                  <a:lnTo>
                    <a:pt x="6689" y="2071"/>
                  </a:lnTo>
                  <a:lnTo>
                    <a:pt x="6694" y="2071"/>
                  </a:lnTo>
                  <a:lnTo>
                    <a:pt x="6701" y="2071"/>
                  </a:lnTo>
                  <a:lnTo>
                    <a:pt x="6706" y="2071"/>
                  </a:lnTo>
                  <a:lnTo>
                    <a:pt x="6712" y="2071"/>
                  </a:lnTo>
                  <a:lnTo>
                    <a:pt x="6717" y="2071"/>
                  </a:lnTo>
                  <a:lnTo>
                    <a:pt x="6723" y="2072"/>
                  </a:lnTo>
                  <a:lnTo>
                    <a:pt x="6730" y="2072"/>
                  </a:lnTo>
                  <a:lnTo>
                    <a:pt x="6735" y="2072"/>
                  </a:lnTo>
                  <a:lnTo>
                    <a:pt x="6741" y="2072"/>
                  </a:lnTo>
                  <a:lnTo>
                    <a:pt x="6746" y="2072"/>
                  </a:lnTo>
                  <a:lnTo>
                    <a:pt x="6752" y="2072"/>
                  </a:lnTo>
                  <a:lnTo>
                    <a:pt x="6758" y="2072"/>
                  </a:lnTo>
                  <a:lnTo>
                    <a:pt x="6764" y="2073"/>
                  </a:lnTo>
                  <a:lnTo>
                    <a:pt x="6769" y="2073"/>
                  </a:lnTo>
                  <a:lnTo>
                    <a:pt x="6775" y="2073"/>
                  </a:lnTo>
                  <a:lnTo>
                    <a:pt x="6780" y="2073"/>
                  </a:lnTo>
                  <a:lnTo>
                    <a:pt x="6787" y="2073"/>
                  </a:lnTo>
                  <a:lnTo>
                    <a:pt x="6792" y="2073"/>
                  </a:lnTo>
                  <a:lnTo>
                    <a:pt x="6798" y="2073"/>
                  </a:lnTo>
                  <a:lnTo>
                    <a:pt x="6803" y="2074"/>
                  </a:lnTo>
                  <a:lnTo>
                    <a:pt x="6809" y="2074"/>
                  </a:lnTo>
                  <a:lnTo>
                    <a:pt x="6815" y="2074"/>
                  </a:lnTo>
                  <a:lnTo>
                    <a:pt x="6821" y="2074"/>
                  </a:lnTo>
                  <a:lnTo>
                    <a:pt x="6827" y="2074"/>
                  </a:lnTo>
                  <a:lnTo>
                    <a:pt x="6832" y="2074"/>
                  </a:lnTo>
                  <a:lnTo>
                    <a:pt x="6838" y="2074"/>
                  </a:lnTo>
                  <a:lnTo>
                    <a:pt x="6844" y="2075"/>
                  </a:lnTo>
                  <a:lnTo>
                    <a:pt x="6850" y="2075"/>
                  </a:lnTo>
                  <a:lnTo>
                    <a:pt x="6855" y="2075"/>
                  </a:lnTo>
                  <a:lnTo>
                    <a:pt x="6861" y="2075"/>
                  </a:lnTo>
                  <a:lnTo>
                    <a:pt x="6866" y="2075"/>
                  </a:lnTo>
                  <a:lnTo>
                    <a:pt x="6873" y="2075"/>
                  </a:lnTo>
                  <a:lnTo>
                    <a:pt x="6878" y="2075"/>
                  </a:lnTo>
                  <a:lnTo>
                    <a:pt x="6884" y="2077"/>
                  </a:lnTo>
                  <a:lnTo>
                    <a:pt x="6889" y="2077"/>
                  </a:lnTo>
                  <a:lnTo>
                    <a:pt x="6895" y="2077"/>
                  </a:lnTo>
                  <a:lnTo>
                    <a:pt x="6901" y="2077"/>
                  </a:lnTo>
                  <a:lnTo>
                    <a:pt x="6907" y="2077"/>
                  </a:lnTo>
                  <a:lnTo>
                    <a:pt x="6913" y="2077"/>
                  </a:lnTo>
                  <a:lnTo>
                    <a:pt x="6918" y="2077"/>
                  </a:lnTo>
                  <a:lnTo>
                    <a:pt x="6924" y="2077"/>
                  </a:lnTo>
                  <a:lnTo>
                    <a:pt x="6930" y="2078"/>
                  </a:lnTo>
                  <a:lnTo>
                    <a:pt x="6936" y="2078"/>
                  </a:lnTo>
                  <a:lnTo>
                    <a:pt x="6941" y="2078"/>
                  </a:lnTo>
                  <a:lnTo>
                    <a:pt x="6947" y="2078"/>
                  </a:lnTo>
                  <a:lnTo>
                    <a:pt x="6952" y="2078"/>
                  </a:lnTo>
                  <a:lnTo>
                    <a:pt x="6959" y="2078"/>
                  </a:lnTo>
                  <a:lnTo>
                    <a:pt x="6964" y="2078"/>
                  </a:lnTo>
                  <a:lnTo>
                    <a:pt x="6970" y="2078"/>
                  </a:lnTo>
                  <a:lnTo>
                    <a:pt x="6975" y="2079"/>
                  </a:lnTo>
                  <a:lnTo>
                    <a:pt x="6981" y="2079"/>
                  </a:lnTo>
                  <a:lnTo>
                    <a:pt x="6987" y="2079"/>
                  </a:lnTo>
                  <a:lnTo>
                    <a:pt x="6993" y="2079"/>
                  </a:lnTo>
                  <a:lnTo>
                    <a:pt x="6998" y="2079"/>
                  </a:lnTo>
                  <a:lnTo>
                    <a:pt x="7004" y="2079"/>
                  </a:lnTo>
                  <a:lnTo>
                    <a:pt x="7010" y="2079"/>
                  </a:lnTo>
                  <a:lnTo>
                    <a:pt x="7016" y="2079"/>
                  </a:lnTo>
                  <a:lnTo>
                    <a:pt x="7022" y="2080"/>
                  </a:lnTo>
                  <a:lnTo>
                    <a:pt x="7027" y="2080"/>
                  </a:lnTo>
                  <a:lnTo>
                    <a:pt x="7033" y="2080"/>
                  </a:lnTo>
                  <a:lnTo>
                    <a:pt x="7038" y="2080"/>
                  </a:lnTo>
                  <a:lnTo>
                    <a:pt x="7045" y="2080"/>
                  </a:lnTo>
                  <a:lnTo>
                    <a:pt x="7050" y="2080"/>
                  </a:lnTo>
                  <a:lnTo>
                    <a:pt x="7056" y="2080"/>
                  </a:lnTo>
                  <a:lnTo>
                    <a:pt x="7061" y="2080"/>
                  </a:lnTo>
                  <a:lnTo>
                    <a:pt x="7067" y="2080"/>
                  </a:lnTo>
                  <a:lnTo>
                    <a:pt x="7073" y="2081"/>
                  </a:lnTo>
                  <a:lnTo>
                    <a:pt x="7079" y="2081"/>
                  </a:lnTo>
                  <a:lnTo>
                    <a:pt x="7084" y="2081"/>
                  </a:lnTo>
                  <a:lnTo>
                    <a:pt x="7090" y="2081"/>
                  </a:lnTo>
                  <a:lnTo>
                    <a:pt x="7096" y="2081"/>
                  </a:lnTo>
                  <a:lnTo>
                    <a:pt x="7102" y="2081"/>
                  </a:lnTo>
                  <a:lnTo>
                    <a:pt x="7108" y="2081"/>
                  </a:lnTo>
                  <a:lnTo>
                    <a:pt x="7113" y="2081"/>
                  </a:lnTo>
                  <a:lnTo>
                    <a:pt x="7119" y="2081"/>
                  </a:lnTo>
                  <a:lnTo>
                    <a:pt x="7124" y="2082"/>
                  </a:lnTo>
                  <a:lnTo>
                    <a:pt x="7131" y="2082"/>
                  </a:lnTo>
                  <a:lnTo>
                    <a:pt x="7136" y="2082"/>
                  </a:lnTo>
                  <a:lnTo>
                    <a:pt x="7142" y="2082"/>
                  </a:lnTo>
                  <a:lnTo>
                    <a:pt x="7147" y="2082"/>
                  </a:lnTo>
                  <a:lnTo>
                    <a:pt x="7153" y="2082"/>
                  </a:lnTo>
                  <a:lnTo>
                    <a:pt x="7159" y="2082"/>
                  </a:lnTo>
                  <a:lnTo>
                    <a:pt x="7165" y="2082"/>
                  </a:lnTo>
                  <a:lnTo>
                    <a:pt x="7170" y="2082"/>
                  </a:lnTo>
                  <a:lnTo>
                    <a:pt x="7176" y="2083"/>
                  </a:lnTo>
                  <a:lnTo>
                    <a:pt x="7181" y="2083"/>
                  </a:lnTo>
                  <a:lnTo>
                    <a:pt x="7188" y="2083"/>
                  </a:lnTo>
                  <a:lnTo>
                    <a:pt x="7194" y="2083"/>
                  </a:lnTo>
                  <a:lnTo>
                    <a:pt x="7199" y="2083"/>
                  </a:lnTo>
                  <a:lnTo>
                    <a:pt x="7205" y="2083"/>
                  </a:lnTo>
                  <a:lnTo>
                    <a:pt x="7210" y="2083"/>
                  </a:lnTo>
                  <a:lnTo>
                    <a:pt x="7217" y="2083"/>
                  </a:lnTo>
                  <a:lnTo>
                    <a:pt x="7222" y="2083"/>
                  </a:lnTo>
                  <a:lnTo>
                    <a:pt x="7228" y="2083"/>
                  </a:lnTo>
                  <a:lnTo>
                    <a:pt x="7233" y="2084"/>
                  </a:lnTo>
                  <a:lnTo>
                    <a:pt x="7239" y="2084"/>
                  </a:lnTo>
                  <a:lnTo>
                    <a:pt x="7245" y="2084"/>
                  </a:lnTo>
                  <a:lnTo>
                    <a:pt x="7251" y="2084"/>
                  </a:lnTo>
                  <a:lnTo>
                    <a:pt x="7256" y="2084"/>
                  </a:lnTo>
                  <a:lnTo>
                    <a:pt x="7262" y="2084"/>
                  </a:lnTo>
                  <a:lnTo>
                    <a:pt x="7267" y="2084"/>
                  </a:lnTo>
                  <a:lnTo>
                    <a:pt x="7274" y="2084"/>
                  </a:lnTo>
                  <a:lnTo>
                    <a:pt x="7280" y="2084"/>
                  </a:lnTo>
                  <a:lnTo>
                    <a:pt x="7285" y="2084"/>
                  </a:lnTo>
                  <a:lnTo>
                    <a:pt x="7291" y="2085"/>
                  </a:lnTo>
                  <a:lnTo>
                    <a:pt x="7296" y="2085"/>
                  </a:lnTo>
                  <a:lnTo>
                    <a:pt x="7303" y="2085"/>
                  </a:lnTo>
                  <a:lnTo>
                    <a:pt x="7308" y="2085"/>
                  </a:lnTo>
                  <a:lnTo>
                    <a:pt x="7314" y="2085"/>
                  </a:lnTo>
                  <a:lnTo>
                    <a:pt x="7319" y="2085"/>
                  </a:lnTo>
                  <a:lnTo>
                    <a:pt x="7325" y="2085"/>
                  </a:lnTo>
                  <a:lnTo>
                    <a:pt x="7331" y="2085"/>
                  </a:lnTo>
                  <a:lnTo>
                    <a:pt x="7337" y="2085"/>
                  </a:lnTo>
                  <a:lnTo>
                    <a:pt x="7342" y="2085"/>
                  </a:lnTo>
                  <a:lnTo>
                    <a:pt x="7348" y="2085"/>
                  </a:lnTo>
                  <a:lnTo>
                    <a:pt x="7353" y="2086"/>
                  </a:lnTo>
                  <a:lnTo>
                    <a:pt x="7360" y="2086"/>
                  </a:lnTo>
                  <a:lnTo>
                    <a:pt x="7365" y="2086"/>
                  </a:lnTo>
                  <a:lnTo>
                    <a:pt x="7371" y="2086"/>
                  </a:lnTo>
                  <a:lnTo>
                    <a:pt x="7377" y="2086"/>
                  </a:lnTo>
                  <a:lnTo>
                    <a:pt x="7382" y="2086"/>
                  </a:lnTo>
                  <a:lnTo>
                    <a:pt x="7389" y="2086"/>
                  </a:lnTo>
                  <a:lnTo>
                    <a:pt x="7394" y="2086"/>
                  </a:lnTo>
                  <a:lnTo>
                    <a:pt x="7400" y="2086"/>
                  </a:lnTo>
                  <a:lnTo>
                    <a:pt x="7405" y="2086"/>
                  </a:lnTo>
                  <a:lnTo>
                    <a:pt x="7411" y="2086"/>
                  </a:lnTo>
                  <a:lnTo>
                    <a:pt x="7417" y="2086"/>
                  </a:lnTo>
                  <a:lnTo>
                    <a:pt x="7423" y="2087"/>
                  </a:lnTo>
                  <a:lnTo>
                    <a:pt x="7428" y="2087"/>
                  </a:lnTo>
                  <a:lnTo>
                    <a:pt x="7434" y="2087"/>
                  </a:lnTo>
                  <a:lnTo>
                    <a:pt x="7439" y="2087"/>
                  </a:lnTo>
                  <a:lnTo>
                    <a:pt x="7446" y="2087"/>
                  </a:lnTo>
                  <a:lnTo>
                    <a:pt x="7451" y="2087"/>
                  </a:lnTo>
                  <a:lnTo>
                    <a:pt x="7457" y="2087"/>
                  </a:lnTo>
                  <a:lnTo>
                    <a:pt x="7463" y="2087"/>
                  </a:lnTo>
                  <a:lnTo>
                    <a:pt x="7468" y="2087"/>
                  </a:lnTo>
                  <a:lnTo>
                    <a:pt x="7475" y="2087"/>
                  </a:lnTo>
                  <a:lnTo>
                    <a:pt x="7480" y="2087"/>
                  </a:lnTo>
                  <a:lnTo>
                    <a:pt x="7486" y="2088"/>
                  </a:lnTo>
                  <a:lnTo>
                    <a:pt x="7491" y="2088"/>
                  </a:lnTo>
                  <a:lnTo>
                    <a:pt x="7497" y="2088"/>
                  </a:lnTo>
                  <a:lnTo>
                    <a:pt x="7503" y="2088"/>
                  </a:lnTo>
                  <a:lnTo>
                    <a:pt x="7509" y="2088"/>
                  </a:lnTo>
                  <a:lnTo>
                    <a:pt x="7514" y="2088"/>
                  </a:lnTo>
                  <a:lnTo>
                    <a:pt x="7520" y="2088"/>
                  </a:lnTo>
                  <a:lnTo>
                    <a:pt x="7525" y="2088"/>
                  </a:lnTo>
                  <a:lnTo>
                    <a:pt x="7532" y="2088"/>
                  </a:lnTo>
                  <a:lnTo>
                    <a:pt x="7537" y="2088"/>
                  </a:lnTo>
                  <a:lnTo>
                    <a:pt x="7543" y="2088"/>
                  </a:lnTo>
                  <a:lnTo>
                    <a:pt x="7548" y="2088"/>
                  </a:lnTo>
                  <a:lnTo>
                    <a:pt x="7554" y="2088"/>
                  </a:lnTo>
                  <a:lnTo>
                    <a:pt x="7561" y="2089"/>
                  </a:lnTo>
                  <a:lnTo>
                    <a:pt x="7566" y="2089"/>
                  </a:lnTo>
                  <a:lnTo>
                    <a:pt x="7572" y="2089"/>
                  </a:lnTo>
                  <a:lnTo>
                    <a:pt x="7577" y="2089"/>
                  </a:lnTo>
                  <a:lnTo>
                    <a:pt x="7583" y="2089"/>
                  </a:lnTo>
                  <a:lnTo>
                    <a:pt x="7589" y="2089"/>
                  </a:lnTo>
                  <a:lnTo>
                    <a:pt x="7595" y="2089"/>
                  </a:lnTo>
                  <a:lnTo>
                    <a:pt x="7600" y="2089"/>
                  </a:lnTo>
                  <a:lnTo>
                    <a:pt x="7606" y="2089"/>
                  </a:lnTo>
                  <a:lnTo>
                    <a:pt x="7611" y="2089"/>
                  </a:lnTo>
                  <a:lnTo>
                    <a:pt x="7618" y="2089"/>
                  </a:lnTo>
                  <a:lnTo>
                    <a:pt x="7623" y="2089"/>
                  </a:lnTo>
                  <a:lnTo>
                    <a:pt x="7629" y="2089"/>
                  </a:lnTo>
                  <a:lnTo>
                    <a:pt x="7634" y="2090"/>
                  </a:lnTo>
                  <a:lnTo>
                    <a:pt x="7640" y="2090"/>
                  </a:lnTo>
                  <a:lnTo>
                    <a:pt x="7647" y="2090"/>
                  </a:lnTo>
                  <a:lnTo>
                    <a:pt x="7652" y="2090"/>
                  </a:lnTo>
                  <a:lnTo>
                    <a:pt x="7658" y="2090"/>
                  </a:lnTo>
                  <a:lnTo>
                    <a:pt x="7663" y="2090"/>
                  </a:lnTo>
                  <a:lnTo>
                    <a:pt x="7669" y="2090"/>
                  </a:lnTo>
                  <a:lnTo>
                    <a:pt x="7675" y="2090"/>
                  </a:lnTo>
                  <a:lnTo>
                    <a:pt x="7681" y="2090"/>
                  </a:lnTo>
                  <a:lnTo>
                    <a:pt x="7686" y="2090"/>
                  </a:lnTo>
                  <a:lnTo>
                    <a:pt x="7692" y="2090"/>
                  </a:lnTo>
                  <a:lnTo>
                    <a:pt x="7697" y="2090"/>
                  </a:lnTo>
                  <a:lnTo>
                    <a:pt x="7704" y="2090"/>
                  </a:lnTo>
                  <a:lnTo>
                    <a:pt x="7709" y="2090"/>
                  </a:lnTo>
                  <a:lnTo>
                    <a:pt x="7715" y="2090"/>
                  </a:lnTo>
                  <a:lnTo>
                    <a:pt x="7720" y="2091"/>
                  </a:lnTo>
                  <a:lnTo>
                    <a:pt x="7726" y="2091"/>
                  </a:lnTo>
                  <a:lnTo>
                    <a:pt x="7732" y="2091"/>
                  </a:lnTo>
                  <a:lnTo>
                    <a:pt x="7738" y="2091"/>
                  </a:lnTo>
                  <a:lnTo>
                    <a:pt x="7744" y="2091"/>
                  </a:lnTo>
                  <a:lnTo>
                    <a:pt x="7749" y="2091"/>
                  </a:lnTo>
                  <a:lnTo>
                    <a:pt x="7755" y="2091"/>
                  </a:lnTo>
                  <a:lnTo>
                    <a:pt x="7761" y="2091"/>
                  </a:lnTo>
                  <a:lnTo>
                    <a:pt x="7767" y="2091"/>
                  </a:lnTo>
                  <a:lnTo>
                    <a:pt x="7772" y="2091"/>
                  </a:lnTo>
                  <a:lnTo>
                    <a:pt x="7778" y="2091"/>
                  </a:lnTo>
                  <a:lnTo>
                    <a:pt x="7783" y="2091"/>
                  </a:lnTo>
                  <a:lnTo>
                    <a:pt x="7790" y="2091"/>
                  </a:lnTo>
                  <a:lnTo>
                    <a:pt x="7795" y="2091"/>
                  </a:lnTo>
                  <a:lnTo>
                    <a:pt x="7801" y="2091"/>
                  </a:lnTo>
                  <a:lnTo>
                    <a:pt x="7806" y="2092"/>
                  </a:lnTo>
                  <a:lnTo>
                    <a:pt x="7812" y="2092"/>
                  </a:lnTo>
                  <a:lnTo>
                    <a:pt x="7818" y="2092"/>
                  </a:lnTo>
                  <a:lnTo>
                    <a:pt x="7824" y="2092"/>
                  </a:lnTo>
                  <a:lnTo>
                    <a:pt x="7830" y="2092"/>
                  </a:lnTo>
                  <a:lnTo>
                    <a:pt x="7835" y="2092"/>
                  </a:lnTo>
                  <a:lnTo>
                    <a:pt x="7841" y="2092"/>
                  </a:lnTo>
                  <a:lnTo>
                    <a:pt x="7847" y="2092"/>
                  </a:lnTo>
                  <a:lnTo>
                    <a:pt x="7853" y="2092"/>
                  </a:lnTo>
                  <a:lnTo>
                    <a:pt x="7858" y="2092"/>
                  </a:lnTo>
                  <a:lnTo>
                    <a:pt x="7864" y="2092"/>
                  </a:lnTo>
                  <a:lnTo>
                    <a:pt x="7869" y="2092"/>
                  </a:lnTo>
                  <a:lnTo>
                    <a:pt x="7876" y="2092"/>
                  </a:lnTo>
                  <a:lnTo>
                    <a:pt x="7881" y="2092"/>
                  </a:lnTo>
                  <a:lnTo>
                    <a:pt x="7887" y="2092"/>
                  </a:lnTo>
                  <a:lnTo>
                    <a:pt x="7892" y="2092"/>
                  </a:lnTo>
                  <a:lnTo>
                    <a:pt x="7898" y="2093"/>
                  </a:lnTo>
                  <a:lnTo>
                    <a:pt x="7904" y="2093"/>
                  </a:lnTo>
                  <a:lnTo>
                    <a:pt x="7910" y="2093"/>
                  </a:lnTo>
                  <a:lnTo>
                    <a:pt x="7915" y="2093"/>
                  </a:lnTo>
                  <a:lnTo>
                    <a:pt x="7921" y="2093"/>
                  </a:lnTo>
                  <a:lnTo>
                    <a:pt x="7928" y="2093"/>
                  </a:lnTo>
                  <a:lnTo>
                    <a:pt x="7933" y="2093"/>
                  </a:lnTo>
                  <a:lnTo>
                    <a:pt x="7939" y="2093"/>
                  </a:lnTo>
                  <a:lnTo>
                    <a:pt x="7944" y="2093"/>
                  </a:lnTo>
                  <a:lnTo>
                    <a:pt x="7950" y="2093"/>
                  </a:lnTo>
                  <a:lnTo>
                    <a:pt x="7955" y="2093"/>
                  </a:lnTo>
                  <a:lnTo>
                    <a:pt x="7962" y="2093"/>
                  </a:lnTo>
                  <a:lnTo>
                    <a:pt x="7967" y="2093"/>
                  </a:lnTo>
                  <a:lnTo>
                    <a:pt x="7973" y="2093"/>
                  </a:lnTo>
                  <a:lnTo>
                    <a:pt x="7978" y="2093"/>
                  </a:lnTo>
                  <a:lnTo>
                    <a:pt x="7984" y="2093"/>
                  </a:lnTo>
                  <a:lnTo>
                    <a:pt x="7990" y="2093"/>
                  </a:lnTo>
                  <a:lnTo>
                    <a:pt x="7996" y="2093"/>
                  </a:lnTo>
                  <a:lnTo>
                    <a:pt x="8001" y="2094"/>
                  </a:lnTo>
                  <a:lnTo>
                    <a:pt x="8007" y="2094"/>
                  </a:lnTo>
                  <a:lnTo>
                    <a:pt x="8012" y="2094"/>
                  </a:lnTo>
                  <a:lnTo>
                    <a:pt x="8019" y="2094"/>
                  </a:lnTo>
                  <a:lnTo>
                    <a:pt x="8025" y="2094"/>
                  </a:lnTo>
                  <a:lnTo>
                    <a:pt x="8030" y="2094"/>
                  </a:lnTo>
                  <a:lnTo>
                    <a:pt x="8036" y="2094"/>
                  </a:lnTo>
                  <a:lnTo>
                    <a:pt x="8041" y="2094"/>
                  </a:lnTo>
                  <a:lnTo>
                    <a:pt x="8048" y="2094"/>
                  </a:lnTo>
                  <a:lnTo>
                    <a:pt x="8053" y="2094"/>
                  </a:lnTo>
                  <a:lnTo>
                    <a:pt x="8059" y="2094"/>
                  </a:lnTo>
                  <a:lnTo>
                    <a:pt x="8064" y="2094"/>
                  </a:lnTo>
                  <a:lnTo>
                    <a:pt x="8071" y="2094"/>
                  </a:lnTo>
                  <a:lnTo>
                    <a:pt x="8076" y="2094"/>
                  </a:lnTo>
                  <a:lnTo>
                    <a:pt x="8082" y="2094"/>
                  </a:lnTo>
                  <a:lnTo>
                    <a:pt x="8087" y="2094"/>
                  </a:lnTo>
                  <a:lnTo>
                    <a:pt x="8093" y="2094"/>
                  </a:lnTo>
                  <a:lnTo>
                    <a:pt x="8098" y="2094"/>
                  </a:lnTo>
                  <a:lnTo>
                    <a:pt x="8105" y="2094"/>
                  </a:lnTo>
                  <a:lnTo>
                    <a:pt x="8111" y="2095"/>
                  </a:lnTo>
                  <a:lnTo>
                    <a:pt x="8116" y="2095"/>
                  </a:lnTo>
                  <a:lnTo>
                    <a:pt x="8122" y="2095"/>
                  </a:lnTo>
                  <a:lnTo>
                    <a:pt x="8128" y="2095"/>
                  </a:lnTo>
                  <a:lnTo>
                    <a:pt x="8134" y="2095"/>
                  </a:lnTo>
                  <a:lnTo>
                    <a:pt x="8139" y="2095"/>
                  </a:lnTo>
                  <a:lnTo>
                    <a:pt x="8145" y="2095"/>
                  </a:lnTo>
                  <a:lnTo>
                    <a:pt x="8150" y="2095"/>
                  </a:lnTo>
                  <a:lnTo>
                    <a:pt x="8157" y="2095"/>
                  </a:lnTo>
                  <a:lnTo>
                    <a:pt x="8162" y="2095"/>
                  </a:lnTo>
                  <a:lnTo>
                    <a:pt x="8168" y="2095"/>
                  </a:lnTo>
                  <a:lnTo>
                    <a:pt x="8173" y="2095"/>
                  </a:lnTo>
                  <a:lnTo>
                    <a:pt x="8179" y="2095"/>
                  </a:lnTo>
                  <a:lnTo>
                    <a:pt x="8185" y="2095"/>
                  </a:lnTo>
                  <a:lnTo>
                    <a:pt x="8191" y="2095"/>
                  </a:lnTo>
                  <a:lnTo>
                    <a:pt x="8196" y="2095"/>
                  </a:lnTo>
                  <a:lnTo>
                    <a:pt x="8202" y="2095"/>
                  </a:lnTo>
                  <a:lnTo>
                    <a:pt x="8208" y="2095"/>
                  </a:lnTo>
                  <a:lnTo>
                    <a:pt x="8214" y="2095"/>
                  </a:lnTo>
                  <a:lnTo>
                    <a:pt x="8220" y="2095"/>
                  </a:lnTo>
                  <a:lnTo>
                    <a:pt x="8225" y="2095"/>
                  </a:lnTo>
                  <a:lnTo>
                    <a:pt x="8231" y="2095"/>
                  </a:lnTo>
                  <a:lnTo>
                    <a:pt x="8236" y="2096"/>
                  </a:lnTo>
                  <a:lnTo>
                    <a:pt x="8243" y="2096"/>
                  </a:lnTo>
                  <a:lnTo>
                    <a:pt x="8248" y="2096"/>
                  </a:lnTo>
                  <a:lnTo>
                    <a:pt x="8254" y="2096"/>
                  </a:lnTo>
                  <a:lnTo>
                    <a:pt x="8259" y="2096"/>
                  </a:lnTo>
                  <a:lnTo>
                    <a:pt x="8265" y="2096"/>
                  </a:lnTo>
                  <a:lnTo>
                    <a:pt x="8271" y="2096"/>
                  </a:lnTo>
                  <a:lnTo>
                    <a:pt x="8277" y="2096"/>
                  </a:lnTo>
                  <a:lnTo>
                    <a:pt x="8282" y="2096"/>
                  </a:lnTo>
                  <a:lnTo>
                    <a:pt x="8288" y="2096"/>
                  </a:lnTo>
                  <a:lnTo>
                    <a:pt x="8294" y="2096"/>
                  </a:lnTo>
                  <a:lnTo>
                    <a:pt x="8300" y="2096"/>
                  </a:lnTo>
                  <a:lnTo>
                    <a:pt x="8306" y="2096"/>
                  </a:lnTo>
                  <a:lnTo>
                    <a:pt x="8311" y="2096"/>
                  </a:lnTo>
                  <a:lnTo>
                    <a:pt x="8317" y="2096"/>
                  </a:lnTo>
                  <a:lnTo>
                    <a:pt x="8322" y="2096"/>
                  </a:lnTo>
                  <a:lnTo>
                    <a:pt x="8329" y="2096"/>
                  </a:lnTo>
                  <a:lnTo>
                    <a:pt x="8334" y="2096"/>
                  </a:lnTo>
                  <a:lnTo>
                    <a:pt x="8340" y="2096"/>
                  </a:lnTo>
                  <a:lnTo>
                    <a:pt x="8345" y="2096"/>
                  </a:lnTo>
                  <a:lnTo>
                    <a:pt x="8351" y="2096"/>
                  </a:lnTo>
                  <a:lnTo>
                    <a:pt x="8357" y="2096"/>
                  </a:lnTo>
                  <a:lnTo>
                    <a:pt x="8363" y="2096"/>
                  </a:lnTo>
                  <a:lnTo>
                    <a:pt x="8368" y="2097"/>
                  </a:lnTo>
                  <a:lnTo>
                    <a:pt x="8374" y="2097"/>
                  </a:lnTo>
                  <a:lnTo>
                    <a:pt x="8379" y="2097"/>
                  </a:lnTo>
                  <a:lnTo>
                    <a:pt x="8386" y="2097"/>
                  </a:lnTo>
                  <a:lnTo>
                    <a:pt x="8392" y="2097"/>
                  </a:lnTo>
                  <a:lnTo>
                    <a:pt x="8397" y="2097"/>
                  </a:lnTo>
                  <a:lnTo>
                    <a:pt x="8403" y="2097"/>
                  </a:lnTo>
                  <a:lnTo>
                    <a:pt x="8408" y="2097"/>
                  </a:lnTo>
                  <a:lnTo>
                    <a:pt x="8415" y="2097"/>
                  </a:lnTo>
                  <a:lnTo>
                    <a:pt x="8420" y="2097"/>
                  </a:lnTo>
                  <a:lnTo>
                    <a:pt x="8426" y="2097"/>
                  </a:lnTo>
                  <a:lnTo>
                    <a:pt x="8431" y="2097"/>
                  </a:lnTo>
                  <a:lnTo>
                    <a:pt x="8437" y="2097"/>
                  </a:lnTo>
                  <a:lnTo>
                    <a:pt x="8443" y="2097"/>
                  </a:lnTo>
                  <a:lnTo>
                    <a:pt x="8449" y="2097"/>
                  </a:lnTo>
                  <a:lnTo>
                    <a:pt x="8454" y="2097"/>
                  </a:lnTo>
                  <a:lnTo>
                    <a:pt x="8460" y="2097"/>
                  </a:lnTo>
                  <a:lnTo>
                    <a:pt x="8465" y="2097"/>
                  </a:lnTo>
                  <a:lnTo>
                    <a:pt x="8472" y="2097"/>
                  </a:lnTo>
                  <a:lnTo>
                    <a:pt x="8478" y="2097"/>
                  </a:lnTo>
                  <a:lnTo>
                    <a:pt x="8483" y="2097"/>
                  </a:lnTo>
                  <a:lnTo>
                    <a:pt x="8489" y="2097"/>
                  </a:lnTo>
                  <a:lnTo>
                    <a:pt x="8494" y="2097"/>
                  </a:lnTo>
                  <a:lnTo>
                    <a:pt x="8501" y="2097"/>
                  </a:lnTo>
                  <a:lnTo>
                    <a:pt x="8506" y="2097"/>
                  </a:lnTo>
                  <a:lnTo>
                    <a:pt x="8512" y="2097"/>
                  </a:lnTo>
                  <a:lnTo>
                    <a:pt x="8517" y="2098"/>
                  </a:lnTo>
                  <a:lnTo>
                    <a:pt x="8523" y="2098"/>
                  </a:lnTo>
                  <a:lnTo>
                    <a:pt x="8529" y="2098"/>
                  </a:lnTo>
                  <a:lnTo>
                    <a:pt x="8535" y="2098"/>
                  </a:lnTo>
                  <a:lnTo>
                    <a:pt x="8540" y="2098"/>
                  </a:lnTo>
                  <a:lnTo>
                    <a:pt x="8546" y="2098"/>
                  </a:lnTo>
                  <a:lnTo>
                    <a:pt x="8551" y="2098"/>
                  </a:lnTo>
                  <a:lnTo>
                    <a:pt x="8558" y="2098"/>
                  </a:lnTo>
                  <a:lnTo>
                    <a:pt x="8563" y="2098"/>
                  </a:lnTo>
                  <a:lnTo>
                    <a:pt x="8569" y="2098"/>
                  </a:lnTo>
                  <a:lnTo>
                    <a:pt x="8575" y="2098"/>
                  </a:lnTo>
                  <a:lnTo>
                    <a:pt x="8580" y="2098"/>
                  </a:lnTo>
                  <a:lnTo>
                    <a:pt x="8587" y="2098"/>
                  </a:lnTo>
                  <a:lnTo>
                    <a:pt x="8592" y="2098"/>
                  </a:lnTo>
                  <a:lnTo>
                    <a:pt x="8598" y="2098"/>
                  </a:lnTo>
                </a:path>
              </a:pathLst>
            </a:custGeom>
            <a:solidFill>
              <a:srgbClr val="FFEBD7">
                <a:alpha val="0"/>
              </a:srgbClr>
            </a:solidFill>
            <a:ln w="0">
              <a:solidFill>
                <a:srgbClr val="008000"/>
              </a:solidFill>
              <a:prstDash val="sysDashDot"/>
              <a:round/>
              <a:headEnd/>
              <a:tailEnd/>
            </a:ln>
          </p:spPr>
          <p:txBody>
            <a:bodyPr/>
            <a:lstStyle/>
            <a:p>
              <a:endParaRPr lang="en-US" dirty="0"/>
            </a:p>
          </p:txBody>
        </p:sp>
        <p:sp>
          <p:nvSpPr>
            <p:cNvPr id="114762" name="Freeform 74"/>
            <p:cNvSpPr>
              <a:spLocks/>
            </p:cNvSpPr>
            <p:nvPr/>
          </p:nvSpPr>
          <p:spPr bwMode="auto">
            <a:xfrm>
              <a:off x="3605" y="730"/>
              <a:ext cx="955" cy="149"/>
            </a:xfrm>
            <a:custGeom>
              <a:avLst/>
              <a:gdLst/>
              <a:ahLst/>
              <a:cxnLst>
                <a:cxn ang="0">
                  <a:pos x="132" y="1228"/>
                </a:cxn>
                <a:cxn ang="0">
                  <a:pos x="269" y="1047"/>
                </a:cxn>
                <a:cxn ang="0">
                  <a:pos x="407" y="857"/>
                </a:cxn>
                <a:cxn ang="0">
                  <a:pos x="544" y="675"/>
                </a:cxn>
                <a:cxn ang="0">
                  <a:pos x="682" y="514"/>
                </a:cxn>
                <a:cxn ang="0">
                  <a:pos x="820" y="374"/>
                </a:cxn>
                <a:cxn ang="0">
                  <a:pos x="957" y="259"/>
                </a:cxn>
                <a:cxn ang="0">
                  <a:pos x="1094" y="167"/>
                </a:cxn>
                <a:cxn ang="0">
                  <a:pos x="1232" y="97"/>
                </a:cxn>
                <a:cxn ang="0">
                  <a:pos x="1370" y="47"/>
                </a:cxn>
                <a:cxn ang="0">
                  <a:pos x="1508" y="16"/>
                </a:cxn>
                <a:cxn ang="0">
                  <a:pos x="1645" y="2"/>
                </a:cxn>
                <a:cxn ang="0">
                  <a:pos x="1782" y="2"/>
                </a:cxn>
                <a:cxn ang="0">
                  <a:pos x="1920" y="13"/>
                </a:cxn>
                <a:cxn ang="0">
                  <a:pos x="2058" y="34"/>
                </a:cxn>
                <a:cxn ang="0">
                  <a:pos x="2195" y="64"/>
                </a:cxn>
                <a:cxn ang="0">
                  <a:pos x="2333" y="100"/>
                </a:cxn>
                <a:cxn ang="0">
                  <a:pos x="2470" y="142"/>
                </a:cxn>
                <a:cxn ang="0">
                  <a:pos x="2608" y="187"/>
                </a:cxn>
                <a:cxn ang="0">
                  <a:pos x="2745" y="236"/>
                </a:cxn>
                <a:cxn ang="0">
                  <a:pos x="2883" y="287"/>
                </a:cxn>
                <a:cxn ang="0">
                  <a:pos x="3021" y="338"/>
                </a:cxn>
                <a:cxn ang="0">
                  <a:pos x="3159" y="389"/>
                </a:cxn>
                <a:cxn ang="0">
                  <a:pos x="3295" y="442"/>
                </a:cxn>
                <a:cxn ang="0">
                  <a:pos x="3433" y="493"/>
                </a:cxn>
                <a:cxn ang="0">
                  <a:pos x="3571" y="544"/>
                </a:cxn>
                <a:cxn ang="0">
                  <a:pos x="3709" y="592"/>
                </a:cxn>
                <a:cxn ang="0">
                  <a:pos x="3846" y="640"/>
                </a:cxn>
                <a:cxn ang="0">
                  <a:pos x="3983" y="686"/>
                </a:cxn>
                <a:cxn ang="0">
                  <a:pos x="4121" y="729"/>
                </a:cxn>
                <a:cxn ang="0">
                  <a:pos x="4259" y="771"/>
                </a:cxn>
                <a:cxn ang="0">
                  <a:pos x="4396" y="811"/>
                </a:cxn>
                <a:cxn ang="0">
                  <a:pos x="4534" y="848"/>
                </a:cxn>
                <a:cxn ang="0">
                  <a:pos x="4671" y="885"/>
                </a:cxn>
                <a:cxn ang="0">
                  <a:pos x="4809" y="918"/>
                </a:cxn>
                <a:cxn ang="0">
                  <a:pos x="4946" y="950"/>
                </a:cxn>
                <a:cxn ang="0">
                  <a:pos x="5084" y="979"/>
                </a:cxn>
                <a:cxn ang="0">
                  <a:pos x="5222" y="1007"/>
                </a:cxn>
                <a:cxn ang="0">
                  <a:pos x="5360" y="1033"/>
                </a:cxn>
                <a:cxn ang="0">
                  <a:pos x="5496" y="1058"/>
                </a:cxn>
                <a:cxn ang="0">
                  <a:pos x="5634" y="1080"/>
                </a:cxn>
                <a:cxn ang="0">
                  <a:pos x="5772" y="1101"/>
                </a:cxn>
                <a:cxn ang="0">
                  <a:pos x="5910" y="1121"/>
                </a:cxn>
                <a:cxn ang="0">
                  <a:pos x="6047" y="1138"/>
                </a:cxn>
                <a:cxn ang="0">
                  <a:pos x="6184" y="1156"/>
                </a:cxn>
                <a:cxn ang="0">
                  <a:pos x="6322" y="1171"/>
                </a:cxn>
                <a:cxn ang="0">
                  <a:pos x="6460" y="1185"/>
                </a:cxn>
                <a:cxn ang="0">
                  <a:pos x="6597" y="1199"/>
                </a:cxn>
                <a:cxn ang="0">
                  <a:pos x="6735" y="1211"/>
                </a:cxn>
                <a:cxn ang="0">
                  <a:pos x="6873" y="1222"/>
                </a:cxn>
                <a:cxn ang="0">
                  <a:pos x="7010" y="1233"/>
                </a:cxn>
                <a:cxn ang="0">
                  <a:pos x="7147" y="1242"/>
                </a:cxn>
                <a:cxn ang="0">
                  <a:pos x="7285" y="1250"/>
                </a:cxn>
                <a:cxn ang="0">
                  <a:pos x="7423" y="1259"/>
                </a:cxn>
                <a:cxn ang="0">
                  <a:pos x="7561" y="1266"/>
                </a:cxn>
                <a:cxn ang="0">
                  <a:pos x="7697" y="1273"/>
                </a:cxn>
                <a:cxn ang="0">
                  <a:pos x="7835" y="1278"/>
                </a:cxn>
                <a:cxn ang="0">
                  <a:pos x="7973" y="1285"/>
                </a:cxn>
                <a:cxn ang="0">
                  <a:pos x="8111" y="1290"/>
                </a:cxn>
                <a:cxn ang="0">
                  <a:pos x="8248" y="1294"/>
                </a:cxn>
                <a:cxn ang="0">
                  <a:pos x="8386" y="1299"/>
                </a:cxn>
                <a:cxn ang="0">
                  <a:pos x="8523" y="1302"/>
                </a:cxn>
              </a:cxnLst>
              <a:rect l="0" t="0" r="r" b="b"/>
              <a:pathLst>
                <a:path w="8598" h="1342">
                  <a:moveTo>
                    <a:pt x="0" y="1342"/>
                  </a:moveTo>
                  <a:lnTo>
                    <a:pt x="5" y="1340"/>
                  </a:lnTo>
                  <a:lnTo>
                    <a:pt x="11" y="1338"/>
                  </a:lnTo>
                  <a:lnTo>
                    <a:pt x="16" y="1335"/>
                  </a:lnTo>
                  <a:lnTo>
                    <a:pt x="23" y="1332"/>
                  </a:lnTo>
                  <a:lnTo>
                    <a:pt x="29" y="1329"/>
                  </a:lnTo>
                  <a:lnTo>
                    <a:pt x="34" y="1325"/>
                  </a:lnTo>
                  <a:lnTo>
                    <a:pt x="40" y="1321"/>
                  </a:lnTo>
                  <a:lnTo>
                    <a:pt x="46" y="1317"/>
                  </a:lnTo>
                  <a:lnTo>
                    <a:pt x="52" y="1311"/>
                  </a:lnTo>
                  <a:lnTo>
                    <a:pt x="57" y="1307"/>
                  </a:lnTo>
                  <a:lnTo>
                    <a:pt x="63" y="1302"/>
                  </a:lnTo>
                  <a:lnTo>
                    <a:pt x="68" y="1296"/>
                  </a:lnTo>
                  <a:lnTo>
                    <a:pt x="75" y="1291"/>
                  </a:lnTo>
                  <a:lnTo>
                    <a:pt x="80" y="1286"/>
                  </a:lnTo>
                  <a:lnTo>
                    <a:pt x="86" y="1279"/>
                  </a:lnTo>
                  <a:lnTo>
                    <a:pt x="91" y="1273"/>
                  </a:lnTo>
                  <a:lnTo>
                    <a:pt x="97" y="1267"/>
                  </a:lnTo>
                  <a:lnTo>
                    <a:pt x="103" y="1261"/>
                  </a:lnTo>
                  <a:lnTo>
                    <a:pt x="109" y="1254"/>
                  </a:lnTo>
                  <a:lnTo>
                    <a:pt x="114" y="1248"/>
                  </a:lnTo>
                  <a:lnTo>
                    <a:pt x="120" y="1241"/>
                  </a:lnTo>
                  <a:lnTo>
                    <a:pt x="126" y="1235"/>
                  </a:lnTo>
                  <a:lnTo>
                    <a:pt x="132" y="1228"/>
                  </a:lnTo>
                  <a:lnTo>
                    <a:pt x="138" y="1221"/>
                  </a:lnTo>
                  <a:lnTo>
                    <a:pt x="143" y="1214"/>
                  </a:lnTo>
                  <a:lnTo>
                    <a:pt x="149" y="1207"/>
                  </a:lnTo>
                  <a:lnTo>
                    <a:pt x="154" y="1200"/>
                  </a:lnTo>
                  <a:lnTo>
                    <a:pt x="161" y="1192"/>
                  </a:lnTo>
                  <a:lnTo>
                    <a:pt x="166" y="1185"/>
                  </a:lnTo>
                  <a:lnTo>
                    <a:pt x="172" y="1178"/>
                  </a:lnTo>
                  <a:lnTo>
                    <a:pt x="177" y="1171"/>
                  </a:lnTo>
                  <a:lnTo>
                    <a:pt x="183" y="1163"/>
                  </a:lnTo>
                  <a:lnTo>
                    <a:pt x="189" y="1156"/>
                  </a:lnTo>
                  <a:lnTo>
                    <a:pt x="195" y="1148"/>
                  </a:lnTo>
                  <a:lnTo>
                    <a:pt x="200" y="1141"/>
                  </a:lnTo>
                  <a:lnTo>
                    <a:pt x="206" y="1133"/>
                  </a:lnTo>
                  <a:lnTo>
                    <a:pt x="212" y="1125"/>
                  </a:lnTo>
                  <a:lnTo>
                    <a:pt x="218" y="1118"/>
                  </a:lnTo>
                  <a:lnTo>
                    <a:pt x="224" y="1109"/>
                  </a:lnTo>
                  <a:lnTo>
                    <a:pt x="229" y="1102"/>
                  </a:lnTo>
                  <a:lnTo>
                    <a:pt x="235" y="1094"/>
                  </a:lnTo>
                  <a:lnTo>
                    <a:pt x="240" y="1087"/>
                  </a:lnTo>
                  <a:lnTo>
                    <a:pt x="247" y="1078"/>
                  </a:lnTo>
                  <a:lnTo>
                    <a:pt x="252" y="1071"/>
                  </a:lnTo>
                  <a:lnTo>
                    <a:pt x="258" y="1063"/>
                  </a:lnTo>
                  <a:lnTo>
                    <a:pt x="263" y="1055"/>
                  </a:lnTo>
                  <a:lnTo>
                    <a:pt x="269" y="1047"/>
                  </a:lnTo>
                  <a:lnTo>
                    <a:pt x="275" y="1039"/>
                  </a:lnTo>
                  <a:lnTo>
                    <a:pt x="281" y="1031"/>
                  </a:lnTo>
                  <a:lnTo>
                    <a:pt x="286" y="1023"/>
                  </a:lnTo>
                  <a:lnTo>
                    <a:pt x="292" y="1015"/>
                  </a:lnTo>
                  <a:lnTo>
                    <a:pt x="297" y="1007"/>
                  </a:lnTo>
                  <a:lnTo>
                    <a:pt x="304" y="1000"/>
                  </a:lnTo>
                  <a:lnTo>
                    <a:pt x="310" y="991"/>
                  </a:lnTo>
                  <a:lnTo>
                    <a:pt x="315" y="983"/>
                  </a:lnTo>
                  <a:lnTo>
                    <a:pt x="321" y="975"/>
                  </a:lnTo>
                  <a:lnTo>
                    <a:pt x="326" y="967"/>
                  </a:lnTo>
                  <a:lnTo>
                    <a:pt x="333" y="959"/>
                  </a:lnTo>
                  <a:lnTo>
                    <a:pt x="338" y="951"/>
                  </a:lnTo>
                  <a:lnTo>
                    <a:pt x="344" y="944"/>
                  </a:lnTo>
                  <a:lnTo>
                    <a:pt x="349" y="935"/>
                  </a:lnTo>
                  <a:lnTo>
                    <a:pt x="355" y="927"/>
                  </a:lnTo>
                  <a:lnTo>
                    <a:pt x="361" y="920"/>
                  </a:lnTo>
                  <a:lnTo>
                    <a:pt x="367" y="912"/>
                  </a:lnTo>
                  <a:lnTo>
                    <a:pt x="372" y="903"/>
                  </a:lnTo>
                  <a:lnTo>
                    <a:pt x="378" y="896"/>
                  </a:lnTo>
                  <a:lnTo>
                    <a:pt x="383" y="888"/>
                  </a:lnTo>
                  <a:lnTo>
                    <a:pt x="390" y="879"/>
                  </a:lnTo>
                  <a:lnTo>
                    <a:pt x="396" y="872"/>
                  </a:lnTo>
                  <a:lnTo>
                    <a:pt x="401" y="864"/>
                  </a:lnTo>
                  <a:lnTo>
                    <a:pt x="407" y="857"/>
                  </a:lnTo>
                  <a:lnTo>
                    <a:pt x="412" y="848"/>
                  </a:lnTo>
                  <a:lnTo>
                    <a:pt x="419" y="841"/>
                  </a:lnTo>
                  <a:lnTo>
                    <a:pt x="424" y="833"/>
                  </a:lnTo>
                  <a:lnTo>
                    <a:pt x="430" y="826"/>
                  </a:lnTo>
                  <a:lnTo>
                    <a:pt x="435" y="817"/>
                  </a:lnTo>
                  <a:lnTo>
                    <a:pt x="441" y="810"/>
                  </a:lnTo>
                  <a:lnTo>
                    <a:pt x="447" y="802"/>
                  </a:lnTo>
                  <a:lnTo>
                    <a:pt x="453" y="794"/>
                  </a:lnTo>
                  <a:lnTo>
                    <a:pt x="458" y="787"/>
                  </a:lnTo>
                  <a:lnTo>
                    <a:pt x="464" y="779"/>
                  </a:lnTo>
                  <a:lnTo>
                    <a:pt x="469" y="772"/>
                  </a:lnTo>
                  <a:lnTo>
                    <a:pt x="476" y="764"/>
                  </a:lnTo>
                  <a:lnTo>
                    <a:pt x="481" y="756"/>
                  </a:lnTo>
                  <a:lnTo>
                    <a:pt x="487" y="749"/>
                  </a:lnTo>
                  <a:lnTo>
                    <a:pt x="493" y="742"/>
                  </a:lnTo>
                  <a:lnTo>
                    <a:pt x="498" y="734"/>
                  </a:lnTo>
                  <a:lnTo>
                    <a:pt x="505" y="726"/>
                  </a:lnTo>
                  <a:lnTo>
                    <a:pt x="510" y="719"/>
                  </a:lnTo>
                  <a:lnTo>
                    <a:pt x="516" y="712"/>
                  </a:lnTo>
                  <a:lnTo>
                    <a:pt x="521" y="704"/>
                  </a:lnTo>
                  <a:lnTo>
                    <a:pt x="527" y="697"/>
                  </a:lnTo>
                  <a:lnTo>
                    <a:pt x="533" y="690"/>
                  </a:lnTo>
                  <a:lnTo>
                    <a:pt x="539" y="683"/>
                  </a:lnTo>
                  <a:lnTo>
                    <a:pt x="544" y="675"/>
                  </a:lnTo>
                  <a:lnTo>
                    <a:pt x="550" y="668"/>
                  </a:lnTo>
                  <a:lnTo>
                    <a:pt x="555" y="661"/>
                  </a:lnTo>
                  <a:lnTo>
                    <a:pt x="562" y="654"/>
                  </a:lnTo>
                  <a:lnTo>
                    <a:pt x="567" y="647"/>
                  </a:lnTo>
                  <a:lnTo>
                    <a:pt x="573" y="640"/>
                  </a:lnTo>
                  <a:lnTo>
                    <a:pt x="579" y="633"/>
                  </a:lnTo>
                  <a:lnTo>
                    <a:pt x="584" y="626"/>
                  </a:lnTo>
                  <a:lnTo>
                    <a:pt x="591" y="619"/>
                  </a:lnTo>
                  <a:lnTo>
                    <a:pt x="596" y="612"/>
                  </a:lnTo>
                  <a:lnTo>
                    <a:pt x="602" y="605"/>
                  </a:lnTo>
                  <a:lnTo>
                    <a:pt x="607" y="599"/>
                  </a:lnTo>
                  <a:lnTo>
                    <a:pt x="613" y="591"/>
                  </a:lnTo>
                  <a:lnTo>
                    <a:pt x="619" y="585"/>
                  </a:lnTo>
                  <a:lnTo>
                    <a:pt x="625" y="578"/>
                  </a:lnTo>
                  <a:lnTo>
                    <a:pt x="630" y="572"/>
                  </a:lnTo>
                  <a:lnTo>
                    <a:pt x="636" y="564"/>
                  </a:lnTo>
                  <a:lnTo>
                    <a:pt x="641" y="558"/>
                  </a:lnTo>
                  <a:lnTo>
                    <a:pt x="648" y="552"/>
                  </a:lnTo>
                  <a:lnTo>
                    <a:pt x="653" y="546"/>
                  </a:lnTo>
                  <a:lnTo>
                    <a:pt x="659" y="539"/>
                  </a:lnTo>
                  <a:lnTo>
                    <a:pt x="664" y="532"/>
                  </a:lnTo>
                  <a:lnTo>
                    <a:pt x="670" y="526"/>
                  </a:lnTo>
                  <a:lnTo>
                    <a:pt x="677" y="520"/>
                  </a:lnTo>
                  <a:lnTo>
                    <a:pt x="682" y="514"/>
                  </a:lnTo>
                  <a:lnTo>
                    <a:pt x="688" y="507"/>
                  </a:lnTo>
                  <a:lnTo>
                    <a:pt x="693" y="501"/>
                  </a:lnTo>
                  <a:lnTo>
                    <a:pt x="699" y="495"/>
                  </a:lnTo>
                  <a:lnTo>
                    <a:pt x="705" y="489"/>
                  </a:lnTo>
                  <a:lnTo>
                    <a:pt x="711" y="483"/>
                  </a:lnTo>
                  <a:lnTo>
                    <a:pt x="716" y="476"/>
                  </a:lnTo>
                  <a:lnTo>
                    <a:pt x="722" y="470"/>
                  </a:lnTo>
                  <a:lnTo>
                    <a:pt x="727" y="464"/>
                  </a:lnTo>
                  <a:lnTo>
                    <a:pt x="734" y="458"/>
                  </a:lnTo>
                  <a:lnTo>
                    <a:pt x="739" y="453"/>
                  </a:lnTo>
                  <a:lnTo>
                    <a:pt x="745" y="446"/>
                  </a:lnTo>
                  <a:lnTo>
                    <a:pt x="750" y="440"/>
                  </a:lnTo>
                  <a:lnTo>
                    <a:pt x="756" y="435"/>
                  </a:lnTo>
                  <a:lnTo>
                    <a:pt x="762" y="429"/>
                  </a:lnTo>
                  <a:lnTo>
                    <a:pt x="768" y="424"/>
                  </a:lnTo>
                  <a:lnTo>
                    <a:pt x="774" y="417"/>
                  </a:lnTo>
                  <a:lnTo>
                    <a:pt x="779" y="412"/>
                  </a:lnTo>
                  <a:lnTo>
                    <a:pt x="785" y="407"/>
                  </a:lnTo>
                  <a:lnTo>
                    <a:pt x="791" y="401"/>
                  </a:lnTo>
                  <a:lnTo>
                    <a:pt x="797" y="396"/>
                  </a:lnTo>
                  <a:lnTo>
                    <a:pt x="802" y="390"/>
                  </a:lnTo>
                  <a:lnTo>
                    <a:pt x="808" y="384"/>
                  </a:lnTo>
                  <a:lnTo>
                    <a:pt x="813" y="379"/>
                  </a:lnTo>
                  <a:lnTo>
                    <a:pt x="820" y="374"/>
                  </a:lnTo>
                  <a:lnTo>
                    <a:pt x="825" y="369"/>
                  </a:lnTo>
                  <a:lnTo>
                    <a:pt x="831" y="363"/>
                  </a:lnTo>
                  <a:lnTo>
                    <a:pt x="836" y="358"/>
                  </a:lnTo>
                  <a:lnTo>
                    <a:pt x="842" y="353"/>
                  </a:lnTo>
                  <a:lnTo>
                    <a:pt x="848" y="348"/>
                  </a:lnTo>
                  <a:lnTo>
                    <a:pt x="854" y="343"/>
                  </a:lnTo>
                  <a:lnTo>
                    <a:pt x="860" y="338"/>
                  </a:lnTo>
                  <a:lnTo>
                    <a:pt x="865" y="332"/>
                  </a:lnTo>
                  <a:lnTo>
                    <a:pt x="871" y="328"/>
                  </a:lnTo>
                  <a:lnTo>
                    <a:pt x="877" y="323"/>
                  </a:lnTo>
                  <a:lnTo>
                    <a:pt x="883" y="318"/>
                  </a:lnTo>
                  <a:lnTo>
                    <a:pt x="888" y="313"/>
                  </a:lnTo>
                  <a:lnTo>
                    <a:pt x="894" y="308"/>
                  </a:lnTo>
                  <a:lnTo>
                    <a:pt x="899" y="303"/>
                  </a:lnTo>
                  <a:lnTo>
                    <a:pt x="906" y="299"/>
                  </a:lnTo>
                  <a:lnTo>
                    <a:pt x="911" y="294"/>
                  </a:lnTo>
                  <a:lnTo>
                    <a:pt x="917" y="290"/>
                  </a:lnTo>
                  <a:lnTo>
                    <a:pt x="922" y="285"/>
                  </a:lnTo>
                  <a:lnTo>
                    <a:pt x="928" y="281"/>
                  </a:lnTo>
                  <a:lnTo>
                    <a:pt x="934" y="276"/>
                  </a:lnTo>
                  <a:lnTo>
                    <a:pt x="940" y="271"/>
                  </a:lnTo>
                  <a:lnTo>
                    <a:pt x="945" y="267"/>
                  </a:lnTo>
                  <a:lnTo>
                    <a:pt x="951" y="263"/>
                  </a:lnTo>
                  <a:lnTo>
                    <a:pt x="957" y="259"/>
                  </a:lnTo>
                  <a:lnTo>
                    <a:pt x="963" y="254"/>
                  </a:lnTo>
                  <a:lnTo>
                    <a:pt x="969" y="249"/>
                  </a:lnTo>
                  <a:lnTo>
                    <a:pt x="974" y="245"/>
                  </a:lnTo>
                  <a:lnTo>
                    <a:pt x="980" y="241"/>
                  </a:lnTo>
                  <a:lnTo>
                    <a:pt x="985" y="237"/>
                  </a:lnTo>
                  <a:lnTo>
                    <a:pt x="992" y="233"/>
                  </a:lnTo>
                  <a:lnTo>
                    <a:pt x="997" y="229"/>
                  </a:lnTo>
                  <a:lnTo>
                    <a:pt x="1003" y="226"/>
                  </a:lnTo>
                  <a:lnTo>
                    <a:pt x="1008" y="221"/>
                  </a:lnTo>
                  <a:lnTo>
                    <a:pt x="1014" y="217"/>
                  </a:lnTo>
                  <a:lnTo>
                    <a:pt x="1020" y="213"/>
                  </a:lnTo>
                  <a:lnTo>
                    <a:pt x="1026" y="209"/>
                  </a:lnTo>
                  <a:lnTo>
                    <a:pt x="1031" y="206"/>
                  </a:lnTo>
                  <a:lnTo>
                    <a:pt x="1037" y="202"/>
                  </a:lnTo>
                  <a:lnTo>
                    <a:pt x="1043" y="199"/>
                  </a:lnTo>
                  <a:lnTo>
                    <a:pt x="1049" y="195"/>
                  </a:lnTo>
                  <a:lnTo>
                    <a:pt x="1055" y="190"/>
                  </a:lnTo>
                  <a:lnTo>
                    <a:pt x="1060" y="187"/>
                  </a:lnTo>
                  <a:lnTo>
                    <a:pt x="1066" y="184"/>
                  </a:lnTo>
                  <a:lnTo>
                    <a:pt x="1071" y="180"/>
                  </a:lnTo>
                  <a:lnTo>
                    <a:pt x="1078" y="177"/>
                  </a:lnTo>
                  <a:lnTo>
                    <a:pt x="1083" y="173"/>
                  </a:lnTo>
                  <a:lnTo>
                    <a:pt x="1089" y="170"/>
                  </a:lnTo>
                  <a:lnTo>
                    <a:pt x="1094" y="167"/>
                  </a:lnTo>
                  <a:lnTo>
                    <a:pt x="1100" y="163"/>
                  </a:lnTo>
                  <a:lnTo>
                    <a:pt x="1106" y="159"/>
                  </a:lnTo>
                  <a:lnTo>
                    <a:pt x="1112" y="156"/>
                  </a:lnTo>
                  <a:lnTo>
                    <a:pt x="1117" y="153"/>
                  </a:lnTo>
                  <a:lnTo>
                    <a:pt x="1123" y="150"/>
                  </a:lnTo>
                  <a:lnTo>
                    <a:pt x="1128" y="147"/>
                  </a:lnTo>
                  <a:lnTo>
                    <a:pt x="1135" y="144"/>
                  </a:lnTo>
                  <a:lnTo>
                    <a:pt x="1141" y="141"/>
                  </a:lnTo>
                  <a:lnTo>
                    <a:pt x="1146" y="138"/>
                  </a:lnTo>
                  <a:lnTo>
                    <a:pt x="1152" y="134"/>
                  </a:lnTo>
                  <a:lnTo>
                    <a:pt x="1157" y="132"/>
                  </a:lnTo>
                  <a:lnTo>
                    <a:pt x="1164" y="129"/>
                  </a:lnTo>
                  <a:lnTo>
                    <a:pt x="1169" y="126"/>
                  </a:lnTo>
                  <a:lnTo>
                    <a:pt x="1175" y="123"/>
                  </a:lnTo>
                  <a:lnTo>
                    <a:pt x="1180" y="120"/>
                  </a:lnTo>
                  <a:lnTo>
                    <a:pt x="1186" y="118"/>
                  </a:lnTo>
                  <a:lnTo>
                    <a:pt x="1192" y="115"/>
                  </a:lnTo>
                  <a:lnTo>
                    <a:pt x="1198" y="113"/>
                  </a:lnTo>
                  <a:lnTo>
                    <a:pt x="1203" y="110"/>
                  </a:lnTo>
                  <a:lnTo>
                    <a:pt x="1209" y="106"/>
                  </a:lnTo>
                  <a:lnTo>
                    <a:pt x="1214" y="104"/>
                  </a:lnTo>
                  <a:lnTo>
                    <a:pt x="1221" y="102"/>
                  </a:lnTo>
                  <a:lnTo>
                    <a:pt x="1227" y="99"/>
                  </a:lnTo>
                  <a:lnTo>
                    <a:pt x="1232" y="97"/>
                  </a:lnTo>
                  <a:lnTo>
                    <a:pt x="1238" y="94"/>
                  </a:lnTo>
                  <a:lnTo>
                    <a:pt x="1243" y="92"/>
                  </a:lnTo>
                  <a:lnTo>
                    <a:pt x="1250" y="90"/>
                  </a:lnTo>
                  <a:lnTo>
                    <a:pt x="1255" y="87"/>
                  </a:lnTo>
                  <a:lnTo>
                    <a:pt x="1261" y="85"/>
                  </a:lnTo>
                  <a:lnTo>
                    <a:pt x="1266" y="83"/>
                  </a:lnTo>
                  <a:lnTo>
                    <a:pt x="1272" y="81"/>
                  </a:lnTo>
                  <a:lnTo>
                    <a:pt x="1278" y="78"/>
                  </a:lnTo>
                  <a:lnTo>
                    <a:pt x="1284" y="76"/>
                  </a:lnTo>
                  <a:lnTo>
                    <a:pt x="1289" y="74"/>
                  </a:lnTo>
                  <a:lnTo>
                    <a:pt x="1295" y="72"/>
                  </a:lnTo>
                  <a:lnTo>
                    <a:pt x="1300" y="70"/>
                  </a:lnTo>
                  <a:lnTo>
                    <a:pt x="1307" y="68"/>
                  </a:lnTo>
                  <a:lnTo>
                    <a:pt x="1312" y="66"/>
                  </a:lnTo>
                  <a:lnTo>
                    <a:pt x="1318" y="64"/>
                  </a:lnTo>
                  <a:lnTo>
                    <a:pt x="1324" y="62"/>
                  </a:lnTo>
                  <a:lnTo>
                    <a:pt x="1329" y="60"/>
                  </a:lnTo>
                  <a:lnTo>
                    <a:pt x="1336" y="58"/>
                  </a:lnTo>
                  <a:lnTo>
                    <a:pt x="1341" y="57"/>
                  </a:lnTo>
                  <a:lnTo>
                    <a:pt x="1347" y="55"/>
                  </a:lnTo>
                  <a:lnTo>
                    <a:pt x="1352" y="53"/>
                  </a:lnTo>
                  <a:lnTo>
                    <a:pt x="1358" y="51"/>
                  </a:lnTo>
                  <a:lnTo>
                    <a:pt x="1364" y="49"/>
                  </a:lnTo>
                  <a:lnTo>
                    <a:pt x="1370" y="47"/>
                  </a:lnTo>
                  <a:lnTo>
                    <a:pt x="1375" y="46"/>
                  </a:lnTo>
                  <a:lnTo>
                    <a:pt x="1381" y="44"/>
                  </a:lnTo>
                  <a:lnTo>
                    <a:pt x="1386" y="43"/>
                  </a:lnTo>
                  <a:lnTo>
                    <a:pt x="1393" y="41"/>
                  </a:lnTo>
                  <a:lnTo>
                    <a:pt x="1398" y="40"/>
                  </a:lnTo>
                  <a:lnTo>
                    <a:pt x="1404" y="38"/>
                  </a:lnTo>
                  <a:lnTo>
                    <a:pt x="1410" y="37"/>
                  </a:lnTo>
                  <a:lnTo>
                    <a:pt x="1415" y="35"/>
                  </a:lnTo>
                  <a:lnTo>
                    <a:pt x="1422" y="34"/>
                  </a:lnTo>
                  <a:lnTo>
                    <a:pt x="1427" y="33"/>
                  </a:lnTo>
                  <a:lnTo>
                    <a:pt x="1433" y="32"/>
                  </a:lnTo>
                  <a:lnTo>
                    <a:pt x="1438" y="30"/>
                  </a:lnTo>
                  <a:lnTo>
                    <a:pt x="1444" y="29"/>
                  </a:lnTo>
                  <a:lnTo>
                    <a:pt x="1450" y="28"/>
                  </a:lnTo>
                  <a:lnTo>
                    <a:pt x="1456" y="27"/>
                  </a:lnTo>
                  <a:lnTo>
                    <a:pt x="1461" y="26"/>
                  </a:lnTo>
                  <a:lnTo>
                    <a:pt x="1467" y="24"/>
                  </a:lnTo>
                  <a:lnTo>
                    <a:pt x="1472" y="23"/>
                  </a:lnTo>
                  <a:lnTo>
                    <a:pt x="1479" y="21"/>
                  </a:lnTo>
                  <a:lnTo>
                    <a:pt x="1484" y="20"/>
                  </a:lnTo>
                  <a:lnTo>
                    <a:pt x="1490" y="19"/>
                  </a:lnTo>
                  <a:lnTo>
                    <a:pt x="1495" y="18"/>
                  </a:lnTo>
                  <a:lnTo>
                    <a:pt x="1501" y="17"/>
                  </a:lnTo>
                  <a:lnTo>
                    <a:pt x="1508" y="16"/>
                  </a:lnTo>
                  <a:lnTo>
                    <a:pt x="1513" y="16"/>
                  </a:lnTo>
                  <a:lnTo>
                    <a:pt x="1519" y="15"/>
                  </a:lnTo>
                  <a:lnTo>
                    <a:pt x="1524" y="14"/>
                  </a:lnTo>
                  <a:lnTo>
                    <a:pt x="1531" y="13"/>
                  </a:lnTo>
                  <a:lnTo>
                    <a:pt x="1536" y="12"/>
                  </a:lnTo>
                  <a:lnTo>
                    <a:pt x="1542" y="12"/>
                  </a:lnTo>
                  <a:lnTo>
                    <a:pt x="1547" y="11"/>
                  </a:lnTo>
                  <a:lnTo>
                    <a:pt x="1553" y="10"/>
                  </a:lnTo>
                  <a:lnTo>
                    <a:pt x="1558" y="9"/>
                  </a:lnTo>
                  <a:lnTo>
                    <a:pt x="1565" y="9"/>
                  </a:lnTo>
                  <a:lnTo>
                    <a:pt x="1570" y="8"/>
                  </a:lnTo>
                  <a:lnTo>
                    <a:pt x="1576" y="8"/>
                  </a:lnTo>
                  <a:lnTo>
                    <a:pt x="1581" y="7"/>
                  </a:lnTo>
                  <a:lnTo>
                    <a:pt x="1588" y="6"/>
                  </a:lnTo>
                  <a:lnTo>
                    <a:pt x="1594" y="6"/>
                  </a:lnTo>
                  <a:lnTo>
                    <a:pt x="1599" y="5"/>
                  </a:lnTo>
                  <a:lnTo>
                    <a:pt x="1605" y="5"/>
                  </a:lnTo>
                  <a:lnTo>
                    <a:pt x="1610" y="5"/>
                  </a:lnTo>
                  <a:lnTo>
                    <a:pt x="1617" y="4"/>
                  </a:lnTo>
                  <a:lnTo>
                    <a:pt x="1622" y="4"/>
                  </a:lnTo>
                  <a:lnTo>
                    <a:pt x="1628" y="3"/>
                  </a:lnTo>
                  <a:lnTo>
                    <a:pt x="1633" y="3"/>
                  </a:lnTo>
                  <a:lnTo>
                    <a:pt x="1639" y="3"/>
                  </a:lnTo>
                  <a:lnTo>
                    <a:pt x="1645" y="2"/>
                  </a:lnTo>
                  <a:lnTo>
                    <a:pt x="1651" y="2"/>
                  </a:lnTo>
                  <a:lnTo>
                    <a:pt x="1656" y="2"/>
                  </a:lnTo>
                  <a:lnTo>
                    <a:pt x="1662" y="2"/>
                  </a:lnTo>
                  <a:lnTo>
                    <a:pt x="1667" y="1"/>
                  </a:lnTo>
                  <a:lnTo>
                    <a:pt x="1674" y="1"/>
                  </a:lnTo>
                  <a:lnTo>
                    <a:pt x="1679" y="1"/>
                  </a:lnTo>
                  <a:lnTo>
                    <a:pt x="1685" y="1"/>
                  </a:lnTo>
                  <a:lnTo>
                    <a:pt x="1691" y="1"/>
                  </a:lnTo>
                  <a:lnTo>
                    <a:pt x="1696" y="1"/>
                  </a:lnTo>
                  <a:lnTo>
                    <a:pt x="1703" y="1"/>
                  </a:lnTo>
                  <a:lnTo>
                    <a:pt x="1708" y="1"/>
                  </a:lnTo>
                  <a:lnTo>
                    <a:pt x="1714" y="0"/>
                  </a:lnTo>
                  <a:lnTo>
                    <a:pt x="1719" y="0"/>
                  </a:lnTo>
                  <a:lnTo>
                    <a:pt x="1725" y="0"/>
                  </a:lnTo>
                  <a:lnTo>
                    <a:pt x="1731" y="1"/>
                  </a:lnTo>
                  <a:lnTo>
                    <a:pt x="1737" y="1"/>
                  </a:lnTo>
                  <a:lnTo>
                    <a:pt x="1742" y="1"/>
                  </a:lnTo>
                  <a:lnTo>
                    <a:pt x="1748" y="1"/>
                  </a:lnTo>
                  <a:lnTo>
                    <a:pt x="1753" y="1"/>
                  </a:lnTo>
                  <a:lnTo>
                    <a:pt x="1760" y="1"/>
                  </a:lnTo>
                  <a:lnTo>
                    <a:pt x="1765" y="1"/>
                  </a:lnTo>
                  <a:lnTo>
                    <a:pt x="1771" y="1"/>
                  </a:lnTo>
                  <a:lnTo>
                    <a:pt x="1777" y="2"/>
                  </a:lnTo>
                  <a:lnTo>
                    <a:pt x="1782" y="2"/>
                  </a:lnTo>
                  <a:lnTo>
                    <a:pt x="1789" y="2"/>
                  </a:lnTo>
                  <a:lnTo>
                    <a:pt x="1794" y="2"/>
                  </a:lnTo>
                  <a:lnTo>
                    <a:pt x="1800" y="3"/>
                  </a:lnTo>
                  <a:lnTo>
                    <a:pt x="1805" y="3"/>
                  </a:lnTo>
                  <a:lnTo>
                    <a:pt x="1811" y="3"/>
                  </a:lnTo>
                  <a:lnTo>
                    <a:pt x="1817" y="3"/>
                  </a:lnTo>
                  <a:lnTo>
                    <a:pt x="1823" y="4"/>
                  </a:lnTo>
                  <a:lnTo>
                    <a:pt x="1828" y="4"/>
                  </a:lnTo>
                  <a:lnTo>
                    <a:pt x="1834" y="5"/>
                  </a:lnTo>
                  <a:lnTo>
                    <a:pt x="1839" y="5"/>
                  </a:lnTo>
                  <a:lnTo>
                    <a:pt x="1846" y="5"/>
                  </a:lnTo>
                  <a:lnTo>
                    <a:pt x="1851" y="6"/>
                  </a:lnTo>
                  <a:lnTo>
                    <a:pt x="1857" y="6"/>
                  </a:lnTo>
                  <a:lnTo>
                    <a:pt x="1862" y="7"/>
                  </a:lnTo>
                  <a:lnTo>
                    <a:pt x="1868" y="7"/>
                  </a:lnTo>
                  <a:lnTo>
                    <a:pt x="1875" y="8"/>
                  </a:lnTo>
                  <a:lnTo>
                    <a:pt x="1880" y="8"/>
                  </a:lnTo>
                  <a:lnTo>
                    <a:pt x="1886" y="9"/>
                  </a:lnTo>
                  <a:lnTo>
                    <a:pt x="1891" y="10"/>
                  </a:lnTo>
                  <a:lnTo>
                    <a:pt x="1897" y="10"/>
                  </a:lnTo>
                  <a:lnTo>
                    <a:pt x="1903" y="11"/>
                  </a:lnTo>
                  <a:lnTo>
                    <a:pt x="1909" y="11"/>
                  </a:lnTo>
                  <a:lnTo>
                    <a:pt x="1914" y="12"/>
                  </a:lnTo>
                  <a:lnTo>
                    <a:pt x="1920" y="13"/>
                  </a:lnTo>
                  <a:lnTo>
                    <a:pt x="1925" y="13"/>
                  </a:lnTo>
                  <a:lnTo>
                    <a:pt x="1932" y="14"/>
                  </a:lnTo>
                  <a:lnTo>
                    <a:pt x="1937" y="15"/>
                  </a:lnTo>
                  <a:lnTo>
                    <a:pt x="1943" y="16"/>
                  </a:lnTo>
                  <a:lnTo>
                    <a:pt x="1948" y="16"/>
                  </a:lnTo>
                  <a:lnTo>
                    <a:pt x="1954" y="17"/>
                  </a:lnTo>
                  <a:lnTo>
                    <a:pt x="1961" y="18"/>
                  </a:lnTo>
                  <a:lnTo>
                    <a:pt x="1966" y="19"/>
                  </a:lnTo>
                  <a:lnTo>
                    <a:pt x="1972" y="19"/>
                  </a:lnTo>
                  <a:lnTo>
                    <a:pt x="1977" y="20"/>
                  </a:lnTo>
                  <a:lnTo>
                    <a:pt x="1983" y="21"/>
                  </a:lnTo>
                  <a:lnTo>
                    <a:pt x="1989" y="23"/>
                  </a:lnTo>
                  <a:lnTo>
                    <a:pt x="1995" y="24"/>
                  </a:lnTo>
                  <a:lnTo>
                    <a:pt x="2000" y="25"/>
                  </a:lnTo>
                  <a:lnTo>
                    <a:pt x="2006" y="26"/>
                  </a:lnTo>
                  <a:lnTo>
                    <a:pt x="2011" y="26"/>
                  </a:lnTo>
                  <a:lnTo>
                    <a:pt x="2018" y="27"/>
                  </a:lnTo>
                  <a:lnTo>
                    <a:pt x="2023" y="28"/>
                  </a:lnTo>
                  <a:lnTo>
                    <a:pt x="2029" y="29"/>
                  </a:lnTo>
                  <a:lnTo>
                    <a:pt x="2034" y="30"/>
                  </a:lnTo>
                  <a:lnTo>
                    <a:pt x="2040" y="31"/>
                  </a:lnTo>
                  <a:lnTo>
                    <a:pt x="2046" y="32"/>
                  </a:lnTo>
                  <a:lnTo>
                    <a:pt x="2052" y="33"/>
                  </a:lnTo>
                  <a:lnTo>
                    <a:pt x="2058" y="34"/>
                  </a:lnTo>
                  <a:lnTo>
                    <a:pt x="2063" y="35"/>
                  </a:lnTo>
                  <a:lnTo>
                    <a:pt x="2069" y="36"/>
                  </a:lnTo>
                  <a:lnTo>
                    <a:pt x="2075" y="37"/>
                  </a:lnTo>
                  <a:lnTo>
                    <a:pt x="2081" y="39"/>
                  </a:lnTo>
                  <a:lnTo>
                    <a:pt x="2086" y="40"/>
                  </a:lnTo>
                  <a:lnTo>
                    <a:pt x="2092" y="41"/>
                  </a:lnTo>
                  <a:lnTo>
                    <a:pt x="2097" y="42"/>
                  </a:lnTo>
                  <a:lnTo>
                    <a:pt x="2104" y="43"/>
                  </a:lnTo>
                  <a:lnTo>
                    <a:pt x="2109" y="44"/>
                  </a:lnTo>
                  <a:lnTo>
                    <a:pt x="2115" y="45"/>
                  </a:lnTo>
                  <a:lnTo>
                    <a:pt x="2120" y="47"/>
                  </a:lnTo>
                  <a:lnTo>
                    <a:pt x="2126" y="48"/>
                  </a:lnTo>
                  <a:lnTo>
                    <a:pt x="2132" y="49"/>
                  </a:lnTo>
                  <a:lnTo>
                    <a:pt x="2138" y="51"/>
                  </a:lnTo>
                  <a:lnTo>
                    <a:pt x="2144" y="52"/>
                  </a:lnTo>
                  <a:lnTo>
                    <a:pt x="2149" y="54"/>
                  </a:lnTo>
                  <a:lnTo>
                    <a:pt x="2155" y="55"/>
                  </a:lnTo>
                  <a:lnTo>
                    <a:pt x="2161" y="56"/>
                  </a:lnTo>
                  <a:lnTo>
                    <a:pt x="2167" y="57"/>
                  </a:lnTo>
                  <a:lnTo>
                    <a:pt x="2172" y="59"/>
                  </a:lnTo>
                  <a:lnTo>
                    <a:pt x="2178" y="60"/>
                  </a:lnTo>
                  <a:lnTo>
                    <a:pt x="2183" y="61"/>
                  </a:lnTo>
                  <a:lnTo>
                    <a:pt x="2190" y="63"/>
                  </a:lnTo>
                  <a:lnTo>
                    <a:pt x="2195" y="64"/>
                  </a:lnTo>
                  <a:lnTo>
                    <a:pt x="2201" y="65"/>
                  </a:lnTo>
                  <a:lnTo>
                    <a:pt x="2206" y="67"/>
                  </a:lnTo>
                  <a:lnTo>
                    <a:pt x="2212" y="68"/>
                  </a:lnTo>
                  <a:lnTo>
                    <a:pt x="2218" y="69"/>
                  </a:lnTo>
                  <a:lnTo>
                    <a:pt x="2224" y="71"/>
                  </a:lnTo>
                  <a:lnTo>
                    <a:pt x="2229" y="72"/>
                  </a:lnTo>
                  <a:lnTo>
                    <a:pt x="2235" y="74"/>
                  </a:lnTo>
                  <a:lnTo>
                    <a:pt x="2241" y="75"/>
                  </a:lnTo>
                  <a:lnTo>
                    <a:pt x="2247" y="76"/>
                  </a:lnTo>
                  <a:lnTo>
                    <a:pt x="2253" y="78"/>
                  </a:lnTo>
                  <a:lnTo>
                    <a:pt x="2258" y="80"/>
                  </a:lnTo>
                  <a:lnTo>
                    <a:pt x="2264" y="82"/>
                  </a:lnTo>
                  <a:lnTo>
                    <a:pt x="2269" y="83"/>
                  </a:lnTo>
                  <a:lnTo>
                    <a:pt x="2276" y="85"/>
                  </a:lnTo>
                  <a:lnTo>
                    <a:pt x="2281" y="86"/>
                  </a:lnTo>
                  <a:lnTo>
                    <a:pt x="2287" y="88"/>
                  </a:lnTo>
                  <a:lnTo>
                    <a:pt x="2292" y="89"/>
                  </a:lnTo>
                  <a:lnTo>
                    <a:pt x="2298" y="91"/>
                  </a:lnTo>
                  <a:lnTo>
                    <a:pt x="2304" y="92"/>
                  </a:lnTo>
                  <a:lnTo>
                    <a:pt x="2310" y="94"/>
                  </a:lnTo>
                  <a:lnTo>
                    <a:pt x="2315" y="95"/>
                  </a:lnTo>
                  <a:lnTo>
                    <a:pt x="2321" y="97"/>
                  </a:lnTo>
                  <a:lnTo>
                    <a:pt x="2327" y="98"/>
                  </a:lnTo>
                  <a:lnTo>
                    <a:pt x="2333" y="100"/>
                  </a:lnTo>
                  <a:lnTo>
                    <a:pt x="2339" y="102"/>
                  </a:lnTo>
                  <a:lnTo>
                    <a:pt x="2344" y="103"/>
                  </a:lnTo>
                  <a:lnTo>
                    <a:pt x="2350" y="105"/>
                  </a:lnTo>
                  <a:lnTo>
                    <a:pt x="2355" y="106"/>
                  </a:lnTo>
                  <a:lnTo>
                    <a:pt x="2362" y="109"/>
                  </a:lnTo>
                  <a:lnTo>
                    <a:pt x="2367" y="111"/>
                  </a:lnTo>
                  <a:lnTo>
                    <a:pt x="2373" y="112"/>
                  </a:lnTo>
                  <a:lnTo>
                    <a:pt x="2378" y="114"/>
                  </a:lnTo>
                  <a:lnTo>
                    <a:pt x="2384" y="115"/>
                  </a:lnTo>
                  <a:lnTo>
                    <a:pt x="2390" y="117"/>
                  </a:lnTo>
                  <a:lnTo>
                    <a:pt x="2396" y="119"/>
                  </a:lnTo>
                  <a:lnTo>
                    <a:pt x="2401" y="120"/>
                  </a:lnTo>
                  <a:lnTo>
                    <a:pt x="2407" y="122"/>
                  </a:lnTo>
                  <a:lnTo>
                    <a:pt x="2412" y="124"/>
                  </a:lnTo>
                  <a:lnTo>
                    <a:pt x="2419" y="126"/>
                  </a:lnTo>
                  <a:lnTo>
                    <a:pt x="2425" y="127"/>
                  </a:lnTo>
                  <a:lnTo>
                    <a:pt x="2430" y="129"/>
                  </a:lnTo>
                  <a:lnTo>
                    <a:pt x="2436" y="131"/>
                  </a:lnTo>
                  <a:lnTo>
                    <a:pt x="2441" y="132"/>
                  </a:lnTo>
                  <a:lnTo>
                    <a:pt x="2448" y="134"/>
                  </a:lnTo>
                  <a:lnTo>
                    <a:pt x="2453" y="137"/>
                  </a:lnTo>
                  <a:lnTo>
                    <a:pt x="2459" y="139"/>
                  </a:lnTo>
                  <a:lnTo>
                    <a:pt x="2464" y="140"/>
                  </a:lnTo>
                  <a:lnTo>
                    <a:pt x="2470" y="142"/>
                  </a:lnTo>
                  <a:lnTo>
                    <a:pt x="2476" y="144"/>
                  </a:lnTo>
                  <a:lnTo>
                    <a:pt x="2482" y="146"/>
                  </a:lnTo>
                  <a:lnTo>
                    <a:pt x="2487" y="147"/>
                  </a:lnTo>
                  <a:lnTo>
                    <a:pt x="2493" y="149"/>
                  </a:lnTo>
                  <a:lnTo>
                    <a:pt x="2498" y="151"/>
                  </a:lnTo>
                  <a:lnTo>
                    <a:pt x="2505" y="153"/>
                  </a:lnTo>
                  <a:lnTo>
                    <a:pt x="2511" y="155"/>
                  </a:lnTo>
                  <a:lnTo>
                    <a:pt x="2516" y="156"/>
                  </a:lnTo>
                  <a:lnTo>
                    <a:pt x="2522" y="158"/>
                  </a:lnTo>
                  <a:lnTo>
                    <a:pt x="2527" y="160"/>
                  </a:lnTo>
                  <a:lnTo>
                    <a:pt x="2534" y="162"/>
                  </a:lnTo>
                  <a:lnTo>
                    <a:pt x="2539" y="164"/>
                  </a:lnTo>
                  <a:lnTo>
                    <a:pt x="2545" y="167"/>
                  </a:lnTo>
                  <a:lnTo>
                    <a:pt x="2550" y="168"/>
                  </a:lnTo>
                  <a:lnTo>
                    <a:pt x="2556" y="170"/>
                  </a:lnTo>
                  <a:lnTo>
                    <a:pt x="2562" y="172"/>
                  </a:lnTo>
                  <a:lnTo>
                    <a:pt x="2568" y="174"/>
                  </a:lnTo>
                  <a:lnTo>
                    <a:pt x="2573" y="176"/>
                  </a:lnTo>
                  <a:lnTo>
                    <a:pt x="2579" y="178"/>
                  </a:lnTo>
                  <a:lnTo>
                    <a:pt x="2584" y="180"/>
                  </a:lnTo>
                  <a:lnTo>
                    <a:pt x="2591" y="181"/>
                  </a:lnTo>
                  <a:lnTo>
                    <a:pt x="2596" y="183"/>
                  </a:lnTo>
                  <a:lnTo>
                    <a:pt x="2602" y="185"/>
                  </a:lnTo>
                  <a:lnTo>
                    <a:pt x="2608" y="187"/>
                  </a:lnTo>
                  <a:lnTo>
                    <a:pt x="2613" y="189"/>
                  </a:lnTo>
                  <a:lnTo>
                    <a:pt x="2620" y="191"/>
                  </a:lnTo>
                  <a:lnTo>
                    <a:pt x="2625" y="193"/>
                  </a:lnTo>
                  <a:lnTo>
                    <a:pt x="2631" y="196"/>
                  </a:lnTo>
                  <a:lnTo>
                    <a:pt x="2636" y="198"/>
                  </a:lnTo>
                  <a:lnTo>
                    <a:pt x="2642" y="200"/>
                  </a:lnTo>
                  <a:lnTo>
                    <a:pt x="2648" y="201"/>
                  </a:lnTo>
                  <a:lnTo>
                    <a:pt x="2654" y="203"/>
                  </a:lnTo>
                  <a:lnTo>
                    <a:pt x="2659" y="205"/>
                  </a:lnTo>
                  <a:lnTo>
                    <a:pt x="2665" y="207"/>
                  </a:lnTo>
                  <a:lnTo>
                    <a:pt x="2670" y="209"/>
                  </a:lnTo>
                  <a:lnTo>
                    <a:pt x="2677" y="211"/>
                  </a:lnTo>
                  <a:lnTo>
                    <a:pt x="2682" y="213"/>
                  </a:lnTo>
                  <a:lnTo>
                    <a:pt x="2688" y="215"/>
                  </a:lnTo>
                  <a:lnTo>
                    <a:pt x="2694" y="217"/>
                  </a:lnTo>
                  <a:lnTo>
                    <a:pt x="2699" y="219"/>
                  </a:lnTo>
                  <a:lnTo>
                    <a:pt x="2706" y="221"/>
                  </a:lnTo>
                  <a:lnTo>
                    <a:pt x="2711" y="224"/>
                  </a:lnTo>
                  <a:lnTo>
                    <a:pt x="2717" y="226"/>
                  </a:lnTo>
                  <a:lnTo>
                    <a:pt x="2722" y="228"/>
                  </a:lnTo>
                  <a:lnTo>
                    <a:pt x="2728" y="230"/>
                  </a:lnTo>
                  <a:lnTo>
                    <a:pt x="2734" y="232"/>
                  </a:lnTo>
                  <a:lnTo>
                    <a:pt x="2740" y="234"/>
                  </a:lnTo>
                  <a:lnTo>
                    <a:pt x="2745" y="236"/>
                  </a:lnTo>
                  <a:lnTo>
                    <a:pt x="2751" y="238"/>
                  </a:lnTo>
                  <a:lnTo>
                    <a:pt x="2756" y="240"/>
                  </a:lnTo>
                  <a:lnTo>
                    <a:pt x="2763" y="242"/>
                  </a:lnTo>
                  <a:lnTo>
                    <a:pt x="2768" y="244"/>
                  </a:lnTo>
                  <a:lnTo>
                    <a:pt x="2774" y="246"/>
                  </a:lnTo>
                  <a:lnTo>
                    <a:pt x="2779" y="248"/>
                  </a:lnTo>
                  <a:lnTo>
                    <a:pt x="2785" y="250"/>
                  </a:lnTo>
                  <a:lnTo>
                    <a:pt x="2792" y="253"/>
                  </a:lnTo>
                  <a:lnTo>
                    <a:pt x="2797" y="255"/>
                  </a:lnTo>
                  <a:lnTo>
                    <a:pt x="2803" y="257"/>
                  </a:lnTo>
                  <a:lnTo>
                    <a:pt x="2808" y="259"/>
                  </a:lnTo>
                  <a:lnTo>
                    <a:pt x="2814" y="261"/>
                  </a:lnTo>
                  <a:lnTo>
                    <a:pt x="2820" y="263"/>
                  </a:lnTo>
                  <a:lnTo>
                    <a:pt x="2826" y="265"/>
                  </a:lnTo>
                  <a:lnTo>
                    <a:pt x="2831" y="267"/>
                  </a:lnTo>
                  <a:lnTo>
                    <a:pt x="2837" y="269"/>
                  </a:lnTo>
                  <a:lnTo>
                    <a:pt x="2842" y="271"/>
                  </a:lnTo>
                  <a:lnTo>
                    <a:pt x="2849" y="273"/>
                  </a:lnTo>
                  <a:lnTo>
                    <a:pt x="2854" y="275"/>
                  </a:lnTo>
                  <a:lnTo>
                    <a:pt x="2860" y="277"/>
                  </a:lnTo>
                  <a:lnTo>
                    <a:pt x="2865" y="279"/>
                  </a:lnTo>
                  <a:lnTo>
                    <a:pt x="2871" y="282"/>
                  </a:lnTo>
                  <a:lnTo>
                    <a:pt x="2878" y="284"/>
                  </a:lnTo>
                  <a:lnTo>
                    <a:pt x="2883" y="287"/>
                  </a:lnTo>
                  <a:lnTo>
                    <a:pt x="2889" y="289"/>
                  </a:lnTo>
                  <a:lnTo>
                    <a:pt x="2894" y="291"/>
                  </a:lnTo>
                  <a:lnTo>
                    <a:pt x="2900" y="293"/>
                  </a:lnTo>
                  <a:lnTo>
                    <a:pt x="2906" y="295"/>
                  </a:lnTo>
                  <a:lnTo>
                    <a:pt x="2912" y="297"/>
                  </a:lnTo>
                  <a:lnTo>
                    <a:pt x="2917" y="299"/>
                  </a:lnTo>
                  <a:lnTo>
                    <a:pt x="2923" y="301"/>
                  </a:lnTo>
                  <a:lnTo>
                    <a:pt x="2928" y="303"/>
                  </a:lnTo>
                  <a:lnTo>
                    <a:pt x="2935" y="305"/>
                  </a:lnTo>
                  <a:lnTo>
                    <a:pt x="2940" y="307"/>
                  </a:lnTo>
                  <a:lnTo>
                    <a:pt x="2946" y="310"/>
                  </a:lnTo>
                  <a:lnTo>
                    <a:pt x="2951" y="312"/>
                  </a:lnTo>
                  <a:lnTo>
                    <a:pt x="2957" y="314"/>
                  </a:lnTo>
                  <a:lnTo>
                    <a:pt x="2963" y="316"/>
                  </a:lnTo>
                  <a:lnTo>
                    <a:pt x="2969" y="319"/>
                  </a:lnTo>
                  <a:lnTo>
                    <a:pt x="2975" y="321"/>
                  </a:lnTo>
                  <a:lnTo>
                    <a:pt x="2980" y="323"/>
                  </a:lnTo>
                  <a:lnTo>
                    <a:pt x="2986" y="325"/>
                  </a:lnTo>
                  <a:lnTo>
                    <a:pt x="2992" y="327"/>
                  </a:lnTo>
                  <a:lnTo>
                    <a:pt x="2998" y="329"/>
                  </a:lnTo>
                  <a:lnTo>
                    <a:pt x="3003" y="331"/>
                  </a:lnTo>
                  <a:lnTo>
                    <a:pt x="3009" y="333"/>
                  </a:lnTo>
                  <a:lnTo>
                    <a:pt x="3014" y="335"/>
                  </a:lnTo>
                  <a:lnTo>
                    <a:pt x="3021" y="338"/>
                  </a:lnTo>
                  <a:lnTo>
                    <a:pt x="3026" y="340"/>
                  </a:lnTo>
                  <a:lnTo>
                    <a:pt x="3032" y="342"/>
                  </a:lnTo>
                  <a:lnTo>
                    <a:pt x="3037" y="345"/>
                  </a:lnTo>
                  <a:lnTo>
                    <a:pt x="3043" y="347"/>
                  </a:lnTo>
                  <a:lnTo>
                    <a:pt x="3049" y="349"/>
                  </a:lnTo>
                  <a:lnTo>
                    <a:pt x="3055" y="351"/>
                  </a:lnTo>
                  <a:lnTo>
                    <a:pt x="3061" y="353"/>
                  </a:lnTo>
                  <a:lnTo>
                    <a:pt x="3066" y="355"/>
                  </a:lnTo>
                  <a:lnTo>
                    <a:pt x="3073" y="357"/>
                  </a:lnTo>
                  <a:lnTo>
                    <a:pt x="3078" y="359"/>
                  </a:lnTo>
                  <a:lnTo>
                    <a:pt x="3084" y="361"/>
                  </a:lnTo>
                  <a:lnTo>
                    <a:pt x="3089" y="363"/>
                  </a:lnTo>
                  <a:lnTo>
                    <a:pt x="3095" y="365"/>
                  </a:lnTo>
                  <a:lnTo>
                    <a:pt x="3100" y="369"/>
                  </a:lnTo>
                  <a:lnTo>
                    <a:pt x="3107" y="371"/>
                  </a:lnTo>
                  <a:lnTo>
                    <a:pt x="3112" y="373"/>
                  </a:lnTo>
                  <a:lnTo>
                    <a:pt x="3118" y="375"/>
                  </a:lnTo>
                  <a:lnTo>
                    <a:pt x="3123" y="377"/>
                  </a:lnTo>
                  <a:lnTo>
                    <a:pt x="3130" y="379"/>
                  </a:lnTo>
                  <a:lnTo>
                    <a:pt x="3135" y="381"/>
                  </a:lnTo>
                  <a:lnTo>
                    <a:pt x="3141" y="383"/>
                  </a:lnTo>
                  <a:lnTo>
                    <a:pt x="3146" y="385"/>
                  </a:lnTo>
                  <a:lnTo>
                    <a:pt x="3152" y="387"/>
                  </a:lnTo>
                  <a:lnTo>
                    <a:pt x="3159" y="389"/>
                  </a:lnTo>
                  <a:lnTo>
                    <a:pt x="3164" y="392"/>
                  </a:lnTo>
                  <a:lnTo>
                    <a:pt x="3170" y="394"/>
                  </a:lnTo>
                  <a:lnTo>
                    <a:pt x="3175" y="397"/>
                  </a:lnTo>
                  <a:lnTo>
                    <a:pt x="3181" y="399"/>
                  </a:lnTo>
                  <a:lnTo>
                    <a:pt x="3186" y="401"/>
                  </a:lnTo>
                  <a:lnTo>
                    <a:pt x="3193" y="403"/>
                  </a:lnTo>
                  <a:lnTo>
                    <a:pt x="3198" y="405"/>
                  </a:lnTo>
                  <a:lnTo>
                    <a:pt x="3204" y="407"/>
                  </a:lnTo>
                  <a:lnTo>
                    <a:pt x="3209" y="409"/>
                  </a:lnTo>
                  <a:lnTo>
                    <a:pt x="3216" y="411"/>
                  </a:lnTo>
                  <a:lnTo>
                    <a:pt x="3221" y="413"/>
                  </a:lnTo>
                  <a:lnTo>
                    <a:pt x="3227" y="416"/>
                  </a:lnTo>
                  <a:lnTo>
                    <a:pt x="3232" y="418"/>
                  </a:lnTo>
                  <a:lnTo>
                    <a:pt x="3238" y="420"/>
                  </a:lnTo>
                  <a:lnTo>
                    <a:pt x="3245" y="422"/>
                  </a:lnTo>
                  <a:lnTo>
                    <a:pt x="3250" y="425"/>
                  </a:lnTo>
                  <a:lnTo>
                    <a:pt x="3256" y="427"/>
                  </a:lnTo>
                  <a:lnTo>
                    <a:pt x="3261" y="429"/>
                  </a:lnTo>
                  <a:lnTo>
                    <a:pt x="3267" y="431"/>
                  </a:lnTo>
                  <a:lnTo>
                    <a:pt x="3273" y="433"/>
                  </a:lnTo>
                  <a:lnTo>
                    <a:pt x="3279" y="435"/>
                  </a:lnTo>
                  <a:lnTo>
                    <a:pt x="3284" y="437"/>
                  </a:lnTo>
                  <a:lnTo>
                    <a:pt x="3290" y="439"/>
                  </a:lnTo>
                  <a:lnTo>
                    <a:pt x="3295" y="442"/>
                  </a:lnTo>
                  <a:lnTo>
                    <a:pt x="3302" y="444"/>
                  </a:lnTo>
                  <a:lnTo>
                    <a:pt x="3307" y="446"/>
                  </a:lnTo>
                  <a:lnTo>
                    <a:pt x="3313" y="448"/>
                  </a:lnTo>
                  <a:lnTo>
                    <a:pt x="3318" y="450"/>
                  </a:lnTo>
                  <a:lnTo>
                    <a:pt x="3324" y="453"/>
                  </a:lnTo>
                  <a:lnTo>
                    <a:pt x="3330" y="455"/>
                  </a:lnTo>
                  <a:lnTo>
                    <a:pt x="3336" y="457"/>
                  </a:lnTo>
                  <a:lnTo>
                    <a:pt x="3342" y="459"/>
                  </a:lnTo>
                  <a:lnTo>
                    <a:pt x="3347" y="461"/>
                  </a:lnTo>
                  <a:lnTo>
                    <a:pt x="3353" y="463"/>
                  </a:lnTo>
                  <a:lnTo>
                    <a:pt x="3359" y="465"/>
                  </a:lnTo>
                  <a:lnTo>
                    <a:pt x="3365" y="467"/>
                  </a:lnTo>
                  <a:lnTo>
                    <a:pt x="3370" y="469"/>
                  </a:lnTo>
                  <a:lnTo>
                    <a:pt x="3376" y="472"/>
                  </a:lnTo>
                  <a:lnTo>
                    <a:pt x="3381" y="474"/>
                  </a:lnTo>
                  <a:lnTo>
                    <a:pt x="3388" y="476"/>
                  </a:lnTo>
                  <a:lnTo>
                    <a:pt x="3393" y="478"/>
                  </a:lnTo>
                  <a:lnTo>
                    <a:pt x="3399" y="480"/>
                  </a:lnTo>
                  <a:lnTo>
                    <a:pt x="3404" y="483"/>
                  </a:lnTo>
                  <a:lnTo>
                    <a:pt x="3410" y="485"/>
                  </a:lnTo>
                  <a:lnTo>
                    <a:pt x="3416" y="487"/>
                  </a:lnTo>
                  <a:lnTo>
                    <a:pt x="3422" y="489"/>
                  </a:lnTo>
                  <a:lnTo>
                    <a:pt x="3428" y="491"/>
                  </a:lnTo>
                  <a:lnTo>
                    <a:pt x="3433" y="493"/>
                  </a:lnTo>
                  <a:lnTo>
                    <a:pt x="3439" y="495"/>
                  </a:lnTo>
                  <a:lnTo>
                    <a:pt x="3445" y="497"/>
                  </a:lnTo>
                  <a:lnTo>
                    <a:pt x="3451" y="499"/>
                  </a:lnTo>
                  <a:lnTo>
                    <a:pt x="3456" y="501"/>
                  </a:lnTo>
                  <a:lnTo>
                    <a:pt x="3462" y="503"/>
                  </a:lnTo>
                  <a:lnTo>
                    <a:pt x="3467" y="505"/>
                  </a:lnTo>
                  <a:lnTo>
                    <a:pt x="3474" y="507"/>
                  </a:lnTo>
                  <a:lnTo>
                    <a:pt x="3479" y="510"/>
                  </a:lnTo>
                  <a:lnTo>
                    <a:pt x="3485" y="512"/>
                  </a:lnTo>
                  <a:lnTo>
                    <a:pt x="3490" y="514"/>
                  </a:lnTo>
                  <a:lnTo>
                    <a:pt x="3496" y="516"/>
                  </a:lnTo>
                  <a:lnTo>
                    <a:pt x="3502" y="518"/>
                  </a:lnTo>
                  <a:lnTo>
                    <a:pt x="3508" y="520"/>
                  </a:lnTo>
                  <a:lnTo>
                    <a:pt x="3513" y="522"/>
                  </a:lnTo>
                  <a:lnTo>
                    <a:pt x="3519" y="525"/>
                  </a:lnTo>
                  <a:lnTo>
                    <a:pt x="3525" y="527"/>
                  </a:lnTo>
                  <a:lnTo>
                    <a:pt x="3531" y="529"/>
                  </a:lnTo>
                  <a:lnTo>
                    <a:pt x="3537" y="531"/>
                  </a:lnTo>
                  <a:lnTo>
                    <a:pt x="3542" y="533"/>
                  </a:lnTo>
                  <a:lnTo>
                    <a:pt x="3548" y="535"/>
                  </a:lnTo>
                  <a:lnTo>
                    <a:pt x="3553" y="537"/>
                  </a:lnTo>
                  <a:lnTo>
                    <a:pt x="3560" y="540"/>
                  </a:lnTo>
                  <a:lnTo>
                    <a:pt x="3565" y="542"/>
                  </a:lnTo>
                  <a:lnTo>
                    <a:pt x="3571" y="544"/>
                  </a:lnTo>
                  <a:lnTo>
                    <a:pt x="3576" y="546"/>
                  </a:lnTo>
                  <a:lnTo>
                    <a:pt x="3582" y="548"/>
                  </a:lnTo>
                  <a:lnTo>
                    <a:pt x="3588" y="550"/>
                  </a:lnTo>
                  <a:lnTo>
                    <a:pt x="3594" y="552"/>
                  </a:lnTo>
                  <a:lnTo>
                    <a:pt x="3599" y="554"/>
                  </a:lnTo>
                  <a:lnTo>
                    <a:pt x="3605" y="556"/>
                  </a:lnTo>
                  <a:lnTo>
                    <a:pt x="3611" y="557"/>
                  </a:lnTo>
                  <a:lnTo>
                    <a:pt x="3617" y="559"/>
                  </a:lnTo>
                  <a:lnTo>
                    <a:pt x="3623" y="561"/>
                  </a:lnTo>
                  <a:lnTo>
                    <a:pt x="3628" y="563"/>
                  </a:lnTo>
                  <a:lnTo>
                    <a:pt x="3634" y="565"/>
                  </a:lnTo>
                  <a:lnTo>
                    <a:pt x="3639" y="568"/>
                  </a:lnTo>
                  <a:lnTo>
                    <a:pt x="3646" y="570"/>
                  </a:lnTo>
                  <a:lnTo>
                    <a:pt x="3651" y="572"/>
                  </a:lnTo>
                  <a:lnTo>
                    <a:pt x="3657" y="574"/>
                  </a:lnTo>
                  <a:lnTo>
                    <a:pt x="3662" y="576"/>
                  </a:lnTo>
                  <a:lnTo>
                    <a:pt x="3668" y="578"/>
                  </a:lnTo>
                  <a:lnTo>
                    <a:pt x="3674" y="580"/>
                  </a:lnTo>
                  <a:lnTo>
                    <a:pt x="3680" y="582"/>
                  </a:lnTo>
                  <a:lnTo>
                    <a:pt x="3685" y="584"/>
                  </a:lnTo>
                  <a:lnTo>
                    <a:pt x="3691" y="586"/>
                  </a:lnTo>
                  <a:lnTo>
                    <a:pt x="3696" y="588"/>
                  </a:lnTo>
                  <a:lnTo>
                    <a:pt x="3703" y="590"/>
                  </a:lnTo>
                  <a:lnTo>
                    <a:pt x="3709" y="592"/>
                  </a:lnTo>
                  <a:lnTo>
                    <a:pt x="3714" y="594"/>
                  </a:lnTo>
                  <a:lnTo>
                    <a:pt x="3720" y="597"/>
                  </a:lnTo>
                  <a:lnTo>
                    <a:pt x="3725" y="599"/>
                  </a:lnTo>
                  <a:lnTo>
                    <a:pt x="3732" y="601"/>
                  </a:lnTo>
                  <a:lnTo>
                    <a:pt x="3737" y="602"/>
                  </a:lnTo>
                  <a:lnTo>
                    <a:pt x="3743" y="604"/>
                  </a:lnTo>
                  <a:lnTo>
                    <a:pt x="3748" y="606"/>
                  </a:lnTo>
                  <a:lnTo>
                    <a:pt x="3754" y="608"/>
                  </a:lnTo>
                  <a:lnTo>
                    <a:pt x="3760" y="610"/>
                  </a:lnTo>
                  <a:lnTo>
                    <a:pt x="3766" y="612"/>
                  </a:lnTo>
                  <a:lnTo>
                    <a:pt x="3771" y="614"/>
                  </a:lnTo>
                  <a:lnTo>
                    <a:pt x="3777" y="616"/>
                  </a:lnTo>
                  <a:lnTo>
                    <a:pt x="3782" y="618"/>
                  </a:lnTo>
                  <a:lnTo>
                    <a:pt x="3789" y="620"/>
                  </a:lnTo>
                  <a:lnTo>
                    <a:pt x="3795" y="622"/>
                  </a:lnTo>
                  <a:lnTo>
                    <a:pt x="3800" y="625"/>
                  </a:lnTo>
                  <a:lnTo>
                    <a:pt x="3806" y="626"/>
                  </a:lnTo>
                  <a:lnTo>
                    <a:pt x="3811" y="628"/>
                  </a:lnTo>
                  <a:lnTo>
                    <a:pt x="3818" y="630"/>
                  </a:lnTo>
                  <a:lnTo>
                    <a:pt x="3823" y="632"/>
                  </a:lnTo>
                  <a:lnTo>
                    <a:pt x="3829" y="634"/>
                  </a:lnTo>
                  <a:lnTo>
                    <a:pt x="3834" y="636"/>
                  </a:lnTo>
                  <a:lnTo>
                    <a:pt x="3840" y="638"/>
                  </a:lnTo>
                  <a:lnTo>
                    <a:pt x="3846" y="640"/>
                  </a:lnTo>
                  <a:lnTo>
                    <a:pt x="3852" y="641"/>
                  </a:lnTo>
                  <a:lnTo>
                    <a:pt x="3857" y="643"/>
                  </a:lnTo>
                  <a:lnTo>
                    <a:pt x="3863" y="645"/>
                  </a:lnTo>
                  <a:lnTo>
                    <a:pt x="3868" y="647"/>
                  </a:lnTo>
                  <a:lnTo>
                    <a:pt x="3875" y="649"/>
                  </a:lnTo>
                  <a:lnTo>
                    <a:pt x="3880" y="651"/>
                  </a:lnTo>
                  <a:lnTo>
                    <a:pt x="3886" y="654"/>
                  </a:lnTo>
                  <a:lnTo>
                    <a:pt x="3892" y="655"/>
                  </a:lnTo>
                  <a:lnTo>
                    <a:pt x="3897" y="657"/>
                  </a:lnTo>
                  <a:lnTo>
                    <a:pt x="3904" y="659"/>
                  </a:lnTo>
                  <a:lnTo>
                    <a:pt x="3909" y="661"/>
                  </a:lnTo>
                  <a:lnTo>
                    <a:pt x="3915" y="663"/>
                  </a:lnTo>
                  <a:lnTo>
                    <a:pt x="3920" y="665"/>
                  </a:lnTo>
                  <a:lnTo>
                    <a:pt x="3926" y="667"/>
                  </a:lnTo>
                  <a:lnTo>
                    <a:pt x="3932" y="668"/>
                  </a:lnTo>
                  <a:lnTo>
                    <a:pt x="3938" y="670"/>
                  </a:lnTo>
                  <a:lnTo>
                    <a:pt x="3943" y="672"/>
                  </a:lnTo>
                  <a:lnTo>
                    <a:pt x="3949" y="674"/>
                  </a:lnTo>
                  <a:lnTo>
                    <a:pt x="3954" y="676"/>
                  </a:lnTo>
                  <a:lnTo>
                    <a:pt x="3961" y="677"/>
                  </a:lnTo>
                  <a:lnTo>
                    <a:pt x="3966" y="679"/>
                  </a:lnTo>
                  <a:lnTo>
                    <a:pt x="3972" y="682"/>
                  </a:lnTo>
                  <a:lnTo>
                    <a:pt x="3978" y="684"/>
                  </a:lnTo>
                  <a:lnTo>
                    <a:pt x="3983" y="686"/>
                  </a:lnTo>
                  <a:lnTo>
                    <a:pt x="3990" y="687"/>
                  </a:lnTo>
                  <a:lnTo>
                    <a:pt x="3995" y="689"/>
                  </a:lnTo>
                  <a:lnTo>
                    <a:pt x="4001" y="691"/>
                  </a:lnTo>
                  <a:lnTo>
                    <a:pt x="4006" y="693"/>
                  </a:lnTo>
                  <a:lnTo>
                    <a:pt x="4012" y="695"/>
                  </a:lnTo>
                  <a:lnTo>
                    <a:pt x="4018" y="696"/>
                  </a:lnTo>
                  <a:lnTo>
                    <a:pt x="4024" y="698"/>
                  </a:lnTo>
                  <a:lnTo>
                    <a:pt x="4029" y="700"/>
                  </a:lnTo>
                  <a:lnTo>
                    <a:pt x="4035" y="702"/>
                  </a:lnTo>
                  <a:lnTo>
                    <a:pt x="4040" y="704"/>
                  </a:lnTo>
                  <a:lnTo>
                    <a:pt x="4047" y="705"/>
                  </a:lnTo>
                  <a:lnTo>
                    <a:pt x="4052" y="707"/>
                  </a:lnTo>
                  <a:lnTo>
                    <a:pt x="4058" y="709"/>
                  </a:lnTo>
                  <a:lnTo>
                    <a:pt x="4063" y="712"/>
                  </a:lnTo>
                  <a:lnTo>
                    <a:pt x="4069" y="713"/>
                  </a:lnTo>
                  <a:lnTo>
                    <a:pt x="4076" y="715"/>
                  </a:lnTo>
                  <a:lnTo>
                    <a:pt x="4081" y="717"/>
                  </a:lnTo>
                  <a:lnTo>
                    <a:pt x="4087" y="719"/>
                  </a:lnTo>
                  <a:lnTo>
                    <a:pt x="4092" y="720"/>
                  </a:lnTo>
                  <a:lnTo>
                    <a:pt x="4098" y="722"/>
                  </a:lnTo>
                  <a:lnTo>
                    <a:pt x="4104" y="724"/>
                  </a:lnTo>
                  <a:lnTo>
                    <a:pt x="4110" y="726"/>
                  </a:lnTo>
                  <a:lnTo>
                    <a:pt x="4115" y="727"/>
                  </a:lnTo>
                  <a:lnTo>
                    <a:pt x="4121" y="729"/>
                  </a:lnTo>
                  <a:lnTo>
                    <a:pt x="4126" y="731"/>
                  </a:lnTo>
                  <a:lnTo>
                    <a:pt x="4133" y="732"/>
                  </a:lnTo>
                  <a:lnTo>
                    <a:pt x="4138" y="734"/>
                  </a:lnTo>
                  <a:lnTo>
                    <a:pt x="4144" y="736"/>
                  </a:lnTo>
                  <a:lnTo>
                    <a:pt x="4149" y="738"/>
                  </a:lnTo>
                  <a:lnTo>
                    <a:pt x="4155" y="740"/>
                  </a:lnTo>
                  <a:lnTo>
                    <a:pt x="4162" y="742"/>
                  </a:lnTo>
                  <a:lnTo>
                    <a:pt x="4167" y="744"/>
                  </a:lnTo>
                  <a:lnTo>
                    <a:pt x="4173" y="745"/>
                  </a:lnTo>
                  <a:lnTo>
                    <a:pt x="4178" y="747"/>
                  </a:lnTo>
                  <a:lnTo>
                    <a:pt x="4184" y="749"/>
                  </a:lnTo>
                  <a:lnTo>
                    <a:pt x="4190" y="750"/>
                  </a:lnTo>
                  <a:lnTo>
                    <a:pt x="4196" y="752"/>
                  </a:lnTo>
                  <a:lnTo>
                    <a:pt x="4201" y="754"/>
                  </a:lnTo>
                  <a:lnTo>
                    <a:pt x="4207" y="755"/>
                  </a:lnTo>
                  <a:lnTo>
                    <a:pt x="4212" y="757"/>
                  </a:lnTo>
                  <a:lnTo>
                    <a:pt x="4219" y="759"/>
                  </a:lnTo>
                  <a:lnTo>
                    <a:pt x="4224" y="760"/>
                  </a:lnTo>
                  <a:lnTo>
                    <a:pt x="4230" y="762"/>
                  </a:lnTo>
                  <a:lnTo>
                    <a:pt x="4235" y="764"/>
                  </a:lnTo>
                  <a:lnTo>
                    <a:pt x="4241" y="765"/>
                  </a:lnTo>
                  <a:lnTo>
                    <a:pt x="4247" y="768"/>
                  </a:lnTo>
                  <a:lnTo>
                    <a:pt x="4253" y="770"/>
                  </a:lnTo>
                  <a:lnTo>
                    <a:pt x="4259" y="771"/>
                  </a:lnTo>
                  <a:lnTo>
                    <a:pt x="4264" y="773"/>
                  </a:lnTo>
                  <a:lnTo>
                    <a:pt x="4270" y="775"/>
                  </a:lnTo>
                  <a:lnTo>
                    <a:pt x="4276" y="776"/>
                  </a:lnTo>
                  <a:lnTo>
                    <a:pt x="4282" y="778"/>
                  </a:lnTo>
                  <a:lnTo>
                    <a:pt x="4287" y="780"/>
                  </a:lnTo>
                  <a:lnTo>
                    <a:pt x="4293" y="781"/>
                  </a:lnTo>
                  <a:lnTo>
                    <a:pt x="4298" y="783"/>
                  </a:lnTo>
                  <a:lnTo>
                    <a:pt x="4305" y="784"/>
                  </a:lnTo>
                  <a:lnTo>
                    <a:pt x="4310" y="786"/>
                  </a:lnTo>
                  <a:lnTo>
                    <a:pt x="4316" y="788"/>
                  </a:lnTo>
                  <a:lnTo>
                    <a:pt x="4321" y="789"/>
                  </a:lnTo>
                  <a:lnTo>
                    <a:pt x="4327" y="791"/>
                  </a:lnTo>
                  <a:lnTo>
                    <a:pt x="4333" y="792"/>
                  </a:lnTo>
                  <a:lnTo>
                    <a:pt x="4339" y="794"/>
                  </a:lnTo>
                  <a:lnTo>
                    <a:pt x="4345" y="797"/>
                  </a:lnTo>
                  <a:lnTo>
                    <a:pt x="4350" y="798"/>
                  </a:lnTo>
                  <a:lnTo>
                    <a:pt x="4356" y="800"/>
                  </a:lnTo>
                  <a:lnTo>
                    <a:pt x="4362" y="801"/>
                  </a:lnTo>
                  <a:lnTo>
                    <a:pt x="4368" y="803"/>
                  </a:lnTo>
                  <a:lnTo>
                    <a:pt x="4373" y="805"/>
                  </a:lnTo>
                  <a:lnTo>
                    <a:pt x="4379" y="806"/>
                  </a:lnTo>
                  <a:lnTo>
                    <a:pt x="4384" y="808"/>
                  </a:lnTo>
                  <a:lnTo>
                    <a:pt x="4391" y="809"/>
                  </a:lnTo>
                  <a:lnTo>
                    <a:pt x="4396" y="811"/>
                  </a:lnTo>
                  <a:lnTo>
                    <a:pt x="4402" y="812"/>
                  </a:lnTo>
                  <a:lnTo>
                    <a:pt x="4407" y="814"/>
                  </a:lnTo>
                  <a:lnTo>
                    <a:pt x="4413" y="815"/>
                  </a:lnTo>
                  <a:lnTo>
                    <a:pt x="4419" y="817"/>
                  </a:lnTo>
                  <a:lnTo>
                    <a:pt x="4425" y="819"/>
                  </a:lnTo>
                  <a:lnTo>
                    <a:pt x="4430" y="820"/>
                  </a:lnTo>
                  <a:lnTo>
                    <a:pt x="4436" y="822"/>
                  </a:lnTo>
                  <a:lnTo>
                    <a:pt x="4442" y="823"/>
                  </a:lnTo>
                  <a:lnTo>
                    <a:pt x="4448" y="826"/>
                  </a:lnTo>
                  <a:lnTo>
                    <a:pt x="4454" y="827"/>
                  </a:lnTo>
                  <a:lnTo>
                    <a:pt x="4459" y="829"/>
                  </a:lnTo>
                  <a:lnTo>
                    <a:pt x="4465" y="830"/>
                  </a:lnTo>
                  <a:lnTo>
                    <a:pt x="4470" y="832"/>
                  </a:lnTo>
                  <a:lnTo>
                    <a:pt x="4477" y="833"/>
                  </a:lnTo>
                  <a:lnTo>
                    <a:pt x="4482" y="835"/>
                  </a:lnTo>
                  <a:lnTo>
                    <a:pt x="4488" y="836"/>
                  </a:lnTo>
                  <a:lnTo>
                    <a:pt x="4493" y="838"/>
                  </a:lnTo>
                  <a:lnTo>
                    <a:pt x="4499" y="839"/>
                  </a:lnTo>
                  <a:lnTo>
                    <a:pt x="4505" y="841"/>
                  </a:lnTo>
                  <a:lnTo>
                    <a:pt x="4511" y="842"/>
                  </a:lnTo>
                  <a:lnTo>
                    <a:pt x="4516" y="844"/>
                  </a:lnTo>
                  <a:lnTo>
                    <a:pt x="4522" y="845"/>
                  </a:lnTo>
                  <a:lnTo>
                    <a:pt x="4528" y="847"/>
                  </a:lnTo>
                  <a:lnTo>
                    <a:pt x="4534" y="848"/>
                  </a:lnTo>
                  <a:lnTo>
                    <a:pt x="4540" y="850"/>
                  </a:lnTo>
                  <a:lnTo>
                    <a:pt x="4545" y="851"/>
                  </a:lnTo>
                  <a:lnTo>
                    <a:pt x="4551" y="853"/>
                  </a:lnTo>
                  <a:lnTo>
                    <a:pt x="4556" y="855"/>
                  </a:lnTo>
                  <a:lnTo>
                    <a:pt x="4563" y="857"/>
                  </a:lnTo>
                  <a:lnTo>
                    <a:pt x="4568" y="858"/>
                  </a:lnTo>
                  <a:lnTo>
                    <a:pt x="4574" y="859"/>
                  </a:lnTo>
                  <a:lnTo>
                    <a:pt x="4579" y="861"/>
                  </a:lnTo>
                  <a:lnTo>
                    <a:pt x="4585" y="862"/>
                  </a:lnTo>
                  <a:lnTo>
                    <a:pt x="4591" y="864"/>
                  </a:lnTo>
                  <a:lnTo>
                    <a:pt x="4597" y="865"/>
                  </a:lnTo>
                  <a:lnTo>
                    <a:pt x="4602" y="867"/>
                  </a:lnTo>
                  <a:lnTo>
                    <a:pt x="4608" y="868"/>
                  </a:lnTo>
                  <a:lnTo>
                    <a:pt x="4613" y="870"/>
                  </a:lnTo>
                  <a:lnTo>
                    <a:pt x="4620" y="871"/>
                  </a:lnTo>
                  <a:lnTo>
                    <a:pt x="4626" y="872"/>
                  </a:lnTo>
                  <a:lnTo>
                    <a:pt x="4631" y="874"/>
                  </a:lnTo>
                  <a:lnTo>
                    <a:pt x="4637" y="875"/>
                  </a:lnTo>
                  <a:lnTo>
                    <a:pt x="4642" y="877"/>
                  </a:lnTo>
                  <a:lnTo>
                    <a:pt x="4649" y="878"/>
                  </a:lnTo>
                  <a:lnTo>
                    <a:pt x="4654" y="879"/>
                  </a:lnTo>
                  <a:lnTo>
                    <a:pt x="4660" y="881"/>
                  </a:lnTo>
                  <a:lnTo>
                    <a:pt x="4665" y="883"/>
                  </a:lnTo>
                  <a:lnTo>
                    <a:pt x="4671" y="885"/>
                  </a:lnTo>
                  <a:lnTo>
                    <a:pt x="4677" y="886"/>
                  </a:lnTo>
                  <a:lnTo>
                    <a:pt x="4683" y="887"/>
                  </a:lnTo>
                  <a:lnTo>
                    <a:pt x="4688" y="889"/>
                  </a:lnTo>
                  <a:lnTo>
                    <a:pt x="4694" y="890"/>
                  </a:lnTo>
                  <a:lnTo>
                    <a:pt x="4699" y="892"/>
                  </a:lnTo>
                  <a:lnTo>
                    <a:pt x="4706" y="893"/>
                  </a:lnTo>
                  <a:lnTo>
                    <a:pt x="4712" y="894"/>
                  </a:lnTo>
                  <a:lnTo>
                    <a:pt x="4717" y="896"/>
                  </a:lnTo>
                  <a:lnTo>
                    <a:pt x="4723" y="897"/>
                  </a:lnTo>
                  <a:lnTo>
                    <a:pt x="4728" y="898"/>
                  </a:lnTo>
                  <a:lnTo>
                    <a:pt x="4735" y="900"/>
                  </a:lnTo>
                  <a:lnTo>
                    <a:pt x="4740" y="901"/>
                  </a:lnTo>
                  <a:lnTo>
                    <a:pt x="4746" y="903"/>
                  </a:lnTo>
                  <a:lnTo>
                    <a:pt x="4751" y="904"/>
                  </a:lnTo>
                  <a:lnTo>
                    <a:pt x="4758" y="905"/>
                  </a:lnTo>
                  <a:lnTo>
                    <a:pt x="4763" y="907"/>
                  </a:lnTo>
                  <a:lnTo>
                    <a:pt x="4769" y="908"/>
                  </a:lnTo>
                  <a:lnTo>
                    <a:pt x="4774" y="909"/>
                  </a:lnTo>
                  <a:lnTo>
                    <a:pt x="4780" y="912"/>
                  </a:lnTo>
                  <a:lnTo>
                    <a:pt x="4785" y="913"/>
                  </a:lnTo>
                  <a:lnTo>
                    <a:pt x="4792" y="914"/>
                  </a:lnTo>
                  <a:lnTo>
                    <a:pt x="4797" y="916"/>
                  </a:lnTo>
                  <a:lnTo>
                    <a:pt x="4803" y="917"/>
                  </a:lnTo>
                  <a:lnTo>
                    <a:pt x="4809" y="918"/>
                  </a:lnTo>
                  <a:lnTo>
                    <a:pt x="4815" y="919"/>
                  </a:lnTo>
                  <a:lnTo>
                    <a:pt x="4821" y="921"/>
                  </a:lnTo>
                  <a:lnTo>
                    <a:pt x="4826" y="922"/>
                  </a:lnTo>
                  <a:lnTo>
                    <a:pt x="4832" y="923"/>
                  </a:lnTo>
                  <a:lnTo>
                    <a:pt x="4837" y="925"/>
                  </a:lnTo>
                  <a:lnTo>
                    <a:pt x="4844" y="926"/>
                  </a:lnTo>
                  <a:lnTo>
                    <a:pt x="4849" y="927"/>
                  </a:lnTo>
                  <a:lnTo>
                    <a:pt x="4855" y="929"/>
                  </a:lnTo>
                  <a:lnTo>
                    <a:pt x="4860" y="930"/>
                  </a:lnTo>
                  <a:lnTo>
                    <a:pt x="4866" y="931"/>
                  </a:lnTo>
                  <a:lnTo>
                    <a:pt x="4871" y="932"/>
                  </a:lnTo>
                  <a:lnTo>
                    <a:pt x="4878" y="934"/>
                  </a:lnTo>
                  <a:lnTo>
                    <a:pt x="4883" y="935"/>
                  </a:lnTo>
                  <a:lnTo>
                    <a:pt x="4889" y="936"/>
                  </a:lnTo>
                  <a:lnTo>
                    <a:pt x="4895" y="938"/>
                  </a:lnTo>
                  <a:lnTo>
                    <a:pt x="4901" y="939"/>
                  </a:lnTo>
                  <a:lnTo>
                    <a:pt x="4907" y="941"/>
                  </a:lnTo>
                  <a:lnTo>
                    <a:pt x="4912" y="942"/>
                  </a:lnTo>
                  <a:lnTo>
                    <a:pt x="4918" y="944"/>
                  </a:lnTo>
                  <a:lnTo>
                    <a:pt x="4923" y="945"/>
                  </a:lnTo>
                  <a:lnTo>
                    <a:pt x="4930" y="946"/>
                  </a:lnTo>
                  <a:lnTo>
                    <a:pt x="4935" y="947"/>
                  </a:lnTo>
                  <a:lnTo>
                    <a:pt x="4941" y="949"/>
                  </a:lnTo>
                  <a:lnTo>
                    <a:pt x="4946" y="950"/>
                  </a:lnTo>
                  <a:lnTo>
                    <a:pt x="4952" y="951"/>
                  </a:lnTo>
                  <a:lnTo>
                    <a:pt x="4958" y="952"/>
                  </a:lnTo>
                  <a:lnTo>
                    <a:pt x="4964" y="953"/>
                  </a:lnTo>
                  <a:lnTo>
                    <a:pt x="4969" y="955"/>
                  </a:lnTo>
                  <a:lnTo>
                    <a:pt x="4975" y="956"/>
                  </a:lnTo>
                  <a:lnTo>
                    <a:pt x="4980" y="957"/>
                  </a:lnTo>
                  <a:lnTo>
                    <a:pt x="4987" y="958"/>
                  </a:lnTo>
                  <a:lnTo>
                    <a:pt x="4993" y="960"/>
                  </a:lnTo>
                  <a:lnTo>
                    <a:pt x="4998" y="961"/>
                  </a:lnTo>
                  <a:lnTo>
                    <a:pt x="5004" y="962"/>
                  </a:lnTo>
                  <a:lnTo>
                    <a:pt x="5009" y="963"/>
                  </a:lnTo>
                  <a:lnTo>
                    <a:pt x="5016" y="964"/>
                  </a:lnTo>
                  <a:lnTo>
                    <a:pt x="5021" y="966"/>
                  </a:lnTo>
                  <a:lnTo>
                    <a:pt x="5027" y="967"/>
                  </a:lnTo>
                  <a:lnTo>
                    <a:pt x="5032" y="969"/>
                  </a:lnTo>
                  <a:lnTo>
                    <a:pt x="5038" y="970"/>
                  </a:lnTo>
                  <a:lnTo>
                    <a:pt x="5044" y="971"/>
                  </a:lnTo>
                  <a:lnTo>
                    <a:pt x="5050" y="972"/>
                  </a:lnTo>
                  <a:lnTo>
                    <a:pt x="5055" y="974"/>
                  </a:lnTo>
                  <a:lnTo>
                    <a:pt x="5061" y="975"/>
                  </a:lnTo>
                  <a:lnTo>
                    <a:pt x="5066" y="976"/>
                  </a:lnTo>
                  <a:lnTo>
                    <a:pt x="5073" y="977"/>
                  </a:lnTo>
                  <a:lnTo>
                    <a:pt x="5079" y="978"/>
                  </a:lnTo>
                  <a:lnTo>
                    <a:pt x="5084" y="979"/>
                  </a:lnTo>
                  <a:lnTo>
                    <a:pt x="5090" y="981"/>
                  </a:lnTo>
                  <a:lnTo>
                    <a:pt x="5095" y="982"/>
                  </a:lnTo>
                  <a:lnTo>
                    <a:pt x="5102" y="983"/>
                  </a:lnTo>
                  <a:lnTo>
                    <a:pt x="5107" y="984"/>
                  </a:lnTo>
                  <a:lnTo>
                    <a:pt x="5113" y="985"/>
                  </a:lnTo>
                  <a:lnTo>
                    <a:pt x="5118" y="986"/>
                  </a:lnTo>
                  <a:lnTo>
                    <a:pt x="5124" y="987"/>
                  </a:lnTo>
                  <a:lnTo>
                    <a:pt x="5130" y="989"/>
                  </a:lnTo>
                  <a:lnTo>
                    <a:pt x="5136" y="990"/>
                  </a:lnTo>
                  <a:lnTo>
                    <a:pt x="5141" y="991"/>
                  </a:lnTo>
                  <a:lnTo>
                    <a:pt x="5147" y="992"/>
                  </a:lnTo>
                  <a:lnTo>
                    <a:pt x="5152" y="993"/>
                  </a:lnTo>
                  <a:lnTo>
                    <a:pt x="5159" y="994"/>
                  </a:lnTo>
                  <a:lnTo>
                    <a:pt x="5164" y="995"/>
                  </a:lnTo>
                  <a:lnTo>
                    <a:pt x="5170" y="996"/>
                  </a:lnTo>
                  <a:lnTo>
                    <a:pt x="5176" y="999"/>
                  </a:lnTo>
                  <a:lnTo>
                    <a:pt x="5181" y="1000"/>
                  </a:lnTo>
                  <a:lnTo>
                    <a:pt x="5188" y="1001"/>
                  </a:lnTo>
                  <a:lnTo>
                    <a:pt x="5193" y="1002"/>
                  </a:lnTo>
                  <a:lnTo>
                    <a:pt x="5199" y="1003"/>
                  </a:lnTo>
                  <a:lnTo>
                    <a:pt x="5204" y="1004"/>
                  </a:lnTo>
                  <a:lnTo>
                    <a:pt x="5210" y="1005"/>
                  </a:lnTo>
                  <a:lnTo>
                    <a:pt x="5216" y="1006"/>
                  </a:lnTo>
                  <a:lnTo>
                    <a:pt x="5222" y="1007"/>
                  </a:lnTo>
                  <a:lnTo>
                    <a:pt x="5227" y="1008"/>
                  </a:lnTo>
                  <a:lnTo>
                    <a:pt x="5233" y="1009"/>
                  </a:lnTo>
                  <a:lnTo>
                    <a:pt x="5238" y="1011"/>
                  </a:lnTo>
                  <a:lnTo>
                    <a:pt x="5245" y="1012"/>
                  </a:lnTo>
                  <a:lnTo>
                    <a:pt x="5250" y="1013"/>
                  </a:lnTo>
                  <a:lnTo>
                    <a:pt x="5256" y="1014"/>
                  </a:lnTo>
                  <a:lnTo>
                    <a:pt x="5262" y="1015"/>
                  </a:lnTo>
                  <a:lnTo>
                    <a:pt x="5267" y="1016"/>
                  </a:lnTo>
                  <a:lnTo>
                    <a:pt x="5274" y="1017"/>
                  </a:lnTo>
                  <a:lnTo>
                    <a:pt x="5279" y="1018"/>
                  </a:lnTo>
                  <a:lnTo>
                    <a:pt x="5285" y="1019"/>
                  </a:lnTo>
                  <a:lnTo>
                    <a:pt x="5290" y="1020"/>
                  </a:lnTo>
                  <a:lnTo>
                    <a:pt x="5296" y="1021"/>
                  </a:lnTo>
                  <a:lnTo>
                    <a:pt x="5302" y="1022"/>
                  </a:lnTo>
                  <a:lnTo>
                    <a:pt x="5308" y="1023"/>
                  </a:lnTo>
                  <a:lnTo>
                    <a:pt x="5313" y="1024"/>
                  </a:lnTo>
                  <a:lnTo>
                    <a:pt x="5319" y="1025"/>
                  </a:lnTo>
                  <a:lnTo>
                    <a:pt x="5324" y="1027"/>
                  </a:lnTo>
                  <a:lnTo>
                    <a:pt x="5331" y="1028"/>
                  </a:lnTo>
                  <a:lnTo>
                    <a:pt x="5336" y="1029"/>
                  </a:lnTo>
                  <a:lnTo>
                    <a:pt x="5342" y="1030"/>
                  </a:lnTo>
                  <a:lnTo>
                    <a:pt x="5347" y="1031"/>
                  </a:lnTo>
                  <a:lnTo>
                    <a:pt x="5353" y="1032"/>
                  </a:lnTo>
                  <a:lnTo>
                    <a:pt x="5360" y="1033"/>
                  </a:lnTo>
                  <a:lnTo>
                    <a:pt x="5365" y="1034"/>
                  </a:lnTo>
                  <a:lnTo>
                    <a:pt x="5371" y="1035"/>
                  </a:lnTo>
                  <a:lnTo>
                    <a:pt x="5376" y="1036"/>
                  </a:lnTo>
                  <a:lnTo>
                    <a:pt x="5382" y="1037"/>
                  </a:lnTo>
                  <a:lnTo>
                    <a:pt x="5388" y="1038"/>
                  </a:lnTo>
                  <a:lnTo>
                    <a:pt x="5394" y="1039"/>
                  </a:lnTo>
                  <a:lnTo>
                    <a:pt x="5399" y="1040"/>
                  </a:lnTo>
                  <a:lnTo>
                    <a:pt x="5405" y="1041"/>
                  </a:lnTo>
                  <a:lnTo>
                    <a:pt x="5410" y="1042"/>
                  </a:lnTo>
                  <a:lnTo>
                    <a:pt x="5417" y="1043"/>
                  </a:lnTo>
                  <a:lnTo>
                    <a:pt x="5422" y="1044"/>
                  </a:lnTo>
                  <a:lnTo>
                    <a:pt x="5428" y="1045"/>
                  </a:lnTo>
                  <a:lnTo>
                    <a:pt x="5433" y="1046"/>
                  </a:lnTo>
                  <a:lnTo>
                    <a:pt x="5439" y="1047"/>
                  </a:lnTo>
                  <a:lnTo>
                    <a:pt x="5446" y="1048"/>
                  </a:lnTo>
                  <a:lnTo>
                    <a:pt x="5451" y="1049"/>
                  </a:lnTo>
                  <a:lnTo>
                    <a:pt x="5457" y="1050"/>
                  </a:lnTo>
                  <a:lnTo>
                    <a:pt x="5462" y="1051"/>
                  </a:lnTo>
                  <a:lnTo>
                    <a:pt x="5468" y="1052"/>
                  </a:lnTo>
                  <a:lnTo>
                    <a:pt x="5474" y="1053"/>
                  </a:lnTo>
                  <a:lnTo>
                    <a:pt x="5480" y="1055"/>
                  </a:lnTo>
                  <a:lnTo>
                    <a:pt x="5485" y="1056"/>
                  </a:lnTo>
                  <a:lnTo>
                    <a:pt x="5491" y="1057"/>
                  </a:lnTo>
                  <a:lnTo>
                    <a:pt x="5496" y="1058"/>
                  </a:lnTo>
                  <a:lnTo>
                    <a:pt x="5503" y="1059"/>
                  </a:lnTo>
                  <a:lnTo>
                    <a:pt x="5508" y="1060"/>
                  </a:lnTo>
                  <a:lnTo>
                    <a:pt x="5514" y="1061"/>
                  </a:lnTo>
                  <a:lnTo>
                    <a:pt x="5519" y="1062"/>
                  </a:lnTo>
                  <a:lnTo>
                    <a:pt x="5525" y="1063"/>
                  </a:lnTo>
                  <a:lnTo>
                    <a:pt x="5531" y="1063"/>
                  </a:lnTo>
                  <a:lnTo>
                    <a:pt x="5537" y="1064"/>
                  </a:lnTo>
                  <a:lnTo>
                    <a:pt x="5543" y="1065"/>
                  </a:lnTo>
                  <a:lnTo>
                    <a:pt x="5548" y="1066"/>
                  </a:lnTo>
                  <a:lnTo>
                    <a:pt x="5554" y="1067"/>
                  </a:lnTo>
                  <a:lnTo>
                    <a:pt x="5560" y="1068"/>
                  </a:lnTo>
                  <a:lnTo>
                    <a:pt x="5566" y="1069"/>
                  </a:lnTo>
                  <a:lnTo>
                    <a:pt x="5571" y="1070"/>
                  </a:lnTo>
                  <a:lnTo>
                    <a:pt x="5577" y="1071"/>
                  </a:lnTo>
                  <a:lnTo>
                    <a:pt x="5582" y="1072"/>
                  </a:lnTo>
                  <a:lnTo>
                    <a:pt x="5589" y="1073"/>
                  </a:lnTo>
                  <a:lnTo>
                    <a:pt x="5594" y="1073"/>
                  </a:lnTo>
                  <a:lnTo>
                    <a:pt x="5600" y="1074"/>
                  </a:lnTo>
                  <a:lnTo>
                    <a:pt x="5605" y="1075"/>
                  </a:lnTo>
                  <a:lnTo>
                    <a:pt x="5611" y="1076"/>
                  </a:lnTo>
                  <a:lnTo>
                    <a:pt x="5617" y="1077"/>
                  </a:lnTo>
                  <a:lnTo>
                    <a:pt x="5623" y="1078"/>
                  </a:lnTo>
                  <a:lnTo>
                    <a:pt x="5629" y="1079"/>
                  </a:lnTo>
                  <a:lnTo>
                    <a:pt x="5634" y="1080"/>
                  </a:lnTo>
                  <a:lnTo>
                    <a:pt x="5640" y="1081"/>
                  </a:lnTo>
                  <a:lnTo>
                    <a:pt x="5646" y="1081"/>
                  </a:lnTo>
                  <a:lnTo>
                    <a:pt x="5652" y="1082"/>
                  </a:lnTo>
                  <a:lnTo>
                    <a:pt x="5657" y="1084"/>
                  </a:lnTo>
                  <a:lnTo>
                    <a:pt x="5663" y="1085"/>
                  </a:lnTo>
                  <a:lnTo>
                    <a:pt x="5668" y="1086"/>
                  </a:lnTo>
                  <a:lnTo>
                    <a:pt x="5675" y="1087"/>
                  </a:lnTo>
                  <a:lnTo>
                    <a:pt x="5680" y="1088"/>
                  </a:lnTo>
                  <a:lnTo>
                    <a:pt x="5686" y="1088"/>
                  </a:lnTo>
                  <a:lnTo>
                    <a:pt x="5691" y="1089"/>
                  </a:lnTo>
                  <a:lnTo>
                    <a:pt x="5697" y="1090"/>
                  </a:lnTo>
                  <a:lnTo>
                    <a:pt x="5703" y="1091"/>
                  </a:lnTo>
                  <a:lnTo>
                    <a:pt x="5709" y="1092"/>
                  </a:lnTo>
                  <a:lnTo>
                    <a:pt x="5714" y="1093"/>
                  </a:lnTo>
                  <a:lnTo>
                    <a:pt x="5720" y="1094"/>
                  </a:lnTo>
                  <a:lnTo>
                    <a:pt x="5726" y="1094"/>
                  </a:lnTo>
                  <a:lnTo>
                    <a:pt x="5732" y="1095"/>
                  </a:lnTo>
                  <a:lnTo>
                    <a:pt x="5738" y="1096"/>
                  </a:lnTo>
                  <a:lnTo>
                    <a:pt x="5743" y="1097"/>
                  </a:lnTo>
                  <a:lnTo>
                    <a:pt x="5749" y="1098"/>
                  </a:lnTo>
                  <a:lnTo>
                    <a:pt x="5754" y="1099"/>
                  </a:lnTo>
                  <a:lnTo>
                    <a:pt x="5761" y="1099"/>
                  </a:lnTo>
                  <a:lnTo>
                    <a:pt x="5766" y="1100"/>
                  </a:lnTo>
                  <a:lnTo>
                    <a:pt x="5772" y="1101"/>
                  </a:lnTo>
                  <a:lnTo>
                    <a:pt x="5777" y="1102"/>
                  </a:lnTo>
                  <a:lnTo>
                    <a:pt x="5783" y="1103"/>
                  </a:lnTo>
                  <a:lnTo>
                    <a:pt x="5789" y="1103"/>
                  </a:lnTo>
                  <a:lnTo>
                    <a:pt x="5795" y="1104"/>
                  </a:lnTo>
                  <a:lnTo>
                    <a:pt x="5800" y="1105"/>
                  </a:lnTo>
                  <a:lnTo>
                    <a:pt x="5806" y="1106"/>
                  </a:lnTo>
                  <a:lnTo>
                    <a:pt x="5812" y="1107"/>
                  </a:lnTo>
                  <a:lnTo>
                    <a:pt x="5818" y="1107"/>
                  </a:lnTo>
                  <a:lnTo>
                    <a:pt x="5824" y="1108"/>
                  </a:lnTo>
                  <a:lnTo>
                    <a:pt x="5829" y="1109"/>
                  </a:lnTo>
                  <a:lnTo>
                    <a:pt x="5835" y="1110"/>
                  </a:lnTo>
                  <a:lnTo>
                    <a:pt x="5840" y="1111"/>
                  </a:lnTo>
                  <a:lnTo>
                    <a:pt x="5847" y="1111"/>
                  </a:lnTo>
                  <a:lnTo>
                    <a:pt x="5852" y="1113"/>
                  </a:lnTo>
                  <a:lnTo>
                    <a:pt x="5858" y="1114"/>
                  </a:lnTo>
                  <a:lnTo>
                    <a:pt x="5863" y="1115"/>
                  </a:lnTo>
                  <a:lnTo>
                    <a:pt x="5869" y="1115"/>
                  </a:lnTo>
                  <a:lnTo>
                    <a:pt x="5875" y="1116"/>
                  </a:lnTo>
                  <a:lnTo>
                    <a:pt x="5881" y="1117"/>
                  </a:lnTo>
                  <a:lnTo>
                    <a:pt x="5886" y="1118"/>
                  </a:lnTo>
                  <a:lnTo>
                    <a:pt x="5892" y="1119"/>
                  </a:lnTo>
                  <a:lnTo>
                    <a:pt x="5897" y="1119"/>
                  </a:lnTo>
                  <a:lnTo>
                    <a:pt x="5904" y="1120"/>
                  </a:lnTo>
                  <a:lnTo>
                    <a:pt x="5910" y="1121"/>
                  </a:lnTo>
                  <a:lnTo>
                    <a:pt x="5915" y="1122"/>
                  </a:lnTo>
                  <a:lnTo>
                    <a:pt x="5921" y="1122"/>
                  </a:lnTo>
                  <a:lnTo>
                    <a:pt x="5926" y="1123"/>
                  </a:lnTo>
                  <a:lnTo>
                    <a:pt x="5933" y="1124"/>
                  </a:lnTo>
                  <a:lnTo>
                    <a:pt x="5938" y="1125"/>
                  </a:lnTo>
                  <a:lnTo>
                    <a:pt x="5944" y="1125"/>
                  </a:lnTo>
                  <a:lnTo>
                    <a:pt x="5949" y="1126"/>
                  </a:lnTo>
                  <a:lnTo>
                    <a:pt x="5955" y="1127"/>
                  </a:lnTo>
                  <a:lnTo>
                    <a:pt x="5961" y="1128"/>
                  </a:lnTo>
                  <a:lnTo>
                    <a:pt x="5967" y="1128"/>
                  </a:lnTo>
                  <a:lnTo>
                    <a:pt x="5972" y="1129"/>
                  </a:lnTo>
                  <a:lnTo>
                    <a:pt x="5978" y="1130"/>
                  </a:lnTo>
                  <a:lnTo>
                    <a:pt x="5983" y="1130"/>
                  </a:lnTo>
                  <a:lnTo>
                    <a:pt x="5990" y="1131"/>
                  </a:lnTo>
                  <a:lnTo>
                    <a:pt x="5996" y="1132"/>
                  </a:lnTo>
                  <a:lnTo>
                    <a:pt x="6001" y="1133"/>
                  </a:lnTo>
                  <a:lnTo>
                    <a:pt x="6007" y="1133"/>
                  </a:lnTo>
                  <a:lnTo>
                    <a:pt x="6012" y="1134"/>
                  </a:lnTo>
                  <a:lnTo>
                    <a:pt x="6019" y="1135"/>
                  </a:lnTo>
                  <a:lnTo>
                    <a:pt x="6024" y="1136"/>
                  </a:lnTo>
                  <a:lnTo>
                    <a:pt x="6030" y="1136"/>
                  </a:lnTo>
                  <a:lnTo>
                    <a:pt x="6035" y="1137"/>
                  </a:lnTo>
                  <a:lnTo>
                    <a:pt x="6041" y="1138"/>
                  </a:lnTo>
                  <a:lnTo>
                    <a:pt x="6047" y="1138"/>
                  </a:lnTo>
                  <a:lnTo>
                    <a:pt x="6053" y="1139"/>
                  </a:lnTo>
                  <a:lnTo>
                    <a:pt x="6058" y="1141"/>
                  </a:lnTo>
                  <a:lnTo>
                    <a:pt x="6064" y="1141"/>
                  </a:lnTo>
                  <a:lnTo>
                    <a:pt x="6069" y="1142"/>
                  </a:lnTo>
                  <a:lnTo>
                    <a:pt x="6076" y="1143"/>
                  </a:lnTo>
                  <a:lnTo>
                    <a:pt x="6081" y="1143"/>
                  </a:lnTo>
                  <a:lnTo>
                    <a:pt x="6087" y="1144"/>
                  </a:lnTo>
                  <a:lnTo>
                    <a:pt x="6093" y="1145"/>
                  </a:lnTo>
                  <a:lnTo>
                    <a:pt x="6098" y="1146"/>
                  </a:lnTo>
                  <a:lnTo>
                    <a:pt x="6105" y="1146"/>
                  </a:lnTo>
                  <a:lnTo>
                    <a:pt x="6110" y="1147"/>
                  </a:lnTo>
                  <a:lnTo>
                    <a:pt x="6116" y="1148"/>
                  </a:lnTo>
                  <a:lnTo>
                    <a:pt x="6121" y="1148"/>
                  </a:lnTo>
                  <a:lnTo>
                    <a:pt x="6127" y="1149"/>
                  </a:lnTo>
                  <a:lnTo>
                    <a:pt x="6133" y="1150"/>
                  </a:lnTo>
                  <a:lnTo>
                    <a:pt x="6139" y="1150"/>
                  </a:lnTo>
                  <a:lnTo>
                    <a:pt x="6144" y="1151"/>
                  </a:lnTo>
                  <a:lnTo>
                    <a:pt x="6150" y="1152"/>
                  </a:lnTo>
                  <a:lnTo>
                    <a:pt x="6155" y="1152"/>
                  </a:lnTo>
                  <a:lnTo>
                    <a:pt x="6162" y="1153"/>
                  </a:lnTo>
                  <a:lnTo>
                    <a:pt x="6167" y="1154"/>
                  </a:lnTo>
                  <a:lnTo>
                    <a:pt x="6173" y="1154"/>
                  </a:lnTo>
                  <a:lnTo>
                    <a:pt x="6179" y="1155"/>
                  </a:lnTo>
                  <a:lnTo>
                    <a:pt x="6184" y="1156"/>
                  </a:lnTo>
                  <a:lnTo>
                    <a:pt x="6191" y="1156"/>
                  </a:lnTo>
                  <a:lnTo>
                    <a:pt x="6196" y="1157"/>
                  </a:lnTo>
                  <a:lnTo>
                    <a:pt x="6202" y="1157"/>
                  </a:lnTo>
                  <a:lnTo>
                    <a:pt x="6207" y="1158"/>
                  </a:lnTo>
                  <a:lnTo>
                    <a:pt x="6213" y="1159"/>
                  </a:lnTo>
                  <a:lnTo>
                    <a:pt x="6219" y="1159"/>
                  </a:lnTo>
                  <a:lnTo>
                    <a:pt x="6225" y="1160"/>
                  </a:lnTo>
                  <a:lnTo>
                    <a:pt x="6230" y="1161"/>
                  </a:lnTo>
                  <a:lnTo>
                    <a:pt x="6236" y="1161"/>
                  </a:lnTo>
                  <a:lnTo>
                    <a:pt x="6241" y="1162"/>
                  </a:lnTo>
                  <a:lnTo>
                    <a:pt x="6248" y="1163"/>
                  </a:lnTo>
                  <a:lnTo>
                    <a:pt x="6253" y="1163"/>
                  </a:lnTo>
                  <a:lnTo>
                    <a:pt x="6259" y="1164"/>
                  </a:lnTo>
                  <a:lnTo>
                    <a:pt x="6264" y="1164"/>
                  </a:lnTo>
                  <a:lnTo>
                    <a:pt x="6270" y="1165"/>
                  </a:lnTo>
                  <a:lnTo>
                    <a:pt x="6277" y="1166"/>
                  </a:lnTo>
                  <a:lnTo>
                    <a:pt x="6282" y="1166"/>
                  </a:lnTo>
                  <a:lnTo>
                    <a:pt x="6288" y="1167"/>
                  </a:lnTo>
                  <a:lnTo>
                    <a:pt x="6293" y="1167"/>
                  </a:lnTo>
                  <a:lnTo>
                    <a:pt x="6299" y="1168"/>
                  </a:lnTo>
                  <a:lnTo>
                    <a:pt x="6305" y="1170"/>
                  </a:lnTo>
                  <a:lnTo>
                    <a:pt x="6311" y="1170"/>
                  </a:lnTo>
                  <a:lnTo>
                    <a:pt x="6316" y="1171"/>
                  </a:lnTo>
                  <a:lnTo>
                    <a:pt x="6322" y="1171"/>
                  </a:lnTo>
                  <a:lnTo>
                    <a:pt x="6327" y="1172"/>
                  </a:lnTo>
                  <a:lnTo>
                    <a:pt x="6334" y="1173"/>
                  </a:lnTo>
                  <a:lnTo>
                    <a:pt x="6339" y="1173"/>
                  </a:lnTo>
                  <a:lnTo>
                    <a:pt x="6345" y="1174"/>
                  </a:lnTo>
                  <a:lnTo>
                    <a:pt x="6350" y="1174"/>
                  </a:lnTo>
                  <a:lnTo>
                    <a:pt x="6356" y="1175"/>
                  </a:lnTo>
                  <a:lnTo>
                    <a:pt x="6363" y="1176"/>
                  </a:lnTo>
                  <a:lnTo>
                    <a:pt x="6368" y="1176"/>
                  </a:lnTo>
                  <a:lnTo>
                    <a:pt x="6374" y="1177"/>
                  </a:lnTo>
                  <a:lnTo>
                    <a:pt x="6379" y="1177"/>
                  </a:lnTo>
                  <a:lnTo>
                    <a:pt x="6386" y="1178"/>
                  </a:lnTo>
                  <a:lnTo>
                    <a:pt x="6391" y="1179"/>
                  </a:lnTo>
                  <a:lnTo>
                    <a:pt x="6397" y="1179"/>
                  </a:lnTo>
                  <a:lnTo>
                    <a:pt x="6402" y="1180"/>
                  </a:lnTo>
                  <a:lnTo>
                    <a:pt x="6408" y="1180"/>
                  </a:lnTo>
                  <a:lnTo>
                    <a:pt x="6413" y="1181"/>
                  </a:lnTo>
                  <a:lnTo>
                    <a:pt x="6420" y="1181"/>
                  </a:lnTo>
                  <a:lnTo>
                    <a:pt x="6425" y="1182"/>
                  </a:lnTo>
                  <a:lnTo>
                    <a:pt x="6431" y="1183"/>
                  </a:lnTo>
                  <a:lnTo>
                    <a:pt x="6436" y="1183"/>
                  </a:lnTo>
                  <a:lnTo>
                    <a:pt x="6443" y="1184"/>
                  </a:lnTo>
                  <a:lnTo>
                    <a:pt x="6448" y="1184"/>
                  </a:lnTo>
                  <a:lnTo>
                    <a:pt x="6454" y="1185"/>
                  </a:lnTo>
                  <a:lnTo>
                    <a:pt x="6460" y="1185"/>
                  </a:lnTo>
                  <a:lnTo>
                    <a:pt x="6465" y="1186"/>
                  </a:lnTo>
                  <a:lnTo>
                    <a:pt x="6472" y="1186"/>
                  </a:lnTo>
                  <a:lnTo>
                    <a:pt x="6477" y="1187"/>
                  </a:lnTo>
                  <a:lnTo>
                    <a:pt x="6483" y="1188"/>
                  </a:lnTo>
                  <a:lnTo>
                    <a:pt x="6488" y="1188"/>
                  </a:lnTo>
                  <a:lnTo>
                    <a:pt x="6494" y="1189"/>
                  </a:lnTo>
                  <a:lnTo>
                    <a:pt x="6500" y="1189"/>
                  </a:lnTo>
                  <a:lnTo>
                    <a:pt x="6506" y="1190"/>
                  </a:lnTo>
                  <a:lnTo>
                    <a:pt x="6511" y="1190"/>
                  </a:lnTo>
                  <a:lnTo>
                    <a:pt x="6517" y="1191"/>
                  </a:lnTo>
                  <a:lnTo>
                    <a:pt x="6522" y="1191"/>
                  </a:lnTo>
                  <a:lnTo>
                    <a:pt x="6529" y="1192"/>
                  </a:lnTo>
                  <a:lnTo>
                    <a:pt x="6534" y="1192"/>
                  </a:lnTo>
                  <a:lnTo>
                    <a:pt x="6540" y="1193"/>
                  </a:lnTo>
                  <a:lnTo>
                    <a:pt x="6546" y="1193"/>
                  </a:lnTo>
                  <a:lnTo>
                    <a:pt x="6551" y="1194"/>
                  </a:lnTo>
                  <a:lnTo>
                    <a:pt x="6558" y="1194"/>
                  </a:lnTo>
                  <a:lnTo>
                    <a:pt x="6563" y="1195"/>
                  </a:lnTo>
                  <a:lnTo>
                    <a:pt x="6569" y="1195"/>
                  </a:lnTo>
                  <a:lnTo>
                    <a:pt x="6574" y="1196"/>
                  </a:lnTo>
                  <a:lnTo>
                    <a:pt x="6580" y="1197"/>
                  </a:lnTo>
                  <a:lnTo>
                    <a:pt x="6586" y="1197"/>
                  </a:lnTo>
                  <a:lnTo>
                    <a:pt x="6592" y="1199"/>
                  </a:lnTo>
                  <a:lnTo>
                    <a:pt x="6597" y="1199"/>
                  </a:lnTo>
                  <a:lnTo>
                    <a:pt x="6603" y="1200"/>
                  </a:lnTo>
                  <a:lnTo>
                    <a:pt x="6608" y="1200"/>
                  </a:lnTo>
                  <a:lnTo>
                    <a:pt x="6615" y="1201"/>
                  </a:lnTo>
                  <a:lnTo>
                    <a:pt x="6620" y="1201"/>
                  </a:lnTo>
                  <a:lnTo>
                    <a:pt x="6626" y="1202"/>
                  </a:lnTo>
                  <a:lnTo>
                    <a:pt x="6631" y="1202"/>
                  </a:lnTo>
                  <a:lnTo>
                    <a:pt x="6637" y="1203"/>
                  </a:lnTo>
                  <a:lnTo>
                    <a:pt x="6644" y="1203"/>
                  </a:lnTo>
                  <a:lnTo>
                    <a:pt x="6649" y="1204"/>
                  </a:lnTo>
                  <a:lnTo>
                    <a:pt x="6655" y="1204"/>
                  </a:lnTo>
                  <a:lnTo>
                    <a:pt x="6660" y="1205"/>
                  </a:lnTo>
                  <a:lnTo>
                    <a:pt x="6666" y="1205"/>
                  </a:lnTo>
                  <a:lnTo>
                    <a:pt x="6672" y="1206"/>
                  </a:lnTo>
                  <a:lnTo>
                    <a:pt x="6678" y="1206"/>
                  </a:lnTo>
                  <a:lnTo>
                    <a:pt x="6683" y="1207"/>
                  </a:lnTo>
                  <a:lnTo>
                    <a:pt x="6689" y="1207"/>
                  </a:lnTo>
                  <a:lnTo>
                    <a:pt x="6694" y="1208"/>
                  </a:lnTo>
                  <a:lnTo>
                    <a:pt x="6701" y="1208"/>
                  </a:lnTo>
                  <a:lnTo>
                    <a:pt x="6706" y="1208"/>
                  </a:lnTo>
                  <a:lnTo>
                    <a:pt x="6712" y="1209"/>
                  </a:lnTo>
                  <a:lnTo>
                    <a:pt x="6717" y="1209"/>
                  </a:lnTo>
                  <a:lnTo>
                    <a:pt x="6723" y="1210"/>
                  </a:lnTo>
                  <a:lnTo>
                    <a:pt x="6730" y="1210"/>
                  </a:lnTo>
                  <a:lnTo>
                    <a:pt x="6735" y="1211"/>
                  </a:lnTo>
                  <a:lnTo>
                    <a:pt x="6741" y="1211"/>
                  </a:lnTo>
                  <a:lnTo>
                    <a:pt x="6746" y="1212"/>
                  </a:lnTo>
                  <a:lnTo>
                    <a:pt x="6752" y="1212"/>
                  </a:lnTo>
                  <a:lnTo>
                    <a:pt x="6758" y="1213"/>
                  </a:lnTo>
                  <a:lnTo>
                    <a:pt x="6764" y="1213"/>
                  </a:lnTo>
                  <a:lnTo>
                    <a:pt x="6769" y="1214"/>
                  </a:lnTo>
                  <a:lnTo>
                    <a:pt x="6775" y="1214"/>
                  </a:lnTo>
                  <a:lnTo>
                    <a:pt x="6780" y="1215"/>
                  </a:lnTo>
                  <a:lnTo>
                    <a:pt x="6787" y="1215"/>
                  </a:lnTo>
                  <a:lnTo>
                    <a:pt x="6792" y="1215"/>
                  </a:lnTo>
                  <a:lnTo>
                    <a:pt x="6798" y="1216"/>
                  </a:lnTo>
                  <a:lnTo>
                    <a:pt x="6803" y="1216"/>
                  </a:lnTo>
                  <a:lnTo>
                    <a:pt x="6809" y="1217"/>
                  </a:lnTo>
                  <a:lnTo>
                    <a:pt x="6815" y="1217"/>
                  </a:lnTo>
                  <a:lnTo>
                    <a:pt x="6821" y="1218"/>
                  </a:lnTo>
                  <a:lnTo>
                    <a:pt x="6827" y="1218"/>
                  </a:lnTo>
                  <a:lnTo>
                    <a:pt x="6832" y="1219"/>
                  </a:lnTo>
                  <a:lnTo>
                    <a:pt x="6838" y="1219"/>
                  </a:lnTo>
                  <a:lnTo>
                    <a:pt x="6844" y="1219"/>
                  </a:lnTo>
                  <a:lnTo>
                    <a:pt x="6850" y="1220"/>
                  </a:lnTo>
                  <a:lnTo>
                    <a:pt x="6855" y="1220"/>
                  </a:lnTo>
                  <a:lnTo>
                    <a:pt x="6861" y="1221"/>
                  </a:lnTo>
                  <a:lnTo>
                    <a:pt x="6866" y="1221"/>
                  </a:lnTo>
                  <a:lnTo>
                    <a:pt x="6873" y="1222"/>
                  </a:lnTo>
                  <a:lnTo>
                    <a:pt x="6878" y="1222"/>
                  </a:lnTo>
                  <a:lnTo>
                    <a:pt x="6884" y="1223"/>
                  </a:lnTo>
                  <a:lnTo>
                    <a:pt x="6889" y="1223"/>
                  </a:lnTo>
                  <a:lnTo>
                    <a:pt x="6895" y="1223"/>
                  </a:lnTo>
                  <a:lnTo>
                    <a:pt x="6901" y="1224"/>
                  </a:lnTo>
                  <a:lnTo>
                    <a:pt x="6907" y="1224"/>
                  </a:lnTo>
                  <a:lnTo>
                    <a:pt x="6913" y="1225"/>
                  </a:lnTo>
                  <a:lnTo>
                    <a:pt x="6918" y="1225"/>
                  </a:lnTo>
                  <a:lnTo>
                    <a:pt x="6924" y="1227"/>
                  </a:lnTo>
                  <a:lnTo>
                    <a:pt x="6930" y="1227"/>
                  </a:lnTo>
                  <a:lnTo>
                    <a:pt x="6936" y="1227"/>
                  </a:lnTo>
                  <a:lnTo>
                    <a:pt x="6941" y="1228"/>
                  </a:lnTo>
                  <a:lnTo>
                    <a:pt x="6947" y="1228"/>
                  </a:lnTo>
                  <a:lnTo>
                    <a:pt x="6952" y="1229"/>
                  </a:lnTo>
                  <a:lnTo>
                    <a:pt x="6959" y="1229"/>
                  </a:lnTo>
                  <a:lnTo>
                    <a:pt x="6964" y="1229"/>
                  </a:lnTo>
                  <a:lnTo>
                    <a:pt x="6970" y="1230"/>
                  </a:lnTo>
                  <a:lnTo>
                    <a:pt x="6975" y="1230"/>
                  </a:lnTo>
                  <a:lnTo>
                    <a:pt x="6981" y="1231"/>
                  </a:lnTo>
                  <a:lnTo>
                    <a:pt x="6987" y="1231"/>
                  </a:lnTo>
                  <a:lnTo>
                    <a:pt x="6993" y="1231"/>
                  </a:lnTo>
                  <a:lnTo>
                    <a:pt x="6998" y="1232"/>
                  </a:lnTo>
                  <a:lnTo>
                    <a:pt x="7004" y="1232"/>
                  </a:lnTo>
                  <a:lnTo>
                    <a:pt x="7010" y="1233"/>
                  </a:lnTo>
                  <a:lnTo>
                    <a:pt x="7016" y="1233"/>
                  </a:lnTo>
                  <a:lnTo>
                    <a:pt x="7022" y="1233"/>
                  </a:lnTo>
                  <a:lnTo>
                    <a:pt x="7027" y="1234"/>
                  </a:lnTo>
                  <a:lnTo>
                    <a:pt x="7033" y="1234"/>
                  </a:lnTo>
                  <a:lnTo>
                    <a:pt x="7038" y="1235"/>
                  </a:lnTo>
                  <a:lnTo>
                    <a:pt x="7045" y="1235"/>
                  </a:lnTo>
                  <a:lnTo>
                    <a:pt x="7050" y="1235"/>
                  </a:lnTo>
                  <a:lnTo>
                    <a:pt x="7056" y="1236"/>
                  </a:lnTo>
                  <a:lnTo>
                    <a:pt x="7061" y="1236"/>
                  </a:lnTo>
                  <a:lnTo>
                    <a:pt x="7067" y="1237"/>
                  </a:lnTo>
                  <a:lnTo>
                    <a:pt x="7073" y="1237"/>
                  </a:lnTo>
                  <a:lnTo>
                    <a:pt x="7079" y="1237"/>
                  </a:lnTo>
                  <a:lnTo>
                    <a:pt x="7084" y="1238"/>
                  </a:lnTo>
                  <a:lnTo>
                    <a:pt x="7090" y="1238"/>
                  </a:lnTo>
                  <a:lnTo>
                    <a:pt x="7096" y="1238"/>
                  </a:lnTo>
                  <a:lnTo>
                    <a:pt x="7102" y="1239"/>
                  </a:lnTo>
                  <a:lnTo>
                    <a:pt x="7108" y="1239"/>
                  </a:lnTo>
                  <a:lnTo>
                    <a:pt x="7113" y="1240"/>
                  </a:lnTo>
                  <a:lnTo>
                    <a:pt x="7119" y="1240"/>
                  </a:lnTo>
                  <a:lnTo>
                    <a:pt x="7124" y="1240"/>
                  </a:lnTo>
                  <a:lnTo>
                    <a:pt x="7131" y="1241"/>
                  </a:lnTo>
                  <a:lnTo>
                    <a:pt x="7136" y="1241"/>
                  </a:lnTo>
                  <a:lnTo>
                    <a:pt x="7142" y="1241"/>
                  </a:lnTo>
                  <a:lnTo>
                    <a:pt x="7147" y="1242"/>
                  </a:lnTo>
                  <a:lnTo>
                    <a:pt x="7153" y="1242"/>
                  </a:lnTo>
                  <a:lnTo>
                    <a:pt x="7159" y="1243"/>
                  </a:lnTo>
                  <a:lnTo>
                    <a:pt x="7165" y="1243"/>
                  </a:lnTo>
                  <a:lnTo>
                    <a:pt x="7170" y="1243"/>
                  </a:lnTo>
                  <a:lnTo>
                    <a:pt x="7176" y="1244"/>
                  </a:lnTo>
                  <a:lnTo>
                    <a:pt x="7181" y="1244"/>
                  </a:lnTo>
                  <a:lnTo>
                    <a:pt x="7188" y="1244"/>
                  </a:lnTo>
                  <a:lnTo>
                    <a:pt x="7194" y="1245"/>
                  </a:lnTo>
                  <a:lnTo>
                    <a:pt x="7199" y="1245"/>
                  </a:lnTo>
                  <a:lnTo>
                    <a:pt x="7205" y="1245"/>
                  </a:lnTo>
                  <a:lnTo>
                    <a:pt x="7210" y="1246"/>
                  </a:lnTo>
                  <a:lnTo>
                    <a:pt x="7217" y="1246"/>
                  </a:lnTo>
                  <a:lnTo>
                    <a:pt x="7222" y="1246"/>
                  </a:lnTo>
                  <a:lnTo>
                    <a:pt x="7228" y="1247"/>
                  </a:lnTo>
                  <a:lnTo>
                    <a:pt x="7233" y="1247"/>
                  </a:lnTo>
                  <a:lnTo>
                    <a:pt x="7239" y="1247"/>
                  </a:lnTo>
                  <a:lnTo>
                    <a:pt x="7245" y="1248"/>
                  </a:lnTo>
                  <a:lnTo>
                    <a:pt x="7251" y="1248"/>
                  </a:lnTo>
                  <a:lnTo>
                    <a:pt x="7256" y="1249"/>
                  </a:lnTo>
                  <a:lnTo>
                    <a:pt x="7262" y="1249"/>
                  </a:lnTo>
                  <a:lnTo>
                    <a:pt x="7267" y="1249"/>
                  </a:lnTo>
                  <a:lnTo>
                    <a:pt x="7274" y="1250"/>
                  </a:lnTo>
                  <a:lnTo>
                    <a:pt x="7280" y="1250"/>
                  </a:lnTo>
                  <a:lnTo>
                    <a:pt x="7285" y="1250"/>
                  </a:lnTo>
                  <a:lnTo>
                    <a:pt x="7291" y="1251"/>
                  </a:lnTo>
                  <a:lnTo>
                    <a:pt x="7296" y="1251"/>
                  </a:lnTo>
                  <a:lnTo>
                    <a:pt x="7303" y="1251"/>
                  </a:lnTo>
                  <a:lnTo>
                    <a:pt x="7308" y="1252"/>
                  </a:lnTo>
                  <a:lnTo>
                    <a:pt x="7314" y="1252"/>
                  </a:lnTo>
                  <a:lnTo>
                    <a:pt x="7319" y="1252"/>
                  </a:lnTo>
                  <a:lnTo>
                    <a:pt x="7325" y="1253"/>
                  </a:lnTo>
                  <a:lnTo>
                    <a:pt x="7331" y="1253"/>
                  </a:lnTo>
                  <a:lnTo>
                    <a:pt x="7337" y="1253"/>
                  </a:lnTo>
                  <a:lnTo>
                    <a:pt x="7342" y="1254"/>
                  </a:lnTo>
                  <a:lnTo>
                    <a:pt x="7348" y="1254"/>
                  </a:lnTo>
                  <a:lnTo>
                    <a:pt x="7353" y="1254"/>
                  </a:lnTo>
                  <a:lnTo>
                    <a:pt x="7360" y="1254"/>
                  </a:lnTo>
                  <a:lnTo>
                    <a:pt x="7365" y="1256"/>
                  </a:lnTo>
                  <a:lnTo>
                    <a:pt x="7371" y="1256"/>
                  </a:lnTo>
                  <a:lnTo>
                    <a:pt x="7377" y="1256"/>
                  </a:lnTo>
                  <a:lnTo>
                    <a:pt x="7382" y="1257"/>
                  </a:lnTo>
                  <a:lnTo>
                    <a:pt x="7389" y="1257"/>
                  </a:lnTo>
                  <a:lnTo>
                    <a:pt x="7394" y="1257"/>
                  </a:lnTo>
                  <a:lnTo>
                    <a:pt x="7400" y="1258"/>
                  </a:lnTo>
                  <a:lnTo>
                    <a:pt x="7405" y="1258"/>
                  </a:lnTo>
                  <a:lnTo>
                    <a:pt x="7411" y="1258"/>
                  </a:lnTo>
                  <a:lnTo>
                    <a:pt x="7417" y="1259"/>
                  </a:lnTo>
                  <a:lnTo>
                    <a:pt x="7423" y="1259"/>
                  </a:lnTo>
                  <a:lnTo>
                    <a:pt x="7428" y="1259"/>
                  </a:lnTo>
                  <a:lnTo>
                    <a:pt x="7434" y="1260"/>
                  </a:lnTo>
                  <a:lnTo>
                    <a:pt x="7439" y="1260"/>
                  </a:lnTo>
                  <a:lnTo>
                    <a:pt x="7446" y="1260"/>
                  </a:lnTo>
                  <a:lnTo>
                    <a:pt x="7451" y="1260"/>
                  </a:lnTo>
                  <a:lnTo>
                    <a:pt x="7457" y="1261"/>
                  </a:lnTo>
                  <a:lnTo>
                    <a:pt x="7463" y="1261"/>
                  </a:lnTo>
                  <a:lnTo>
                    <a:pt x="7468" y="1261"/>
                  </a:lnTo>
                  <a:lnTo>
                    <a:pt x="7475" y="1262"/>
                  </a:lnTo>
                  <a:lnTo>
                    <a:pt x="7480" y="1262"/>
                  </a:lnTo>
                  <a:lnTo>
                    <a:pt x="7486" y="1262"/>
                  </a:lnTo>
                  <a:lnTo>
                    <a:pt x="7491" y="1263"/>
                  </a:lnTo>
                  <a:lnTo>
                    <a:pt x="7497" y="1263"/>
                  </a:lnTo>
                  <a:lnTo>
                    <a:pt x="7503" y="1263"/>
                  </a:lnTo>
                  <a:lnTo>
                    <a:pt x="7509" y="1263"/>
                  </a:lnTo>
                  <a:lnTo>
                    <a:pt x="7514" y="1264"/>
                  </a:lnTo>
                  <a:lnTo>
                    <a:pt x="7520" y="1264"/>
                  </a:lnTo>
                  <a:lnTo>
                    <a:pt x="7525" y="1264"/>
                  </a:lnTo>
                  <a:lnTo>
                    <a:pt x="7532" y="1265"/>
                  </a:lnTo>
                  <a:lnTo>
                    <a:pt x="7537" y="1265"/>
                  </a:lnTo>
                  <a:lnTo>
                    <a:pt x="7543" y="1265"/>
                  </a:lnTo>
                  <a:lnTo>
                    <a:pt x="7548" y="1265"/>
                  </a:lnTo>
                  <a:lnTo>
                    <a:pt x="7554" y="1266"/>
                  </a:lnTo>
                  <a:lnTo>
                    <a:pt x="7561" y="1266"/>
                  </a:lnTo>
                  <a:lnTo>
                    <a:pt x="7566" y="1266"/>
                  </a:lnTo>
                  <a:lnTo>
                    <a:pt x="7572" y="1267"/>
                  </a:lnTo>
                  <a:lnTo>
                    <a:pt x="7577" y="1267"/>
                  </a:lnTo>
                  <a:lnTo>
                    <a:pt x="7583" y="1267"/>
                  </a:lnTo>
                  <a:lnTo>
                    <a:pt x="7589" y="1267"/>
                  </a:lnTo>
                  <a:lnTo>
                    <a:pt x="7595" y="1268"/>
                  </a:lnTo>
                  <a:lnTo>
                    <a:pt x="7600" y="1268"/>
                  </a:lnTo>
                  <a:lnTo>
                    <a:pt x="7606" y="1268"/>
                  </a:lnTo>
                  <a:lnTo>
                    <a:pt x="7611" y="1269"/>
                  </a:lnTo>
                  <a:lnTo>
                    <a:pt x="7618" y="1269"/>
                  </a:lnTo>
                  <a:lnTo>
                    <a:pt x="7623" y="1269"/>
                  </a:lnTo>
                  <a:lnTo>
                    <a:pt x="7629" y="1269"/>
                  </a:lnTo>
                  <a:lnTo>
                    <a:pt x="7634" y="1270"/>
                  </a:lnTo>
                  <a:lnTo>
                    <a:pt x="7640" y="1270"/>
                  </a:lnTo>
                  <a:lnTo>
                    <a:pt x="7647" y="1270"/>
                  </a:lnTo>
                  <a:lnTo>
                    <a:pt x="7652" y="1270"/>
                  </a:lnTo>
                  <a:lnTo>
                    <a:pt x="7658" y="1271"/>
                  </a:lnTo>
                  <a:lnTo>
                    <a:pt x="7663" y="1271"/>
                  </a:lnTo>
                  <a:lnTo>
                    <a:pt x="7669" y="1271"/>
                  </a:lnTo>
                  <a:lnTo>
                    <a:pt x="7675" y="1271"/>
                  </a:lnTo>
                  <a:lnTo>
                    <a:pt x="7681" y="1272"/>
                  </a:lnTo>
                  <a:lnTo>
                    <a:pt x="7686" y="1272"/>
                  </a:lnTo>
                  <a:lnTo>
                    <a:pt x="7692" y="1272"/>
                  </a:lnTo>
                  <a:lnTo>
                    <a:pt x="7697" y="1273"/>
                  </a:lnTo>
                  <a:lnTo>
                    <a:pt x="7704" y="1273"/>
                  </a:lnTo>
                  <a:lnTo>
                    <a:pt x="7709" y="1273"/>
                  </a:lnTo>
                  <a:lnTo>
                    <a:pt x="7715" y="1273"/>
                  </a:lnTo>
                  <a:lnTo>
                    <a:pt x="7720" y="1274"/>
                  </a:lnTo>
                  <a:lnTo>
                    <a:pt x="7726" y="1274"/>
                  </a:lnTo>
                  <a:lnTo>
                    <a:pt x="7732" y="1274"/>
                  </a:lnTo>
                  <a:lnTo>
                    <a:pt x="7738" y="1274"/>
                  </a:lnTo>
                  <a:lnTo>
                    <a:pt x="7744" y="1275"/>
                  </a:lnTo>
                  <a:lnTo>
                    <a:pt x="7749" y="1275"/>
                  </a:lnTo>
                  <a:lnTo>
                    <a:pt x="7755" y="1275"/>
                  </a:lnTo>
                  <a:lnTo>
                    <a:pt x="7761" y="1275"/>
                  </a:lnTo>
                  <a:lnTo>
                    <a:pt x="7767" y="1276"/>
                  </a:lnTo>
                  <a:lnTo>
                    <a:pt x="7772" y="1276"/>
                  </a:lnTo>
                  <a:lnTo>
                    <a:pt x="7778" y="1276"/>
                  </a:lnTo>
                  <a:lnTo>
                    <a:pt x="7783" y="1276"/>
                  </a:lnTo>
                  <a:lnTo>
                    <a:pt x="7790" y="1277"/>
                  </a:lnTo>
                  <a:lnTo>
                    <a:pt x="7795" y="1277"/>
                  </a:lnTo>
                  <a:lnTo>
                    <a:pt x="7801" y="1277"/>
                  </a:lnTo>
                  <a:lnTo>
                    <a:pt x="7806" y="1277"/>
                  </a:lnTo>
                  <a:lnTo>
                    <a:pt x="7812" y="1278"/>
                  </a:lnTo>
                  <a:lnTo>
                    <a:pt x="7818" y="1278"/>
                  </a:lnTo>
                  <a:lnTo>
                    <a:pt x="7824" y="1278"/>
                  </a:lnTo>
                  <a:lnTo>
                    <a:pt x="7830" y="1278"/>
                  </a:lnTo>
                  <a:lnTo>
                    <a:pt x="7835" y="1278"/>
                  </a:lnTo>
                  <a:lnTo>
                    <a:pt x="7841" y="1279"/>
                  </a:lnTo>
                  <a:lnTo>
                    <a:pt x="7847" y="1279"/>
                  </a:lnTo>
                  <a:lnTo>
                    <a:pt x="7853" y="1279"/>
                  </a:lnTo>
                  <a:lnTo>
                    <a:pt x="7858" y="1279"/>
                  </a:lnTo>
                  <a:lnTo>
                    <a:pt x="7864" y="1280"/>
                  </a:lnTo>
                  <a:lnTo>
                    <a:pt x="7869" y="1280"/>
                  </a:lnTo>
                  <a:lnTo>
                    <a:pt x="7876" y="1280"/>
                  </a:lnTo>
                  <a:lnTo>
                    <a:pt x="7881" y="1280"/>
                  </a:lnTo>
                  <a:lnTo>
                    <a:pt x="7887" y="1281"/>
                  </a:lnTo>
                  <a:lnTo>
                    <a:pt x="7892" y="1281"/>
                  </a:lnTo>
                  <a:lnTo>
                    <a:pt x="7898" y="1281"/>
                  </a:lnTo>
                  <a:lnTo>
                    <a:pt x="7904" y="1281"/>
                  </a:lnTo>
                  <a:lnTo>
                    <a:pt x="7910" y="1281"/>
                  </a:lnTo>
                  <a:lnTo>
                    <a:pt x="7915" y="1282"/>
                  </a:lnTo>
                  <a:lnTo>
                    <a:pt x="7921" y="1282"/>
                  </a:lnTo>
                  <a:lnTo>
                    <a:pt x="7928" y="1282"/>
                  </a:lnTo>
                  <a:lnTo>
                    <a:pt x="7933" y="1282"/>
                  </a:lnTo>
                  <a:lnTo>
                    <a:pt x="7939" y="1283"/>
                  </a:lnTo>
                  <a:lnTo>
                    <a:pt x="7944" y="1283"/>
                  </a:lnTo>
                  <a:lnTo>
                    <a:pt x="7950" y="1283"/>
                  </a:lnTo>
                  <a:lnTo>
                    <a:pt x="7955" y="1283"/>
                  </a:lnTo>
                  <a:lnTo>
                    <a:pt x="7962" y="1283"/>
                  </a:lnTo>
                  <a:lnTo>
                    <a:pt x="7967" y="1285"/>
                  </a:lnTo>
                  <a:lnTo>
                    <a:pt x="7973" y="1285"/>
                  </a:lnTo>
                  <a:lnTo>
                    <a:pt x="7978" y="1285"/>
                  </a:lnTo>
                  <a:lnTo>
                    <a:pt x="7984" y="1285"/>
                  </a:lnTo>
                  <a:lnTo>
                    <a:pt x="7990" y="1286"/>
                  </a:lnTo>
                  <a:lnTo>
                    <a:pt x="7996" y="1286"/>
                  </a:lnTo>
                  <a:lnTo>
                    <a:pt x="8001" y="1286"/>
                  </a:lnTo>
                  <a:lnTo>
                    <a:pt x="8007" y="1286"/>
                  </a:lnTo>
                  <a:lnTo>
                    <a:pt x="8012" y="1286"/>
                  </a:lnTo>
                  <a:lnTo>
                    <a:pt x="8019" y="1287"/>
                  </a:lnTo>
                  <a:lnTo>
                    <a:pt x="8025" y="1287"/>
                  </a:lnTo>
                  <a:lnTo>
                    <a:pt x="8030" y="1287"/>
                  </a:lnTo>
                  <a:lnTo>
                    <a:pt x="8036" y="1287"/>
                  </a:lnTo>
                  <a:lnTo>
                    <a:pt x="8041" y="1287"/>
                  </a:lnTo>
                  <a:lnTo>
                    <a:pt x="8048" y="1288"/>
                  </a:lnTo>
                  <a:lnTo>
                    <a:pt x="8053" y="1288"/>
                  </a:lnTo>
                  <a:lnTo>
                    <a:pt x="8059" y="1288"/>
                  </a:lnTo>
                  <a:lnTo>
                    <a:pt x="8064" y="1288"/>
                  </a:lnTo>
                  <a:lnTo>
                    <a:pt x="8071" y="1288"/>
                  </a:lnTo>
                  <a:lnTo>
                    <a:pt x="8076" y="1289"/>
                  </a:lnTo>
                  <a:lnTo>
                    <a:pt x="8082" y="1289"/>
                  </a:lnTo>
                  <a:lnTo>
                    <a:pt x="8087" y="1289"/>
                  </a:lnTo>
                  <a:lnTo>
                    <a:pt x="8093" y="1289"/>
                  </a:lnTo>
                  <a:lnTo>
                    <a:pt x="8098" y="1289"/>
                  </a:lnTo>
                  <a:lnTo>
                    <a:pt x="8105" y="1290"/>
                  </a:lnTo>
                  <a:lnTo>
                    <a:pt x="8111" y="1290"/>
                  </a:lnTo>
                  <a:lnTo>
                    <a:pt x="8116" y="1290"/>
                  </a:lnTo>
                  <a:lnTo>
                    <a:pt x="8122" y="1290"/>
                  </a:lnTo>
                  <a:lnTo>
                    <a:pt x="8128" y="1290"/>
                  </a:lnTo>
                  <a:lnTo>
                    <a:pt x="8134" y="1291"/>
                  </a:lnTo>
                  <a:lnTo>
                    <a:pt x="8139" y="1291"/>
                  </a:lnTo>
                  <a:lnTo>
                    <a:pt x="8145" y="1291"/>
                  </a:lnTo>
                  <a:lnTo>
                    <a:pt x="8150" y="1291"/>
                  </a:lnTo>
                  <a:lnTo>
                    <a:pt x="8157" y="1291"/>
                  </a:lnTo>
                  <a:lnTo>
                    <a:pt x="8162" y="1292"/>
                  </a:lnTo>
                  <a:lnTo>
                    <a:pt x="8168" y="1292"/>
                  </a:lnTo>
                  <a:lnTo>
                    <a:pt x="8173" y="1292"/>
                  </a:lnTo>
                  <a:lnTo>
                    <a:pt x="8179" y="1292"/>
                  </a:lnTo>
                  <a:lnTo>
                    <a:pt x="8185" y="1292"/>
                  </a:lnTo>
                  <a:lnTo>
                    <a:pt x="8191" y="1293"/>
                  </a:lnTo>
                  <a:lnTo>
                    <a:pt x="8196" y="1293"/>
                  </a:lnTo>
                  <a:lnTo>
                    <a:pt x="8202" y="1293"/>
                  </a:lnTo>
                  <a:lnTo>
                    <a:pt x="8208" y="1293"/>
                  </a:lnTo>
                  <a:lnTo>
                    <a:pt x="8214" y="1293"/>
                  </a:lnTo>
                  <a:lnTo>
                    <a:pt x="8220" y="1294"/>
                  </a:lnTo>
                  <a:lnTo>
                    <a:pt x="8225" y="1294"/>
                  </a:lnTo>
                  <a:lnTo>
                    <a:pt x="8231" y="1294"/>
                  </a:lnTo>
                  <a:lnTo>
                    <a:pt x="8236" y="1294"/>
                  </a:lnTo>
                  <a:lnTo>
                    <a:pt x="8243" y="1294"/>
                  </a:lnTo>
                  <a:lnTo>
                    <a:pt x="8248" y="1294"/>
                  </a:lnTo>
                  <a:lnTo>
                    <a:pt x="8254" y="1295"/>
                  </a:lnTo>
                  <a:lnTo>
                    <a:pt x="8259" y="1295"/>
                  </a:lnTo>
                  <a:lnTo>
                    <a:pt x="8265" y="1295"/>
                  </a:lnTo>
                  <a:lnTo>
                    <a:pt x="8271" y="1295"/>
                  </a:lnTo>
                  <a:lnTo>
                    <a:pt x="8277" y="1295"/>
                  </a:lnTo>
                  <a:lnTo>
                    <a:pt x="8282" y="1296"/>
                  </a:lnTo>
                  <a:lnTo>
                    <a:pt x="8288" y="1296"/>
                  </a:lnTo>
                  <a:lnTo>
                    <a:pt x="8294" y="1296"/>
                  </a:lnTo>
                  <a:lnTo>
                    <a:pt x="8300" y="1296"/>
                  </a:lnTo>
                  <a:lnTo>
                    <a:pt x="8306" y="1296"/>
                  </a:lnTo>
                  <a:lnTo>
                    <a:pt x="8311" y="1296"/>
                  </a:lnTo>
                  <a:lnTo>
                    <a:pt x="8317" y="1297"/>
                  </a:lnTo>
                  <a:lnTo>
                    <a:pt x="8322" y="1297"/>
                  </a:lnTo>
                  <a:lnTo>
                    <a:pt x="8329" y="1297"/>
                  </a:lnTo>
                  <a:lnTo>
                    <a:pt x="8334" y="1297"/>
                  </a:lnTo>
                  <a:lnTo>
                    <a:pt x="8340" y="1297"/>
                  </a:lnTo>
                  <a:lnTo>
                    <a:pt x="8345" y="1297"/>
                  </a:lnTo>
                  <a:lnTo>
                    <a:pt x="8351" y="1298"/>
                  </a:lnTo>
                  <a:lnTo>
                    <a:pt x="8357" y="1298"/>
                  </a:lnTo>
                  <a:lnTo>
                    <a:pt x="8363" y="1298"/>
                  </a:lnTo>
                  <a:lnTo>
                    <a:pt x="8368" y="1298"/>
                  </a:lnTo>
                  <a:lnTo>
                    <a:pt x="8374" y="1298"/>
                  </a:lnTo>
                  <a:lnTo>
                    <a:pt x="8379" y="1298"/>
                  </a:lnTo>
                  <a:lnTo>
                    <a:pt x="8386" y="1299"/>
                  </a:lnTo>
                  <a:lnTo>
                    <a:pt x="8392" y="1299"/>
                  </a:lnTo>
                  <a:lnTo>
                    <a:pt x="8397" y="1299"/>
                  </a:lnTo>
                  <a:lnTo>
                    <a:pt x="8403" y="1299"/>
                  </a:lnTo>
                  <a:lnTo>
                    <a:pt x="8408" y="1299"/>
                  </a:lnTo>
                  <a:lnTo>
                    <a:pt x="8415" y="1299"/>
                  </a:lnTo>
                  <a:lnTo>
                    <a:pt x="8420" y="1300"/>
                  </a:lnTo>
                  <a:lnTo>
                    <a:pt x="8426" y="1300"/>
                  </a:lnTo>
                  <a:lnTo>
                    <a:pt x="8431" y="1300"/>
                  </a:lnTo>
                  <a:lnTo>
                    <a:pt x="8437" y="1300"/>
                  </a:lnTo>
                  <a:lnTo>
                    <a:pt x="8443" y="1300"/>
                  </a:lnTo>
                  <a:lnTo>
                    <a:pt x="8449" y="1300"/>
                  </a:lnTo>
                  <a:lnTo>
                    <a:pt x="8454" y="1301"/>
                  </a:lnTo>
                  <a:lnTo>
                    <a:pt x="8460" y="1301"/>
                  </a:lnTo>
                  <a:lnTo>
                    <a:pt x="8465" y="1301"/>
                  </a:lnTo>
                  <a:lnTo>
                    <a:pt x="8472" y="1301"/>
                  </a:lnTo>
                  <a:lnTo>
                    <a:pt x="8478" y="1301"/>
                  </a:lnTo>
                  <a:lnTo>
                    <a:pt x="8483" y="1301"/>
                  </a:lnTo>
                  <a:lnTo>
                    <a:pt x="8489" y="1301"/>
                  </a:lnTo>
                  <a:lnTo>
                    <a:pt x="8494" y="1302"/>
                  </a:lnTo>
                  <a:lnTo>
                    <a:pt x="8501" y="1302"/>
                  </a:lnTo>
                  <a:lnTo>
                    <a:pt x="8506" y="1302"/>
                  </a:lnTo>
                  <a:lnTo>
                    <a:pt x="8512" y="1302"/>
                  </a:lnTo>
                  <a:lnTo>
                    <a:pt x="8517" y="1302"/>
                  </a:lnTo>
                  <a:lnTo>
                    <a:pt x="8523" y="1302"/>
                  </a:lnTo>
                  <a:lnTo>
                    <a:pt x="8529" y="1303"/>
                  </a:lnTo>
                  <a:lnTo>
                    <a:pt x="8535" y="1303"/>
                  </a:lnTo>
                  <a:lnTo>
                    <a:pt x="8540" y="1303"/>
                  </a:lnTo>
                  <a:lnTo>
                    <a:pt x="8546" y="1303"/>
                  </a:lnTo>
                  <a:lnTo>
                    <a:pt x="8551" y="1303"/>
                  </a:lnTo>
                  <a:lnTo>
                    <a:pt x="8558" y="1303"/>
                  </a:lnTo>
                  <a:lnTo>
                    <a:pt x="8563" y="1303"/>
                  </a:lnTo>
                  <a:lnTo>
                    <a:pt x="8569" y="1304"/>
                  </a:lnTo>
                  <a:lnTo>
                    <a:pt x="8575" y="1304"/>
                  </a:lnTo>
                  <a:lnTo>
                    <a:pt x="8580" y="1304"/>
                  </a:lnTo>
                  <a:lnTo>
                    <a:pt x="8587" y="1304"/>
                  </a:lnTo>
                  <a:lnTo>
                    <a:pt x="8592" y="1304"/>
                  </a:lnTo>
                  <a:lnTo>
                    <a:pt x="8598" y="1304"/>
                  </a:lnTo>
                </a:path>
              </a:pathLst>
            </a:custGeom>
            <a:solidFill>
              <a:srgbClr val="FFEBD7">
                <a:alpha val="0"/>
              </a:srgbClr>
            </a:solidFill>
            <a:ln w="0">
              <a:solidFill>
                <a:srgbClr val="008000"/>
              </a:solidFill>
              <a:prstDash val="sysDash"/>
              <a:round/>
              <a:headEnd/>
              <a:tailEnd/>
            </a:ln>
          </p:spPr>
          <p:txBody>
            <a:bodyPr/>
            <a:lstStyle/>
            <a:p>
              <a:endParaRPr lang="en-US" dirty="0"/>
            </a:p>
          </p:txBody>
        </p:sp>
        <p:sp>
          <p:nvSpPr>
            <p:cNvPr id="114763" name="Freeform 75"/>
            <p:cNvSpPr>
              <a:spLocks/>
            </p:cNvSpPr>
            <p:nvPr/>
          </p:nvSpPr>
          <p:spPr bwMode="auto">
            <a:xfrm>
              <a:off x="3605" y="770"/>
              <a:ext cx="955" cy="109"/>
            </a:xfrm>
            <a:custGeom>
              <a:avLst/>
              <a:gdLst/>
              <a:ahLst/>
              <a:cxnLst>
                <a:cxn ang="0">
                  <a:pos x="132" y="972"/>
                </a:cxn>
                <a:cxn ang="0">
                  <a:pos x="269" y="966"/>
                </a:cxn>
                <a:cxn ang="0">
                  <a:pos x="407" y="951"/>
                </a:cxn>
                <a:cxn ang="0">
                  <a:pos x="544" y="926"/>
                </a:cxn>
                <a:cxn ang="0">
                  <a:pos x="682" y="890"/>
                </a:cxn>
                <a:cxn ang="0">
                  <a:pos x="820" y="844"/>
                </a:cxn>
                <a:cxn ang="0">
                  <a:pos x="957" y="790"/>
                </a:cxn>
                <a:cxn ang="0">
                  <a:pos x="1094" y="731"/>
                </a:cxn>
                <a:cxn ang="0">
                  <a:pos x="1232" y="666"/>
                </a:cxn>
                <a:cxn ang="0">
                  <a:pos x="1370" y="599"/>
                </a:cxn>
                <a:cxn ang="0">
                  <a:pos x="1508" y="531"/>
                </a:cxn>
                <a:cxn ang="0">
                  <a:pos x="1645" y="464"/>
                </a:cxn>
                <a:cxn ang="0">
                  <a:pos x="1782" y="397"/>
                </a:cxn>
                <a:cxn ang="0">
                  <a:pos x="1920" y="335"/>
                </a:cxn>
                <a:cxn ang="0">
                  <a:pos x="2058" y="277"/>
                </a:cxn>
                <a:cxn ang="0">
                  <a:pos x="2195" y="223"/>
                </a:cxn>
                <a:cxn ang="0">
                  <a:pos x="2333" y="176"/>
                </a:cxn>
                <a:cxn ang="0">
                  <a:pos x="2470" y="132"/>
                </a:cxn>
                <a:cxn ang="0">
                  <a:pos x="2608" y="96"/>
                </a:cxn>
                <a:cxn ang="0">
                  <a:pos x="2745" y="66"/>
                </a:cxn>
                <a:cxn ang="0">
                  <a:pos x="2883" y="41"/>
                </a:cxn>
                <a:cxn ang="0">
                  <a:pos x="3021" y="22"/>
                </a:cxn>
                <a:cxn ang="0">
                  <a:pos x="3159" y="9"/>
                </a:cxn>
                <a:cxn ang="0">
                  <a:pos x="3295" y="2"/>
                </a:cxn>
                <a:cxn ang="0">
                  <a:pos x="3433" y="0"/>
                </a:cxn>
                <a:cxn ang="0">
                  <a:pos x="3571" y="2"/>
                </a:cxn>
                <a:cxn ang="0">
                  <a:pos x="3709" y="8"/>
                </a:cxn>
                <a:cxn ang="0">
                  <a:pos x="3846" y="18"/>
                </a:cxn>
                <a:cxn ang="0">
                  <a:pos x="3983" y="32"/>
                </a:cxn>
                <a:cxn ang="0">
                  <a:pos x="4121" y="48"/>
                </a:cxn>
                <a:cxn ang="0">
                  <a:pos x="4259" y="68"/>
                </a:cxn>
                <a:cxn ang="0">
                  <a:pos x="4396" y="91"/>
                </a:cxn>
                <a:cxn ang="0">
                  <a:pos x="4534" y="115"/>
                </a:cxn>
                <a:cxn ang="0">
                  <a:pos x="4671" y="140"/>
                </a:cxn>
                <a:cxn ang="0">
                  <a:pos x="4809" y="167"/>
                </a:cxn>
                <a:cxn ang="0">
                  <a:pos x="4946" y="195"/>
                </a:cxn>
                <a:cxn ang="0">
                  <a:pos x="5084" y="223"/>
                </a:cxn>
                <a:cxn ang="0">
                  <a:pos x="5222" y="253"/>
                </a:cxn>
                <a:cxn ang="0">
                  <a:pos x="5360" y="282"/>
                </a:cxn>
                <a:cxn ang="0">
                  <a:pos x="5496" y="312"/>
                </a:cxn>
                <a:cxn ang="0">
                  <a:pos x="5634" y="343"/>
                </a:cxn>
                <a:cxn ang="0">
                  <a:pos x="5772" y="372"/>
                </a:cxn>
                <a:cxn ang="0">
                  <a:pos x="5910" y="401"/>
                </a:cxn>
                <a:cxn ang="0">
                  <a:pos x="6047" y="429"/>
                </a:cxn>
                <a:cxn ang="0">
                  <a:pos x="6184" y="456"/>
                </a:cxn>
                <a:cxn ang="0">
                  <a:pos x="6322" y="484"/>
                </a:cxn>
                <a:cxn ang="0">
                  <a:pos x="6460" y="510"/>
                </a:cxn>
                <a:cxn ang="0">
                  <a:pos x="6597" y="536"/>
                </a:cxn>
                <a:cxn ang="0">
                  <a:pos x="6735" y="561"/>
                </a:cxn>
                <a:cxn ang="0">
                  <a:pos x="6873" y="585"/>
                </a:cxn>
                <a:cxn ang="0">
                  <a:pos x="7010" y="608"/>
                </a:cxn>
                <a:cxn ang="0">
                  <a:pos x="7147" y="630"/>
                </a:cxn>
                <a:cxn ang="0">
                  <a:pos x="7285" y="650"/>
                </a:cxn>
                <a:cxn ang="0">
                  <a:pos x="7423" y="670"/>
                </a:cxn>
                <a:cxn ang="0">
                  <a:pos x="7561" y="690"/>
                </a:cxn>
                <a:cxn ang="0">
                  <a:pos x="7697" y="707"/>
                </a:cxn>
                <a:cxn ang="0">
                  <a:pos x="7835" y="725"/>
                </a:cxn>
                <a:cxn ang="0">
                  <a:pos x="7973" y="741"/>
                </a:cxn>
                <a:cxn ang="0">
                  <a:pos x="8111" y="757"/>
                </a:cxn>
                <a:cxn ang="0">
                  <a:pos x="8248" y="771"/>
                </a:cxn>
                <a:cxn ang="0">
                  <a:pos x="8386" y="785"/>
                </a:cxn>
                <a:cxn ang="0">
                  <a:pos x="8523" y="797"/>
                </a:cxn>
              </a:cxnLst>
              <a:rect l="0" t="0" r="r" b="b"/>
              <a:pathLst>
                <a:path w="8598" h="974">
                  <a:moveTo>
                    <a:pt x="0" y="974"/>
                  </a:moveTo>
                  <a:lnTo>
                    <a:pt x="5" y="974"/>
                  </a:lnTo>
                  <a:lnTo>
                    <a:pt x="11" y="974"/>
                  </a:lnTo>
                  <a:lnTo>
                    <a:pt x="16" y="974"/>
                  </a:lnTo>
                  <a:lnTo>
                    <a:pt x="23" y="974"/>
                  </a:lnTo>
                  <a:lnTo>
                    <a:pt x="29" y="974"/>
                  </a:lnTo>
                  <a:lnTo>
                    <a:pt x="34" y="974"/>
                  </a:lnTo>
                  <a:lnTo>
                    <a:pt x="40" y="974"/>
                  </a:lnTo>
                  <a:lnTo>
                    <a:pt x="46" y="974"/>
                  </a:lnTo>
                  <a:lnTo>
                    <a:pt x="52" y="974"/>
                  </a:lnTo>
                  <a:lnTo>
                    <a:pt x="57" y="974"/>
                  </a:lnTo>
                  <a:lnTo>
                    <a:pt x="63" y="974"/>
                  </a:lnTo>
                  <a:lnTo>
                    <a:pt x="68" y="974"/>
                  </a:lnTo>
                  <a:lnTo>
                    <a:pt x="75" y="974"/>
                  </a:lnTo>
                  <a:lnTo>
                    <a:pt x="80" y="974"/>
                  </a:lnTo>
                  <a:lnTo>
                    <a:pt x="86" y="974"/>
                  </a:lnTo>
                  <a:lnTo>
                    <a:pt x="91" y="974"/>
                  </a:lnTo>
                  <a:lnTo>
                    <a:pt x="97" y="974"/>
                  </a:lnTo>
                  <a:lnTo>
                    <a:pt x="103" y="974"/>
                  </a:lnTo>
                  <a:lnTo>
                    <a:pt x="109" y="974"/>
                  </a:lnTo>
                  <a:lnTo>
                    <a:pt x="114" y="974"/>
                  </a:lnTo>
                  <a:lnTo>
                    <a:pt x="120" y="972"/>
                  </a:lnTo>
                  <a:lnTo>
                    <a:pt x="126" y="972"/>
                  </a:lnTo>
                  <a:lnTo>
                    <a:pt x="132" y="972"/>
                  </a:lnTo>
                  <a:lnTo>
                    <a:pt x="138" y="972"/>
                  </a:lnTo>
                  <a:lnTo>
                    <a:pt x="143" y="972"/>
                  </a:lnTo>
                  <a:lnTo>
                    <a:pt x="149" y="972"/>
                  </a:lnTo>
                  <a:lnTo>
                    <a:pt x="154" y="972"/>
                  </a:lnTo>
                  <a:lnTo>
                    <a:pt x="161" y="971"/>
                  </a:lnTo>
                  <a:lnTo>
                    <a:pt x="166" y="971"/>
                  </a:lnTo>
                  <a:lnTo>
                    <a:pt x="172" y="971"/>
                  </a:lnTo>
                  <a:lnTo>
                    <a:pt x="177" y="971"/>
                  </a:lnTo>
                  <a:lnTo>
                    <a:pt x="183" y="971"/>
                  </a:lnTo>
                  <a:lnTo>
                    <a:pt x="189" y="971"/>
                  </a:lnTo>
                  <a:lnTo>
                    <a:pt x="195" y="970"/>
                  </a:lnTo>
                  <a:lnTo>
                    <a:pt x="200" y="970"/>
                  </a:lnTo>
                  <a:lnTo>
                    <a:pt x="206" y="970"/>
                  </a:lnTo>
                  <a:lnTo>
                    <a:pt x="212" y="969"/>
                  </a:lnTo>
                  <a:lnTo>
                    <a:pt x="218" y="969"/>
                  </a:lnTo>
                  <a:lnTo>
                    <a:pt x="224" y="969"/>
                  </a:lnTo>
                  <a:lnTo>
                    <a:pt x="229" y="969"/>
                  </a:lnTo>
                  <a:lnTo>
                    <a:pt x="235" y="968"/>
                  </a:lnTo>
                  <a:lnTo>
                    <a:pt x="240" y="968"/>
                  </a:lnTo>
                  <a:lnTo>
                    <a:pt x="247" y="968"/>
                  </a:lnTo>
                  <a:lnTo>
                    <a:pt x="252" y="967"/>
                  </a:lnTo>
                  <a:lnTo>
                    <a:pt x="258" y="967"/>
                  </a:lnTo>
                  <a:lnTo>
                    <a:pt x="263" y="966"/>
                  </a:lnTo>
                  <a:lnTo>
                    <a:pt x="269" y="966"/>
                  </a:lnTo>
                  <a:lnTo>
                    <a:pt x="275" y="966"/>
                  </a:lnTo>
                  <a:lnTo>
                    <a:pt x="281" y="965"/>
                  </a:lnTo>
                  <a:lnTo>
                    <a:pt x="286" y="965"/>
                  </a:lnTo>
                  <a:lnTo>
                    <a:pt x="292" y="964"/>
                  </a:lnTo>
                  <a:lnTo>
                    <a:pt x="297" y="964"/>
                  </a:lnTo>
                  <a:lnTo>
                    <a:pt x="304" y="963"/>
                  </a:lnTo>
                  <a:lnTo>
                    <a:pt x="310" y="963"/>
                  </a:lnTo>
                  <a:lnTo>
                    <a:pt x="315" y="962"/>
                  </a:lnTo>
                  <a:lnTo>
                    <a:pt x="321" y="962"/>
                  </a:lnTo>
                  <a:lnTo>
                    <a:pt x="326" y="961"/>
                  </a:lnTo>
                  <a:lnTo>
                    <a:pt x="333" y="960"/>
                  </a:lnTo>
                  <a:lnTo>
                    <a:pt x="338" y="960"/>
                  </a:lnTo>
                  <a:lnTo>
                    <a:pt x="344" y="959"/>
                  </a:lnTo>
                  <a:lnTo>
                    <a:pt x="349" y="959"/>
                  </a:lnTo>
                  <a:lnTo>
                    <a:pt x="355" y="958"/>
                  </a:lnTo>
                  <a:lnTo>
                    <a:pt x="361" y="957"/>
                  </a:lnTo>
                  <a:lnTo>
                    <a:pt x="367" y="957"/>
                  </a:lnTo>
                  <a:lnTo>
                    <a:pt x="372" y="956"/>
                  </a:lnTo>
                  <a:lnTo>
                    <a:pt x="378" y="955"/>
                  </a:lnTo>
                  <a:lnTo>
                    <a:pt x="383" y="954"/>
                  </a:lnTo>
                  <a:lnTo>
                    <a:pt x="390" y="954"/>
                  </a:lnTo>
                  <a:lnTo>
                    <a:pt x="396" y="953"/>
                  </a:lnTo>
                  <a:lnTo>
                    <a:pt x="401" y="952"/>
                  </a:lnTo>
                  <a:lnTo>
                    <a:pt x="407" y="951"/>
                  </a:lnTo>
                  <a:lnTo>
                    <a:pt x="412" y="950"/>
                  </a:lnTo>
                  <a:lnTo>
                    <a:pt x="419" y="950"/>
                  </a:lnTo>
                  <a:lnTo>
                    <a:pt x="424" y="949"/>
                  </a:lnTo>
                  <a:lnTo>
                    <a:pt x="430" y="948"/>
                  </a:lnTo>
                  <a:lnTo>
                    <a:pt x="435" y="947"/>
                  </a:lnTo>
                  <a:lnTo>
                    <a:pt x="441" y="946"/>
                  </a:lnTo>
                  <a:lnTo>
                    <a:pt x="447" y="945"/>
                  </a:lnTo>
                  <a:lnTo>
                    <a:pt x="453" y="943"/>
                  </a:lnTo>
                  <a:lnTo>
                    <a:pt x="458" y="942"/>
                  </a:lnTo>
                  <a:lnTo>
                    <a:pt x="464" y="941"/>
                  </a:lnTo>
                  <a:lnTo>
                    <a:pt x="469" y="940"/>
                  </a:lnTo>
                  <a:lnTo>
                    <a:pt x="476" y="939"/>
                  </a:lnTo>
                  <a:lnTo>
                    <a:pt x="481" y="938"/>
                  </a:lnTo>
                  <a:lnTo>
                    <a:pt x="487" y="937"/>
                  </a:lnTo>
                  <a:lnTo>
                    <a:pt x="493" y="936"/>
                  </a:lnTo>
                  <a:lnTo>
                    <a:pt x="498" y="935"/>
                  </a:lnTo>
                  <a:lnTo>
                    <a:pt x="505" y="934"/>
                  </a:lnTo>
                  <a:lnTo>
                    <a:pt x="510" y="933"/>
                  </a:lnTo>
                  <a:lnTo>
                    <a:pt x="516" y="932"/>
                  </a:lnTo>
                  <a:lnTo>
                    <a:pt x="521" y="930"/>
                  </a:lnTo>
                  <a:lnTo>
                    <a:pt x="527" y="929"/>
                  </a:lnTo>
                  <a:lnTo>
                    <a:pt x="533" y="928"/>
                  </a:lnTo>
                  <a:lnTo>
                    <a:pt x="539" y="927"/>
                  </a:lnTo>
                  <a:lnTo>
                    <a:pt x="544" y="926"/>
                  </a:lnTo>
                  <a:lnTo>
                    <a:pt x="550" y="924"/>
                  </a:lnTo>
                  <a:lnTo>
                    <a:pt x="555" y="923"/>
                  </a:lnTo>
                  <a:lnTo>
                    <a:pt x="562" y="922"/>
                  </a:lnTo>
                  <a:lnTo>
                    <a:pt x="567" y="920"/>
                  </a:lnTo>
                  <a:lnTo>
                    <a:pt x="573" y="919"/>
                  </a:lnTo>
                  <a:lnTo>
                    <a:pt x="579" y="918"/>
                  </a:lnTo>
                  <a:lnTo>
                    <a:pt x="584" y="915"/>
                  </a:lnTo>
                  <a:lnTo>
                    <a:pt x="591" y="914"/>
                  </a:lnTo>
                  <a:lnTo>
                    <a:pt x="596" y="913"/>
                  </a:lnTo>
                  <a:lnTo>
                    <a:pt x="602" y="911"/>
                  </a:lnTo>
                  <a:lnTo>
                    <a:pt x="607" y="910"/>
                  </a:lnTo>
                  <a:lnTo>
                    <a:pt x="613" y="908"/>
                  </a:lnTo>
                  <a:lnTo>
                    <a:pt x="619" y="907"/>
                  </a:lnTo>
                  <a:lnTo>
                    <a:pt x="625" y="905"/>
                  </a:lnTo>
                  <a:lnTo>
                    <a:pt x="630" y="904"/>
                  </a:lnTo>
                  <a:lnTo>
                    <a:pt x="636" y="902"/>
                  </a:lnTo>
                  <a:lnTo>
                    <a:pt x="641" y="901"/>
                  </a:lnTo>
                  <a:lnTo>
                    <a:pt x="648" y="899"/>
                  </a:lnTo>
                  <a:lnTo>
                    <a:pt x="653" y="898"/>
                  </a:lnTo>
                  <a:lnTo>
                    <a:pt x="659" y="896"/>
                  </a:lnTo>
                  <a:lnTo>
                    <a:pt x="664" y="895"/>
                  </a:lnTo>
                  <a:lnTo>
                    <a:pt x="670" y="893"/>
                  </a:lnTo>
                  <a:lnTo>
                    <a:pt x="677" y="892"/>
                  </a:lnTo>
                  <a:lnTo>
                    <a:pt x="682" y="890"/>
                  </a:lnTo>
                  <a:lnTo>
                    <a:pt x="688" y="888"/>
                  </a:lnTo>
                  <a:lnTo>
                    <a:pt x="693" y="886"/>
                  </a:lnTo>
                  <a:lnTo>
                    <a:pt x="699" y="884"/>
                  </a:lnTo>
                  <a:lnTo>
                    <a:pt x="705" y="882"/>
                  </a:lnTo>
                  <a:lnTo>
                    <a:pt x="711" y="880"/>
                  </a:lnTo>
                  <a:lnTo>
                    <a:pt x="716" y="879"/>
                  </a:lnTo>
                  <a:lnTo>
                    <a:pt x="722" y="877"/>
                  </a:lnTo>
                  <a:lnTo>
                    <a:pt x="727" y="875"/>
                  </a:lnTo>
                  <a:lnTo>
                    <a:pt x="734" y="873"/>
                  </a:lnTo>
                  <a:lnTo>
                    <a:pt x="739" y="872"/>
                  </a:lnTo>
                  <a:lnTo>
                    <a:pt x="745" y="870"/>
                  </a:lnTo>
                  <a:lnTo>
                    <a:pt x="750" y="868"/>
                  </a:lnTo>
                  <a:lnTo>
                    <a:pt x="756" y="866"/>
                  </a:lnTo>
                  <a:lnTo>
                    <a:pt x="762" y="864"/>
                  </a:lnTo>
                  <a:lnTo>
                    <a:pt x="768" y="862"/>
                  </a:lnTo>
                  <a:lnTo>
                    <a:pt x="774" y="861"/>
                  </a:lnTo>
                  <a:lnTo>
                    <a:pt x="779" y="859"/>
                  </a:lnTo>
                  <a:lnTo>
                    <a:pt x="785" y="856"/>
                  </a:lnTo>
                  <a:lnTo>
                    <a:pt x="791" y="854"/>
                  </a:lnTo>
                  <a:lnTo>
                    <a:pt x="797" y="852"/>
                  </a:lnTo>
                  <a:lnTo>
                    <a:pt x="802" y="850"/>
                  </a:lnTo>
                  <a:lnTo>
                    <a:pt x="808" y="848"/>
                  </a:lnTo>
                  <a:lnTo>
                    <a:pt x="813" y="846"/>
                  </a:lnTo>
                  <a:lnTo>
                    <a:pt x="820" y="844"/>
                  </a:lnTo>
                  <a:lnTo>
                    <a:pt x="825" y="842"/>
                  </a:lnTo>
                  <a:lnTo>
                    <a:pt x="831" y="840"/>
                  </a:lnTo>
                  <a:lnTo>
                    <a:pt x="836" y="838"/>
                  </a:lnTo>
                  <a:lnTo>
                    <a:pt x="842" y="836"/>
                  </a:lnTo>
                  <a:lnTo>
                    <a:pt x="848" y="834"/>
                  </a:lnTo>
                  <a:lnTo>
                    <a:pt x="854" y="832"/>
                  </a:lnTo>
                  <a:lnTo>
                    <a:pt x="860" y="829"/>
                  </a:lnTo>
                  <a:lnTo>
                    <a:pt x="865" y="827"/>
                  </a:lnTo>
                  <a:lnTo>
                    <a:pt x="871" y="825"/>
                  </a:lnTo>
                  <a:lnTo>
                    <a:pt x="877" y="822"/>
                  </a:lnTo>
                  <a:lnTo>
                    <a:pt x="883" y="820"/>
                  </a:lnTo>
                  <a:lnTo>
                    <a:pt x="888" y="818"/>
                  </a:lnTo>
                  <a:lnTo>
                    <a:pt x="894" y="816"/>
                  </a:lnTo>
                  <a:lnTo>
                    <a:pt x="899" y="814"/>
                  </a:lnTo>
                  <a:lnTo>
                    <a:pt x="906" y="812"/>
                  </a:lnTo>
                  <a:lnTo>
                    <a:pt x="911" y="809"/>
                  </a:lnTo>
                  <a:lnTo>
                    <a:pt x="917" y="807"/>
                  </a:lnTo>
                  <a:lnTo>
                    <a:pt x="922" y="805"/>
                  </a:lnTo>
                  <a:lnTo>
                    <a:pt x="928" y="803"/>
                  </a:lnTo>
                  <a:lnTo>
                    <a:pt x="934" y="799"/>
                  </a:lnTo>
                  <a:lnTo>
                    <a:pt x="940" y="797"/>
                  </a:lnTo>
                  <a:lnTo>
                    <a:pt x="945" y="795"/>
                  </a:lnTo>
                  <a:lnTo>
                    <a:pt x="951" y="793"/>
                  </a:lnTo>
                  <a:lnTo>
                    <a:pt x="957" y="790"/>
                  </a:lnTo>
                  <a:lnTo>
                    <a:pt x="963" y="788"/>
                  </a:lnTo>
                  <a:lnTo>
                    <a:pt x="969" y="786"/>
                  </a:lnTo>
                  <a:lnTo>
                    <a:pt x="974" y="783"/>
                  </a:lnTo>
                  <a:lnTo>
                    <a:pt x="980" y="781"/>
                  </a:lnTo>
                  <a:lnTo>
                    <a:pt x="985" y="779"/>
                  </a:lnTo>
                  <a:lnTo>
                    <a:pt x="992" y="776"/>
                  </a:lnTo>
                  <a:lnTo>
                    <a:pt x="997" y="774"/>
                  </a:lnTo>
                  <a:lnTo>
                    <a:pt x="1003" y="771"/>
                  </a:lnTo>
                  <a:lnTo>
                    <a:pt x="1008" y="768"/>
                  </a:lnTo>
                  <a:lnTo>
                    <a:pt x="1014" y="766"/>
                  </a:lnTo>
                  <a:lnTo>
                    <a:pt x="1020" y="764"/>
                  </a:lnTo>
                  <a:lnTo>
                    <a:pt x="1026" y="761"/>
                  </a:lnTo>
                  <a:lnTo>
                    <a:pt x="1031" y="759"/>
                  </a:lnTo>
                  <a:lnTo>
                    <a:pt x="1037" y="756"/>
                  </a:lnTo>
                  <a:lnTo>
                    <a:pt x="1043" y="754"/>
                  </a:lnTo>
                  <a:lnTo>
                    <a:pt x="1049" y="751"/>
                  </a:lnTo>
                  <a:lnTo>
                    <a:pt x="1055" y="749"/>
                  </a:lnTo>
                  <a:lnTo>
                    <a:pt x="1060" y="747"/>
                  </a:lnTo>
                  <a:lnTo>
                    <a:pt x="1066" y="743"/>
                  </a:lnTo>
                  <a:lnTo>
                    <a:pt x="1071" y="741"/>
                  </a:lnTo>
                  <a:lnTo>
                    <a:pt x="1078" y="738"/>
                  </a:lnTo>
                  <a:lnTo>
                    <a:pt x="1083" y="736"/>
                  </a:lnTo>
                  <a:lnTo>
                    <a:pt x="1089" y="733"/>
                  </a:lnTo>
                  <a:lnTo>
                    <a:pt x="1094" y="731"/>
                  </a:lnTo>
                  <a:lnTo>
                    <a:pt x="1100" y="728"/>
                  </a:lnTo>
                  <a:lnTo>
                    <a:pt x="1106" y="726"/>
                  </a:lnTo>
                  <a:lnTo>
                    <a:pt x="1112" y="723"/>
                  </a:lnTo>
                  <a:lnTo>
                    <a:pt x="1117" y="721"/>
                  </a:lnTo>
                  <a:lnTo>
                    <a:pt x="1123" y="718"/>
                  </a:lnTo>
                  <a:lnTo>
                    <a:pt x="1128" y="714"/>
                  </a:lnTo>
                  <a:lnTo>
                    <a:pt x="1135" y="712"/>
                  </a:lnTo>
                  <a:lnTo>
                    <a:pt x="1141" y="709"/>
                  </a:lnTo>
                  <a:lnTo>
                    <a:pt x="1146" y="707"/>
                  </a:lnTo>
                  <a:lnTo>
                    <a:pt x="1152" y="704"/>
                  </a:lnTo>
                  <a:lnTo>
                    <a:pt x="1157" y="702"/>
                  </a:lnTo>
                  <a:lnTo>
                    <a:pt x="1164" y="699"/>
                  </a:lnTo>
                  <a:lnTo>
                    <a:pt x="1169" y="696"/>
                  </a:lnTo>
                  <a:lnTo>
                    <a:pt x="1175" y="694"/>
                  </a:lnTo>
                  <a:lnTo>
                    <a:pt x="1180" y="691"/>
                  </a:lnTo>
                  <a:lnTo>
                    <a:pt x="1186" y="689"/>
                  </a:lnTo>
                  <a:lnTo>
                    <a:pt x="1192" y="685"/>
                  </a:lnTo>
                  <a:lnTo>
                    <a:pt x="1198" y="682"/>
                  </a:lnTo>
                  <a:lnTo>
                    <a:pt x="1203" y="680"/>
                  </a:lnTo>
                  <a:lnTo>
                    <a:pt x="1209" y="677"/>
                  </a:lnTo>
                  <a:lnTo>
                    <a:pt x="1214" y="674"/>
                  </a:lnTo>
                  <a:lnTo>
                    <a:pt x="1221" y="672"/>
                  </a:lnTo>
                  <a:lnTo>
                    <a:pt x="1227" y="669"/>
                  </a:lnTo>
                  <a:lnTo>
                    <a:pt x="1232" y="666"/>
                  </a:lnTo>
                  <a:lnTo>
                    <a:pt x="1238" y="664"/>
                  </a:lnTo>
                  <a:lnTo>
                    <a:pt x="1243" y="661"/>
                  </a:lnTo>
                  <a:lnTo>
                    <a:pt x="1250" y="657"/>
                  </a:lnTo>
                  <a:lnTo>
                    <a:pt x="1255" y="655"/>
                  </a:lnTo>
                  <a:lnTo>
                    <a:pt x="1261" y="652"/>
                  </a:lnTo>
                  <a:lnTo>
                    <a:pt x="1266" y="649"/>
                  </a:lnTo>
                  <a:lnTo>
                    <a:pt x="1272" y="647"/>
                  </a:lnTo>
                  <a:lnTo>
                    <a:pt x="1278" y="644"/>
                  </a:lnTo>
                  <a:lnTo>
                    <a:pt x="1284" y="641"/>
                  </a:lnTo>
                  <a:lnTo>
                    <a:pt x="1289" y="639"/>
                  </a:lnTo>
                  <a:lnTo>
                    <a:pt x="1295" y="636"/>
                  </a:lnTo>
                  <a:lnTo>
                    <a:pt x="1300" y="633"/>
                  </a:lnTo>
                  <a:lnTo>
                    <a:pt x="1307" y="631"/>
                  </a:lnTo>
                  <a:lnTo>
                    <a:pt x="1312" y="627"/>
                  </a:lnTo>
                  <a:lnTo>
                    <a:pt x="1318" y="624"/>
                  </a:lnTo>
                  <a:lnTo>
                    <a:pt x="1324" y="621"/>
                  </a:lnTo>
                  <a:lnTo>
                    <a:pt x="1329" y="619"/>
                  </a:lnTo>
                  <a:lnTo>
                    <a:pt x="1336" y="616"/>
                  </a:lnTo>
                  <a:lnTo>
                    <a:pt x="1341" y="613"/>
                  </a:lnTo>
                  <a:lnTo>
                    <a:pt x="1347" y="611"/>
                  </a:lnTo>
                  <a:lnTo>
                    <a:pt x="1352" y="608"/>
                  </a:lnTo>
                  <a:lnTo>
                    <a:pt x="1358" y="605"/>
                  </a:lnTo>
                  <a:lnTo>
                    <a:pt x="1364" y="602"/>
                  </a:lnTo>
                  <a:lnTo>
                    <a:pt x="1370" y="599"/>
                  </a:lnTo>
                  <a:lnTo>
                    <a:pt x="1375" y="596"/>
                  </a:lnTo>
                  <a:lnTo>
                    <a:pt x="1381" y="593"/>
                  </a:lnTo>
                  <a:lnTo>
                    <a:pt x="1386" y="590"/>
                  </a:lnTo>
                  <a:lnTo>
                    <a:pt x="1393" y="588"/>
                  </a:lnTo>
                  <a:lnTo>
                    <a:pt x="1398" y="585"/>
                  </a:lnTo>
                  <a:lnTo>
                    <a:pt x="1404" y="582"/>
                  </a:lnTo>
                  <a:lnTo>
                    <a:pt x="1410" y="580"/>
                  </a:lnTo>
                  <a:lnTo>
                    <a:pt x="1415" y="577"/>
                  </a:lnTo>
                  <a:lnTo>
                    <a:pt x="1422" y="574"/>
                  </a:lnTo>
                  <a:lnTo>
                    <a:pt x="1427" y="570"/>
                  </a:lnTo>
                  <a:lnTo>
                    <a:pt x="1433" y="568"/>
                  </a:lnTo>
                  <a:lnTo>
                    <a:pt x="1438" y="565"/>
                  </a:lnTo>
                  <a:lnTo>
                    <a:pt x="1444" y="562"/>
                  </a:lnTo>
                  <a:lnTo>
                    <a:pt x="1450" y="559"/>
                  </a:lnTo>
                  <a:lnTo>
                    <a:pt x="1456" y="557"/>
                  </a:lnTo>
                  <a:lnTo>
                    <a:pt x="1461" y="554"/>
                  </a:lnTo>
                  <a:lnTo>
                    <a:pt x="1467" y="551"/>
                  </a:lnTo>
                  <a:lnTo>
                    <a:pt x="1472" y="548"/>
                  </a:lnTo>
                  <a:lnTo>
                    <a:pt x="1479" y="546"/>
                  </a:lnTo>
                  <a:lnTo>
                    <a:pt x="1484" y="542"/>
                  </a:lnTo>
                  <a:lnTo>
                    <a:pt x="1490" y="539"/>
                  </a:lnTo>
                  <a:lnTo>
                    <a:pt x="1495" y="536"/>
                  </a:lnTo>
                  <a:lnTo>
                    <a:pt x="1501" y="534"/>
                  </a:lnTo>
                  <a:lnTo>
                    <a:pt x="1508" y="531"/>
                  </a:lnTo>
                  <a:lnTo>
                    <a:pt x="1513" y="528"/>
                  </a:lnTo>
                  <a:lnTo>
                    <a:pt x="1519" y="525"/>
                  </a:lnTo>
                  <a:lnTo>
                    <a:pt x="1524" y="523"/>
                  </a:lnTo>
                  <a:lnTo>
                    <a:pt x="1531" y="520"/>
                  </a:lnTo>
                  <a:lnTo>
                    <a:pt x="1536" y="517"/>
                  </a:lnTo>
                  <a:lnTo>
                    <a:pt x="1542" y="515"/>
                  </a:lnTo>
                  <a:lnTo>
                    <a:pt x="1547" y="511"/>
                  </a:lnTo>
                  <a:lnTo>
                    <a:pt x="1553" y="508"/>
                  </a:lnTo>
                  <a:lnTo>
                    <a:pt x="1558" y="505"/>
                  </a:lnTo>
                  <a:lnTo>
                    <a:pt x="1565" y="503"/>
                  </a:lnTo>
                  <a:lnTo>
                    <a:pt x="1570" y="500"/>
                  </a:lnTo>
                  <a:lnTo>
                    <a:pt x="1576" y="497"/>
                  </a:lnTo>
                  <a:lnTo>
                    <a:pt x="1581" y="495"/>
                  </a:lnTo>
                  <a:lnTo>
                    <a:pt x="1588" y="492"/>
                  </a:lnTo>
                  <a:lnTo>
                    <a:pt x="1594" y="489"/>
                  </a:lnTo>
                  <a:lnTo>
                    <a:pt x="1599" y="485"/>
                  </a:lnTo>
                  <a:lnTo>
                    <a:pt x="1605" y="483"/>
                  </a:lnTo>
                  <a:lnTo>
                    <a:pt x="1610" y="480"/>
                  </a:lnTo>
                  <a:lnTo>
                    <a:pt x="1617" y="477"/>
                  </a:lnTo>
                  <a:lnTo>
                    <a:pt x="1622" y="475"/>
                  </a:lnTo>
                  <a:lnTo>
                    <a:pt x="1628" y="472"/>
                  </a:lnTo>
                  <a:lnTo>
                    <a:pt x="1633" y="469"/>
                  </a:lnTo>
                  <a:lnTo>
                    <a:pt x="1639" y="466"/>
                  </a:lnTo>
                  <a:lnTo>
                    <a:pt x="1645" y="464"/>
                  </a:lnTo>
                  <a:lnTo>
                    <a:pt x="1651" y="461"/>
                  </a:lnTo>
                  <a:lnTo>
                    <a:pt x="1656" y="458"/>
                  </a:lnTo>
                  <a:lnTo>
                    <a:pt x="1662" y="455"/>
                  </a:lnTo>
                  <a:lnTo>
                    <a:pt x="1667" y="452"/>
                  </a:lnTo>
                  <a:lnTo>
                    <a:pt x="1674" y="449"/>
                  </a:lnTo>
                  <a:lnTo>
                    <a:pt x="1679" y="447"/>
                  </a:lnTo>
                  <a:lnTo>
                    <a:pt x="1685" y="444"/>
                  </a:lnTo>
                  <a:lnTo>
                    <a:pt x="1691" y="441"/>
                  </a:lnTo>
                  <a:lnTo>
                    <a:pt x="1696" y="439"/>
                  </a:lnTo>
                  <a:lnTo>
                    <a:pt x="1703" y="436"/>
                  </a:lnTo>
                  <a:lnTo>
                    <a:pt x="1708" y="433"/>
                  </a:lnTo>
                  <a:lnTo>
                    <a:pt x="1714" y="431"/>
                  </a:lnTo>
                  <a:lnTo>
                    <a:pt x="1719" y="427"/>
                  </a:lnTo>
                  <a:lnTo>
                    <a:pt x="1725" y="425"/>
                  </a:lnTo>
                  <a:lnTo>
                    <a:pt x="1731" y="422"/>
                  </a:lnTo>
                  <a:lnTo>
                    <a:pt x="1737" y="419"/>
                  </a:lnTo>
                  <a:lnTo>
                    <a:pt x="1742" y="417"/>
                  </a:lnTo>
                  <a:lnTo>
                    <a:pt x="1748" y="414"/>
                  </a:lnTo>
                  <a:lnTo>
                    <a:pt x="1753" y="411"/>
                  </a:lnTo>
                  <a:lnTo>
                    <a:pt x="1760" y="409"/>
                  </a:lnTo>
                  <a:lnTo>
                    <a:pt x="1765" y="406"/>
                  </a:lnTo>
                  <a:lnTo>
                    <a:pt x="1771" y="404"/>
                  </a:lnTo>
                  <a:lnTo>
                    <a:pt x="1777" y="401"/>
                  </a:lnTo>
                  <a:lnTo>
                    <a:pt x="1782" y="397"/>
                  </a:lnTo>
                  <a:lnTo>
                    <a:pt x="1789" y="395"/>
                  </a:lnTo>
                  <a:lnTo>
                    <a:pt x="1794" y="392"/>
                  </a:lnTo>
                  <a:lnTo>
                    <a:pt x="1800" y="390"/>
                  </a:lnTo>
                  <a:lnTo>
                    <a:pt x="1805" y="387"/>
                  </a:lnTo>
                  <a:lnTo>
                    <a:pt x="1811" y="385"/>
                  </a:lnTo>
                  <a:lnTo>
                    <a:pt x="1817" y="382"/>
                  </a:lnTo>
                  <a:lnTo>
                    <a:pt x="1823" y="380"/>
                  </a:lnTo>
                  <a:lnTo>
                    <a:pt x="1828" y="377"/>
                  </a:lnTo>
                  <a:lnTo>
                    <a:pt x="1834" y="374"/>
                  </a:lnTo>
                  <a:lnTo>
                    <a:pt x="1839" y="372"/>
                  </a:lnTo>
                  <a:lnTo>
                    <a:pt x="1846" y="368"/>
                  </a:lnTo>
                  <a:lnTo>
                    <a:pt x="1851" y="366"/>
                  </a:lnTo>
                  <a:lnTo>
                    <a:pt x="1857" y="363"/>
                  </a:lnTo>
                  <a:lnTo>
                    <a:pt x="1862" y="361"/>
                  </a:lnTo>
                  <a:lnTo>
                    <a:pt x="1868" y="358"/>
                  </a:lnTo>
                  <a:lnTo>
                    <a:pt x="1875" y="356"/>
                  </a:lnTo>
                  <a:lnTo>
                    <a:pt x="1880" y="353"/>
                  </a:lnTo>
                  <a:lnTo>
                    <a:pt x="1886" y="351"/>
                  </a:lnTo>
                  <a:lnTo>
                    <a:pt x="1891" y="348"/>
                  </a:lnTo>
                  <a:lnTo>
                    <a:pt x="1897" y="346"/>
                  </a:lnTo>
                  <a:lnTo>
                    <a:pt x="1903" y="344"/>
                  </a:lnTo>
                  <a:lnTo>
                    <a:pt x="1909" y="340"/>
                  </a:lnTo>
                  <a:lnTo>
                    <a:pt x="1914" y="338"/>
                  </a:lnTo>
                  <a:lnTo>
                    <a:pt x="1920" y="335"/>
                  </a:lnTo>
                  <a:lnTo>
                    <a:pt x="1925" y="333"/>
                  </a:lnTo>
                  <a:lnTo>
                    <a:pt x="1932" y="330"/>
                  </a:lnTo>
                  <a:lnTo>
                    <a:pt x="1937" y="328"/>
                  </a:lnTo>
                  <a:lnTo>
                    <a:pt x="1943" y="326"/>
                  </a:lnTo>
                  <a:lnTo>
                    <a:pt x="1948" y="323"/>
                  </a:lnTo>
                  <a:lnTo>
                    <a:pt x="1954" y="321"/>
                  </a:lnTo>
                  <a:lnTo>
                    <a:pt x="1961" y="318"/>
                  </a:lnTo>
                  <a:lnTo>
                    <a:pt x="1966" y="316"/>
                  </a:lnTo>
                  <a:lnTo>
                    <a:pt x="1972" y="314"/>
                  </a:lnTo>
                  <a:lnTo>
                    <a:pt x="1977" y="310"/>
                  </a:lnTo>
                  <a:lnTo>
                    <a:pt x="1983" y="308"/>
                  </a:lnTo>
                  <a:lnTo>
                    <a:pt x="1989" y="305"/>
                  </a:lnTo>
                  <a:lnTo>
                    <a:pt x="1995" y="303"/>
                  </a:lnTo>
                  <a:lnTo>
                    <a:pt x="2000" y="301"/>
                  </a:lnTo>
                  <a:lnTo>
                    <a:pt x="2006" y="298"/>
                  </a:lnTo>
                  <a:lnTo>
                    <a:pt x="2011" y="296"/>
                  </a:lnTo>
                  <a:lnTo>
                    <a:pt x="2018" y="294"/>
                  </a:lnTo>
                  <a:lnTo>
                    <a:pt x="2023" y="292"/>
                  </a:lnTo>
                  <a:lnTo>
                    <a:pt x="2029" y="289"/>
                  </a:lnTo>
                  <a:lnTo>
                    <a:pt x="2034" y="287"/>
                  </a:lnTo>
                  <a:lnTo>
                    <a:pt x="2040" y="284"/>
                  </a:lnTo>
                  <a:lnTo>
                    <a:pt x="2046" y="281"/>
                  </a:lnTo>
                  <a:lnTo>
                    <a:pt x="2052" y="279"/>
                  </a:lnTo>
                  <a:lnTo>
                    <a:pt x="2058" y="277"/>
                  </a:lnTo>
                  <a:lnTo>
                    <a:pt x="2063" y="275"/>
                  </a:lnTo>
                  <a:lnTo>
                    <a:pt x="2069" y="272"/>
                  </a:lnTo>
                  <a:lnTo>
                    <a:pt x="2075" y="270"/>
                  </a:lnTo>
                  <a:lnTo>
                    <a:pt x="2081" y="268"/>
                  </a:lnTo>
                  <a:lnTo>
                    <a:pt x="2086" y="266"/>
                  </a:lnTo>
                  <a:lnTo>
                    <a:pt x="2092" y="263"/>
                  </a:lnTo>
                  <a:lnTo>
                    <a:pt x="2097" y="261"/>
                  </a:lnTo>
                  <a:lnTo>
                    <a:pt x="2104" y="259"/>
                  </a:lnTo>
                  <a:lnTo>
                    <a:pt x="2109" y="257"/>
                  </a:lnTo>
                  <a:lnTo>
                    <a:pt x="2115" y="254"/>
                  </a:lnTo>
                  <a:lnTo>
                    <a:pt x="2120" y="252"/>
                  </a:lnTo>
                  <a:lnTo>
                    <a:pt x="2126" y="249"/>
                  </a:lnTo>
                  <a:lnTo>
                    <a:pt x="2132" y="247"/>
                  </a:lnTo>
                  <a:lnTo>
                    <a:pt x="2138" y="245"/>
                  </a:lnTo>
                  <a:lnTo>
                    <a:pt x="2144" y="243"/>
                  </a:lnTo>
                  <a:lnTo>
                    <a:pt x="2149" y="241"/>
                  </a:lnTo>
                  <a:lnTo>
                    <a:pt x="2155" y="239"/>
                  </a:lnTo>
                  <a:lnTo>
                    <a:pt x="2161" y="237"/>
                  </a:lnTo>
                  <a:lnTo>
                    <a:pt x="2167" y="234"/>
                  </a:lnTo>
                  <a:lnTo>
                    <a:pt x="2172" y="232"/>
                  </a:lnTo>
                  <a:lnTo>
                    <a:pt x="2178" y="230"/>
                  </a:lnTo>
                  <a:lnTo>
                    <a:pt x="2183" y="228"/>
                  </a:lnTo>
                  <a:lnTo>
                    <a:pt x="2190" y="225"/>
                  </a:lnTo>
                  <a:lnTo>
                    <a:pt x="2195" y="223"/>
                  </a:lnTo>
                  <a:lnTo>
                    <a:pt x="2201" y="221"/>
                  </a:lnTo>
                  <a:lnTo>
                    <a:pt x="2206" y="219"/>
                  </a:lnTo>
                  <a:lnTo>
                    <a:pt x="2212" y="217"/>
                  </a:lnTo>
                  <a:lnTo>
                    <a:pt x="2218" y="215"/>
                  </a:lnTo>
                  <a:lnTo>
                    <a:pt x="2224" y="213"/>
                  </a:lnTo>
                  <a:lnTo>
                    <a:pt x="2229" y="211"/>
                  </a:lnTo>
                  <a:lnTo>
                    <a:pt x="2235" y="209"/>
                  </a:lnTo>
                  <a:lnTo>
                    <a:pt x="2241" y="207"/>
                  </a:lnTo>
                  <a:lnTo>
                    <a:pt x="2247" y="205"/>
                  </a:lnTo>
                  <a:lnTo>
                    <a:pt x="2253" y="203"/>
                  </a:lnTo>
                  <a:lnTo>
                    <a:pt x="2258" y="201"/>
                  </a:lnTo>
                  <a:lnTo>
                    <a:pt x="2264" y="198"/>
                  </a:lnTo>
                  <a:lnTo>
                    <a:pt x="2269" y="196"/>
                  </a:lnTo>
                  <a:lnTo>
                    <a:pt x="2276" y="194"/>
                  </a:lnTo>
                  <a:lnTo>
                    <a:pt x="2281" y="192"/>
                  </a:lnTo>
                  <a:lnTo>
                    <a:pt x="2287" y="190"/>
                  </a:lnTo>
                  <a:lnTo>
                    <a:pt x="2292" y="189"/>
                  </a:lnTo>
                  <a:lnTo>
                    <a:pt x="2298" y="187"/>
                  </a:lnTo>
                  <a:lnTo>
                    <a:pt x="2304" y="185"/>
                  </a:lnTo>
                  <a:lnTo>
                    <a:pt x="2310" y="183"/>
                  </a:lnTo>
                  <a:lnTo>
                    <a:pt x="2315" y="181"/>
                  </a:lnTo>
                  <a:lnTo>
                    <a:pt x="2321" y="179"/>
                  </a:lnTo>
                  <a:lnTo>
                    <a:pt x="2327" y="177"/>
                  </a:lnTo>
                  <a:lnTo>
                    <a:pt x="2333" y="176"/>
                  </a:lnTo>
                  <a:lnTo>
                    <a:pt x="2339" y="174"/>
                  </a:lnTo>
                  <a:lnTo>
                    <a:pt x="2344" y="172"/>
                  </a:lnTo>
                  <a:lnTo>
                    <a:pt x="2350" y="169"/>
                  </a:lnTo>
                  <a:lnTo>
                    <a:pt x="2355" y="167"/>
                  </a:lnTo>
                  <a:lnTo>
                    <a:pt x="2362" y="165"/>
                  </a:lnTo>
                  <a:lnTo>
                    <a:pt x="2367" y="164"/>
                  </a:lnTo>
                  <a:lnTo>
                    <a:pt x="2373" y="162"/>
                  </a:lnTo>
                  <a:lnTo>
                    <a:pt x="2378" y="160"/>
                  </a:lnTo>
                  <a:lnTo>
                    <a:pt x="2384" y="158"/>
                  </a:lnTo>
                  <a:lnTo>
                    <a:pt x="2390" y="157"/>
                  </a:lnTo>
                  <a:lnTo>
                    <a:pt x="2396" y="155"/>
                  </a:lnTo>
                  <a:lnTo>
                    <a:pt x="2401" y="153"/>
                  </a:lnTo>
                  <a:lnTo>
                    <a:pt x="2407" y="152"/>
                  </a:lnTo>
                  <a:lnTo>
                    <a:pt x="2412" y="150"/>
                  </a:lnTo>
                  <a:lnTo>
                    <a:pt x="2419" y="148"/>
                  </a:lnTo>
                  <a:lnTo>
                    <a:pt x="2425" y="147"/>
                  </a:lnTo>
                  <a:lnTo>
                    <a:pt x="2430" y="145"/>
                  </a:lnTo>
                  <a:lnTo>
                    <a:pt x="2436" y="143"/>
                  </a:lnTo>
                  <a:lnTo>
                    <a:pt x="2441" y="142"/>
                  </a:lnTo>
                  <a:lnTo>
                    <a:pt x="2448" y="139"/>
                  </a:lnTo>
                  <a:lnTo>
                    <a:pt x="2453" y="137"/>
                  </a:lnTo>
                  <a:lnTo>
                    <a:pt x="2459" y="136"/>
                  </a:lnTo>
                  <a:lnTo>
                    <a:pt x="2464" y="134"/>
                  </a:lnTo>
                  <a:lnTo>
                    <a:pt x="2470" y="132"/>
                  </a:lnTo>
                  <a:lnTo>
                    <a:pt x="2476" y="131"/>
                  </a:lnTo>
                  <a:lnTo>
                    <a:pt x="2482" y="129"/>
                  </a:lnTo>
                  <a:lnTo>
                    <a:pt x="2487" y="128"/>
                  </a:lnTo>
                  <a:lnTo>
                    <a:pt x="2493" y="126"/>
                  </a:lnTo>
                  <a:lnTo>
                    <a:pt x="2498" y="125"/>
                  </a:lnTo>
                  <a:lnTo>
                    <a:pt x="2505" y="123"/>
                  </a:lnTo>
                  <a:lnTo>
                    <a:pt x="2511" y="122"/>
                  </a:lnTo>
                  <a:lnTo>
                    <a:pt x="2516" y="120"/>
                  </a:lnTo>
                  <a:lnTo>
                    <a:pt x="2522" y="119"/>
                  </a:lnTo>
                  <a:lnTo>
                    <a:pt x="2527" y="117"/>
                  </a:lnTo>
                  <a:lnTo>
                    <a:pt x="2534" y="116"/>
                  </a:lnTo>
                  <a:lnTo>
                    <a:pt x="2539" y="114"/>
                  </a:lnTo>
                  <a:lnTo>
                    <a:pt x="2545" y="112"/>
                  </a:lnTo>
                  <a:lnTo>
                    <a:pt x="2550" y="110"/>
                  </a:lnTo>
                  <a:lnTo>
                    <a:pt x="2556" y="109"/>
                  </a:lnTo>
                  <a:lnTo>
                    <a:pt x="2562" y="107"/>
                  </a:lnTo>
                  <a:lnTo>
                    <a:pt x="2568" y="106"/>
                  </a:lnTo>
                  <a:lnTo>
                    <a:pt x="2573" y="104"/>
                  </a:lnTo>
                  <a:lnTo>
                    <a:pt x="2579" y="103"/>
                  </a:lnTo>
                  <a:lnTo>
                    <a:pt x="2584" y="102"/>
                  </a:lnTo>
                  <a:lnTo>
                    <a:pt x="2591" y="100"/>
                  </a:lnTo>
                  <a:lnTo>
                    <a:pt x="2596" y="99"/>
                  </a:lnTo>
                  <a:lnTo>
                    <a:pt x="2602" y="98"/>
                  </a:lnTo>
                  <a:lnTo>
                    <a:pt x="2608" y="96"/>
                  </a:lnTo>
                  <a:lnTo>
                    <a:pt x="2613" y="95"/>
                  </a:lnTo>
                  <a:lnTo>
                    <a:pt x="2620" y="93"/>
                  </a:lnTo>
                  <a:lnTo>
                    <a:pt x="2625" y="92"/>
                  </a:lnTo>
                  <a:lnTo>
                    <a:pt x="2631" y="91"/>
                  </a:lnTo>
                  <a:lnTo>
                    <a:pt x="2636" y="90"/>
                  </a:lnTo>
                  <a:lnTo>
                    <a:pt x="2642" y="88"/>
                  </a:lnTo>
                  <a:lnTo>
                    <a:pt x="2648" y="87"/>
                  </a:lnTo>
                  <a:lnTo>
                    <a:pt x="2654" y="86"/>
                  </a:lnTo>
                  <a:lnTo>
                    <a:pt x="2659" y="83"/>
                  </a:lnTo>
                  <a:lnTo>
                    <a:pt x="2665" y="82"/>
                  </a:lnTo>
                  <a:lnTo>
                    <a:pt x="2670" y="81"/>
                  </a:lnTo>
                  <a:lnTo>
                    <a:pt x="2677" y="80"/>
                  </a:lnTo>
                  <a:lnTo>
                    <a:pt x="2682" y="78"/>
                  </a:lnTo>
                  <a:lnTo>
                    <a:pt x="2688" y="77"/>
                  </a:lnTo>
                  <a:lnTo>
                    <a:pt x="2694" y="76"/>
                  </a:lnTo>
                  <a:lnTo>
                    <a:pt x="2699" y="75"/>
                  </a:lnTo>
                  <a:lnTo>
                    <a:pt x="2706" y="74"/>
                  </a:lnTo>
                  <a:lnTo>
                    <a:pt x="2711" y="73"/>
                  </a:lnTo>
                  <a:lnTo>
                    <a:pt x="2717" y="71"/>
                  </a:lnTo>
                  <a:lnTo>
                    <a:pt x="2722" y="70"/>
                  </a:lnTo>
                  <a:lnTo>
                    <a:pt x="2728" y="69"/>
                  </a:lnTo>
                  <a:lnTo>
                    <a:pt x="2734" y="68"/>
                  </a:lnTo>
                  <a:lnTo>
                    <a:pt x="2740" y="67"/>
                  </a:lnTo>
                  <a:lnTo>
                    <a:pt x="2745" y="66"/>
                  </a:lnTo>
                  <a:lnTo>
                    <a:pt x="2751" y="65"/>
                  </a:lnTo>
                  <a:lnTo>
                    <a:pt x="2756" y="64"/>
                  </a:lnTo>
                  <a:lnTo>
                    <a:pt x="2763" y="62"/>
                  </a:lnTo>
                  <a:lnTo>
                    <a:pt x="2768" y="61"/>
                  </a:lnTo>
                  <a:lnTo>
                    <a:pt x="2774" y="60"/>
                  </a:lnTo>
                  <a:lnTo>
                    <a:pt x="2779" y="59"/>
                  </a:lnTo>
                  <a:lnTo>
                    <a:pt x="2785" y="58"/>
                  </a:lnTo>
                  <a:lnTo>
                    <a:pt x="2792" y="57"/>
                  </a:lnTo>
                  <a:lnTo>
                    <a:pt x="2797" y="56"/>
                  </a:lnTo>
                  <a:lnTo>
                    <a:pt x="2803" y="54"/>
                  </a:lnTo>
                  <a:lnTo>
                    <a:pt x="2808" y="53"/>
                  </a:lnTo>
                  <a:lnTo>
                    <a:pt x="2814" y="52"/>
                  </a:lnTo>
                  <a:lnTo>
                    <a:pt x="2820" y="51"/>
                  </a:lnTo>
                  <a:lnTo>
                    <a:pt x="2826" y="50"/>
                  </a:lnTo>
                  <a:lnTo>
                    <a:pt x="2831" y="49"/>
                  </a:lnTo>
                  <a:lnTo>
                    <a:pt x="2837" y="48"/>
                  </a:lnTo>
                  <a:lnTo>
                    <a:pt x="2842" y="47"/>
                  </a:lnTo>
                  <a:lnTo>
                    <a:pt x="2849" y="46"/>
                  </a:lnTo>
                  <a:lnTo>
                    <a:pt x="2854" y="45"/>
                  </a:lnTo>
                  <a:lnTo>
                    <a:pt x="2860" y="45"/>
                  </a:lnTo>
                  <a:lnTo>
                    <a:pt x="2865" y="44"/>
                  </a:lnTo>
                  <a:lnTo>
                    <a:pt x="2871" y="43"/>
                  </a:lnTo>
                  <a:lnTo>
                    <a:pt x="2878" y="42"/>
                  </a:lnTo>
                  <a:lnTo>
                    <a:pt x="2883" y="41"/>
                  </a:lnTo>
                  <a:lnTo>
                    <a:pt x="2889" y="40"/>
                  </a:lnTo>
                  <a:lnTo>
                    <a:pt x="2894" y="39"/>
                  </a:lnTo>
                  <a:lnTo>
                    <a:pt x="2900" y="38"/>
                  </a:lnTo>
                  <a:lnTo>
                    <a:pt x="2906" y="38"/>
                  </a:lnTo>
                  <a:lnTo>
                    <a:pt x="2912" y="37"/>
                  </a:lnTo>
                  <a:lnTo>
                    <a:pt x="2917" y="36"/>
                  </a:lnTo>
                  <a:lnTo>
                    <a:pt x="2923" y="35"/>
                  </a:lnTo>
                  <a:lnTo>
                    <a:pt x="2928" y="34"/>
                  </a:lnTo>
                  <a:lnTo>
                    <a:pt x="2935" y="34"/>
                  </a:lnTo>
                  <a:lnTo>
                    <a:pt x="2940" y="33"/>
                  </a:lnTo>
                  <a:lnTo>
                    <a:pt x="2946" y="32"/>
                  </a:lnTo>
                  <a:lnTo>
                    <a:pt x="2951" y="31"/>
                  </a:lnTo>
                  <a:lnTo>
                    <a:pt x="2957" y="31"/>
                  </a:lnTo>
                  <a:lnTo>
                    <a:pt x="2963" y="30"/>
                  </a:lnTo>
                  <a:lnTo>
                    <a:pt x="2969" y="29"/>
                  </a:lnTo>
                  <a:lnTo>
                    <a:pt x="2975" y="28"/>
                  </a:lnTo>
                  <a:lnTo>
                    <a:pt x="2980" y="28"/>
                  </a:lnTo>
                  <a:lnTo>
                    <a:pt x="2986" y="26"/>
                  </a:lnTo>
                  <a:lnTo>
                    <a:pt x="2992" y="25"/>
                  </a:lnTo>
                  <a:lnTo>
                    <a:pt x="2998" y="25"/>
                  </a:lnTo>
                  <a:lnTo>
                    <a:pt x="3003" y="24"/>
                  </a:lnTo>
                  <a:lnTo>
                    <a:pt x="3009" y="23"/>
                  </a:lnTo>
                  <a:lnTo>
                    <a:pt x="3014" y="23"/>
                  </a:lnTo>
                  <a:lnTo>
                    <a:pt x="3021" y="22"/>
                  </a:lnTo>
                  <a:lnTo>
                    <a:pt x="3026" y="21"/>
                  </a:lnTo>
                  <a:lnTo>
                    <a:pt x="3032" y="21"/>
                  </a:lnTo>
                  <a:lnTo>
                    <a:pt x="3037" y="20"/>
                  </a:lnTo>
                  <a:lnTo>
                    <a:pt x="3043" y="20"/>
                  </a:lnTo>
                  <a:lnTo>
                    <a:pt x="3049" y="19"/>
                  </a:lnTo>
                  <a:lnTo>
                    <a:pt x="3055" y="18"/>
                  </a:lnTo>
                  <a:lnTo>
                    <a:pt x="3061" y="18"/>
                  </a:lnTo>
                  <a:lnTo>
                    <a:pt x="3066" y="17"/>
                  </a:lnTo>
                  <a:lnTo>
                    <a:pt x="3073" y="17"/>
                  </a:lnTo>
                  <a:lnTo>
                    <a:pt x="3078" y="16"/>
                  </a:lnTo>
                  <a:lnTo>
                    <a:pt x="3084" y="16"/>
                  </a:lnTo>
                  <a:lnTo>
                    <a:pt x="3089" y="15"/>
                  </a:lnTo>
                  <a:lnTo>
                    <a:pt x="3095" y="15"/>
                  </a:lnTo>
                  <a:lnTo>
                    <a:pt x="3100" y="14"/>
                  </a:lnTo>
                  <a:lnTo>
                    <a:pt x="3107" y="13"/>
                  </a:lnTo>
                  <a:lnTo>
                    <a:pt x="3112" y="13"/>
                  </a:lnTo>
                  <a:lnTo>
                    <a:pt x="3118" y="13"/>
                  </a:lnTo>
                  <a:lnTo>
                    <a:pt x="3123" y="12"/>
                  </a:lnTo>
                  <a:lnTo>
                    <a:pt x="3130" y="12"/>
                  </a:lnTo>
                  <a:lnTo>
                    <a:pt x="3135" y="11"/>
                  </a:lnTo>
                  <a:lnTo>
                    <a:pt x="3141" y="11"/>
                  </a:lnTo>
                  <a:lnTo>
                    <a:pt x="3146" y="10"/>
                  </a:lnTo>
                  <a:lnTo>
                    <a:pt x="3152" y="10"/>
                  </a:lnTo>
                  <a:lnTo>
                    <a:pt x="3159" y="9"/>
                  </a:lnTo>
                  <a:lnTo>
                    <a:pt x="3164" y="9"/>
                  </a:lnTo>
                  <a:lnTo>
                    <a:pt x="3170" y="9"/>
                  </a:lnTo>
                  <a:lnTo>
                    <a:pt x="3175" y="8"/>
                  </a:lnTo>
                  <a:lnTo>
                    <a:pt x="3181" y="8"/>
                  </a:lnTo>
                  <a:lnTo>
                    <a:pt x="3186" y="7"/>
                  </a:lnTo>
                  <a:lnTo>
                    <a:pt x="3193" y="7"/>
                  </a:lnTo>
                  <a:lnTo>
                    <a:pt x="3198" y="7"/>
                  </a:lnTo>
                  <a:lnTo>
                    <a:pt x="3204" y="6"/>
                  </a:lnTo>
                  <a:lnTo>
                    <a:pt x="3209" y="6"/>
                  </a:lnTo>
                  <a:lnTo>
                    <a:pt x="3216" y="6"/>
                  </a:lnTo>
                  <a:lnTo>
                    <a:pt x="3221" y="5"/>
                  </a:lnTo>
                  <a:lnTo>
                    <a:pt x="3227" y="5"/>
                  </a:lnTo>
                  <a:lnTo>
                    <a:pt x="3232" y="5"/>
                  </a:lnTo>
                  <a:lnTo>
                    <a:pt x="3238" y="4"/>
                  </a:lnTo>
                  <a:lnTo>
                    <a:pt x="3245" y="4"/>
                  </a:lnTo>
                  <a:lnTo>
                    <a:pt x="3250" y="4"/>
                  </a:lnTo>
                  <a:lnTo>
                    <a:pt x="3256" y="4"/>
                  </a:lnTo>
                  <a:lnTo>
                    <a:pt x="3261" y="3"/>
                  </a:lnTo>
                  <a:lnTo>
                    <a:pt x="3267" y="3"/>
                  </a:lnTo>
                  <a:lnTo>
                    <a:pt x="3273" y="3"/>
                  </a:lnTo>
                  <a:lnTo>
                    <a:pt x="3279" y="3"/>
                  </a:lnTo>
                  <a:lnTo>
                    <a:pt x="3284" y="2"/>
                  </a:lnTo>
                  <a:lnTo>
                    <a:pt x="3290" y="2"/>
                  </a:lnTo>
                  <a:lnTo>
                    <a:pt x="3295" y="2"/>
                  </a:lnTo>
                  <a:lnTo>
                    <a:pt x="3302" y="2"/>
                  </a:lnTo>
                  <a:lnTo>
                    <a:pt x="3307" y="2"/>
                  </a:lnTo>
                  <a:lnTo>
                    <a:pt x="3313" y="1"/>
                  </a:lnTo>
                  <a:lnTo>
                    <a:pt x="3318" y="1"/>
                  </a:lnTo>
                  <a:lnTo>
                    <a:pt x="3324" y="1"/>
                  </a:lnTo>
                  <a:lnTo>
                    <a:pt x="3330" y="1"/>
                  </a:lnTo>
                  <a:lnTo>
                    <a:pt x="3336" y="1"/>
                  </a:lnTo>
                  <a:lnTo>
                    <a:pt x="3342" y="1"/>
                  </a:lnTo>
                  <a:lnTo>
                    <a:pt x="3347" y="1"/>
                  </a:lnTo>
                  <a:lnTo>
                    <a:pt x="3353" y="0"/>
                  </a:lnTo>
                  <a:lnTo>
                    <a:pt x="3359" y="0"/>
                  </a:lnTo>
                  <a:lnTo>
                    <a:pt x="3365" y="0"/>
                  </a:lnTo>
                  <a:lnTo>
                    <a:pt x="3370" y="0"/>
                  </a:lnTo>
                  <a:lnTo>
                    <a:pt x="3376" y="0"/>
                  </a:lnTo>
                  <a:lnTo>
                    <a:pt x="3381" y="0"/>
                  </a:lnTo>
                  <a:lnTo>
                    <a:pt x="3388" y="0"/>
                  </a:lnTo>
                  <a:lnTo>
                    <a:pt x="3393" y="0"/>
                  </a:lnTo>
                  <a:lnTo>
                    <a:pt x="3399" y="0"/>
                  </a:lnTo>
                  <a:lnTo>
                    <a:pt x="3404" y="0"/>
                  </a:lnTo>
                  <a:lnTo>
                    <a:pt x="3410" y="0"/>
                  </a:lnTo>
                  <a:lnTo>
                    <a:pt x="3416" y="0"/>
                  </a:lnTo>
                  <a:lnTo>
                    <a:pt x="3422" y="0"/>
                  </a:lnTo>
                  <a:lnTo>
                    <a:pt x="3428" y="0"/>
                  </a:lnTo>
                  <a:lnTo>
                    <a:pt x="3433" y="0"/>
                  </a:lnTo>
                  <a:lnTo>
                    <a:pt x="3439" y="0"/>
                  </a:lnTo>
                  <a:lnTo>
                    <a:pt x="3445" y="0"/>
                  </a:lnTo>
                  <a:lnTo>
                    <a:pt x="3451" y="0"/>
                  </a:lnTo>
                  <a:lnTo>
                    <a:pt x="3456" y="0"/>
                  </a:lnTo>
                  <a:lnTo>
                    <a:pt x="3462" y="0"/>
                  </a:lnTo>
                  <a:lnTo>
                    <a:pt x="3467" y="0"/>
                  </a:lnTo>
                  <a:lnTo>
                    <a:pt x="3474" y="0"/>
                  </a:lnTo>
                  <a:lnTo>
                    <a:pt x="3479" y="0"/>
                  </a:lnTo>
                  <a:lnTo>
                    <a:pt x="3485" y="0"/>
                  </a:lnTo>
                  <a:lnTo>
                    <a:pt x="3490" y="0"/>
                  </a:lnTo>
                  <a:lnTo>
                    <a:pt x="3496" y="0"/>
                  </a:lnTo>
                  <a:lnTo>
                    <a:pt x="3502" y="0"/>
                  </a:lnTo>
                  <a:lnTo>
                    <a:pt x="3508" y="0"/>
                  </a:lnTo>
                  <a:lnTo>
                    <a:pt x="3513" y="0"/>
                  </a:lnTo>
                  <a:lnTo>
                    <a:pt x="3519" y="0"/>
                  </a:lnTo>
                  <a:lnTo>
                    <a:pt x="3525" y="0"/>
                  </a:lnTo>
                  <a:lnTo>
                    <a:pt x="3531" y="0"/>
                  </a:lnTo>
                  <a:lnTo>
                    <a:pt x="3537" y="1"/>
                  </a:lnTo>
                  <a:lnTo>
                    <a:pt x="3542" y="1"/>
                  </a:lnTo>
                  <a:lnTo>
                    <a:pt x="3548" y="1"/>
                  </a:lnTo>
                  <a:lnTo>
                    <a:pt x="3553" y="1"/>
                  </a:lnTo>
                  <a:lnTo>
                    <a:pt x="3560" y="1"/>
                  </a:lnTo>
                  <a:lnTo>
                    <a:pt x="3565" y="1"/>
                  </a:lnTo>
                  <a:lnTo>
                    <a:pt x="3571" y="2"/>
                  </a:lnTo>
                  <a:lnTo>
                    <a:pt x="3576" y="2"/>
                  </a:lnTo>
                  <a:lnTo>
                    <a:pt x="3582" y="2"/>
                  </a:lnTo>
                  <a:lnTo>
                    <a:pt x="3588" y="2"/>
                  </a:lnTo>
                  <a:lnTo>
                    <a:pt x="3594" y="2"/>
                  </a:lnTo>
                  <a:lnTo>
                    <a:pt x="3599" y="2"/>
                  </a:lnTo>
                  <a:lnTo>
                    <a:pt x="3605" y="3"/>
                  </a:lnTo>
                  <a:lnTo>
                    <a:pt x="3611" y="3"/>
                  </a:lnTo>
                  <a:lnTo>
                    <a:pt x="3617" y="3"/>
                  </a:lnTo>
                  <a:lnTo>
                    <a:pt x="3623" y="3"/>
                  </a:lnTo>
                  <a:lnTo>
                    <a:pt x="3628" y="4"/>
                  </a:lnTo>
                  <a:lnTo>
                    <a:pt x="3634" y="4"/>
                  </a:lnTo>
                  <a:lnTo>
                    <a:pt x="3639" y="4"/>
                  </a:lnTo>
                  <a:lnTo>
                    <a:pt x="3646" y="4"/>
                  </a:lnTo>
                  <a:lnTo>
                    <a:pt x="3651" y="5"/>
                  </a:lnTo>
                  <a:lnTo>
                    <a:pt x="3657" y="5"/>
                  </a:lnTo>
                  <a:lnTo>
                    <a:pt x="3662" y="5"/>
                  </a:lnTo>
                  <a:lnTo>
                    <a:pt x="3668" y="5"/>
                  </a:lnTo>
                  <a:lnTo>
                    <a:pt x="3674" y="6"/>
                  </a:lnTo>
                  <a:lnTo>
                    <a:pt x="3680" y="6"/>
                  </a:lnTo>
                  <a:lnTo>
                    <a:pt x="3685" y="6"/>
                  </a:lnTo>
                  <a:lnTo>
                    <a:pt x="3691" y="7"/>
                  </a:lnTo>
                  <a:lnTo>
                    <a:pt x="3696" y="7"/>
                  </a:lnTo>
                  <a:lnTo>
                    <a:pt x="3703" y="7"/>
                  </a:lnTo>
                  <a:lnTo>
                    <a:pt x="3709" y="8"/>
                  </a:lnTo>
                  <a:lnTo>
                    <a:pt x="3714" y="8"/>
                  </a:lnTo>
                  <a:lnTo>
                    <a:pt x="3720" y="8"/>
                  </a:lnTo>
                  <a:lnTo>
                    <a:pt x="3725" y="9"/>
                  </a:lnTo>
                  <a:lnTo>
                    <a:pt x="3732" y="9"/>
                  </a:lnTo>
                  <a:lnTo>
                    <a:pt x="3737" y="9"/>
                  </a:lnTo>
                  <a:lnTo>
                    <a:pt x="3743" y="10"/>
                  </a:lnTo>
                  <a:lnTo>
                    <a:pt x="3748" y="10"/>
                  </a:lnTo>
                  <a:lnTo>
                    <a:pt x="3754" y="11"/>
                  </a:lnTo>
                  <a:lnTo>
                    <a:pt x="3760" y="11"/>
                  </a:lnTo>
                  <a:lnTo>
                    <a:pt x="3766" y="11"/>
                  </a:lnTo>
                  <a:lnTo>
                    <a:pt x="3771" y="12"/>
                  </a:lnTo>
                  <a:lnTo>
                    <a:pt x="3777" y="12"/>
                  </a:lnTo>
                  <a:lnTo>
                    <a:pt x="3782" y="13"/>
                  </a:lnTo>
                  <a:lnTo>
                    <a:pt x="3789" y="13"/>
                  </a:lnTo>
                  <a:lnTo>
                    <a:pt x="3795" y="13"/>
                  </a:lnTo>
                  <a:lnTo>
                    <a:pt x="3800" y="14"/>
                  </a:lnTo>
                  <a:lnTo>
                    <a:pt x="3806" y="14"/>
                  </a:lnTo>
                  <a:lnTo>
                    <a:pt x="3811" y="15"/>
                  </a:lnTo>
                  <a:lnTo>
                    <a:pt x="3818" y="15"/>
                  </a:lnTo>
                  <a:lnTo>
                    <a:pt x="3823" y="16"/>
                  </a:lnTo>
                  <a:lnTo>
                    <a:pt x="3829" y="16"/>
                  </a:lnTo>
                  <a:lnTo>
                    <a:pt x="3834" y="17"/>
                  </a:lnTo>
                  <a:lnTo>
                    <a:pt x="3840" y="17"/>
                  </a:lnTo>
                  <a:lnTo>
                    <a:pt x="3846" y="18"/>
                  </a:lnTo>
                  <a:lnTo>
                    <a:pt x="3852" y="18"/>
                  </a:lnTo>
                  <a:lnTo>
                    <a:pt x="3857" y="19"/>
                  </a:lnTo>
                  <a:lnTo>
                    <a:pt x="3863" y="19"/>
                  </a:lnTo>
                  <a:lnTo>
                    <a:pt x="3868" y="20"/>
                  </a:lnTo>
                  <a:lnTo>
                    <a:pt x="3875" y="20"/>
                  </a:lnTo>
                  <a:lnTo>
                    <a:pt x="3880" y="21"/>
                  </a:lnTo>
                  <a:lnTo>
                    <a:pt x="3886" y="21"/>
                  </a:lnTo>
                  <a:lnTo>
                    <a:pt x="3892" y="22"/>
                  </a:lnTo>
                  <a:lnTo>
                    <a:pt x="3897" y="22"/>
                  </a:lnTo>
                  <a:lnTo>
                    <a:pt x="3904" y="23"/>
                  </a:lnTo>
                  <a:lnTo>
                    <a:pt x="3909" y="23"/>
                  </a:lnTo>
                  <a:lnTo>
                    <a:pt x="3915" y="24"/>
                  </a:lnTo>
                  <a:lnTo>
                    <a:pt x="3920" y="24"/>
                  </a:lnTo>
                  <a:lnTo>
                    <a:pt x="3926" y="25"/>
                  </a:lnTo>
                  <a:lnTo>
                    <a:pt x="3932" y="26"/>
                  </a:lnTo>
                  <a:lnTo>
                    <a:pt x="3938" y="26"/>
                  </a:lnTo>
                  <a:lnTo>
                    <a:pt x="3943" y="28"/>
                  </a:lnTo>
                  <a:lnTo>
                    <a:pt x="3949" y="28"/>
                  </a:lnTo>
                  <a:lnTo>
                    <a:pt x="3954" y="29"/>
                  </a:lnTo>
                  <a:lnTo>
                    <a:pt x="3961" y="30"/>
                  </a:lnTo>
                  <a:lnTo>
                    <a:pt x="3966" y="30"/>
                  </a:lnTo>
                  <a:lnTo>
                    <a:pt x="3972" y="31"/>
                  </a:lnTo>
                  <a:lnTo>
                    <a:pt x="3978" y="31"/>
                  </a:lnTo>
                  <a:lnTo>
                    <a:pt x="3983" y="32"/>
                  </a:lnTo>
                  <a:lnTo>
                    <a:pt x="3990" y="33"/>
                  </a:lnTo>
                  <a:lnTo>
                    <a:pt x="3995" y="33"/>
                  </a:lnTo>
                  <a:lnTo>
                    <a:pt x="4001" y="34"/>
                  </a:lnTo>
                  <a:lnTo>
                    <a:pt x="4006" y="35"/>
                  </a:lnTo>
                  <a:lnTo>
                    <a:pt x="4012" y="35"/>
                  </a:lnTo>
                  <a:lnTo>
                    <a:pt x="4018" y="36"/>
                  </a:lnTo>
                  <a:lnTo>
                    <a:pt x="4024" y="36"/>
                  </a:lnTo>
                  <a:lnTo>
                    <a:pt x="4029" y="37"/>
                  </a:lnTo>
                  <a:lnTo>
                    <a:pt x="4035" y="38"/>
                  </a:lnTo>
                  <a:lnTo>
                    <a:pt x="4040" y="38"/>
                  </a:lnTo>
                  <a:lnTo>
                    <a:pt x="4047" y="39"/>
                  </a:lnTo>
                  <a:lnTo>
                    <a:pt x="4052" y="40"/>
                  </a:lnTo>
                  <a:lnTo>
                    <a:pt x="4058" y="41"/>
                  </a:lnTo>
                  <a:lnTo>
                    <a:pt x="4063" y="41"/>
                  </a:lnTo>
                  <a:lnTo>
                    <a:pt x="4069" y="42"/>
                  </a:lnTo>
                  <a:lnTo>
                    <a:pt x="4076" y="43"/>
                  </a:lnTo>
                  <a:lnTo>
                    <a:pt x="4081" y="43"/>
                  </a:lnTo>
                  <a:lnTo>
                    <a:pt x="4087" y="44"/>
                  </a:lnTo>
                  <a:lnTo>
                    <a:pt x="4092" y="45"/>
                  </a:lnTo>
                  <a:lnTo>
                    <a:pt x="4098" y="45"/>
                  </a:lnTo>
                  <a:lnTo>
                    <a:pt x="4104" y="46"/>
                  </a:lnTo>
                  <a:lnTo>
                    <a:pt x="4110" y="47"/>
                  </a:lnTo>
                  <a:lnTo>
                    <a:pt x="4115" y="48"/>
                  </a:lnTo>
                  <a:lnTo>
                    <a:pt x="4121" y="48"/>
                  </a:lnTo>
                  <a:lnTo>
                    <a:pt x="4126" y="49"/>
                  </a:lnTo>
                  <a:lnTo>
                    <a:pt x="4133" y="50"/>
                  </a:lnTo>
                  <a:lnTo>
                    <a:pt x="4138" y="51"/>
                  </a:lnTo>
                  <a:lnTo>
                    <a:pt x="4144" y="51"/>
                  </a:lnTo>
                  <a:lnTo>
                    <a:pt x="4149" y="52"/>
                  </a:lnTo>
                  <a:lnTo>
                    <a:pt x="4155" y="53"/>
                  </a:lnTo>
                  <a:lnTo>
                    <a:pt x="4162" y="54"/>
                  </a:lnTo>
                  <a:lnTo>
                    <a:pt x="4167" y="54"/>
                  </a:lnTo>
                  <a:lnTo>
                    <a:pt x="4173" y="56"/>
                  </a:lnTo>
                  <a:lnTo>
                    <a:pt x="4178" y="57"/>
                  </a:lnTo>
                  <a:lnTo>
                    <a:pt x="4184" y="58"/>
                  </a:lnTo>
                  <a:lnTo>
                    <a:pt x="4190" y="59"/>
                  </a:lnTo>
                  <a:lnTo>
                    <a:pt x="4196" y="59"/>
                  </a:lnTo>
                  <a:lnTo>
                    <a:pt x="4201" y="60"/>
                  </a:lnTo>
                  <a:lnTo>
                    <a:pt x="4207" y="61"/>
                  </a:lnTo>
                  <a:lnTo>
                    <a:pt x="4212" y="62"/>
                  </a:lnTo>
                  <a:lnTo>
                    <a:pt x="4219" y="63"/>
                  </a:lnTo>
                  <a:lnTo>
                    <a:pt x="4224" y="63"/>
                  </a:lnTo>
                  <a:lnTo>
                    <a:pt x="4230" y="64"/>
                  </a:lnTo>
                  <a:lnTo>
                    <a:pt x="4235" y="65"/>
                  </a:lnTo>
                  <a:lnTo>
                    <a:pt x="4241" y="66"/>
                  </a:lnTo>
                  <a:lnTo>
                    <a:pt x="4247" y="67"/>
                  </a:lnTo>
                  <a:lnTo>
                    <a:pt x="4253" y="67"/>
                  </a:lnTo>
                  <a:lnTo>
                    <a:pt x="4259" y="68"/>
                  </a:lnTo>
                  <a:lnTo>
                    <a:pt x="4264" y="69"/>
                  </a:lnTo>
                  <a:lnTo>
                    <a:pt x="4270" y="70"/>
                  </a:lnTo>
                  <a:lnTo>
                    <a:pt x="4276" y="71"/>
                  </a:lnTo>
                  <a:lnTo>
                    <a:pt x="4282" y="72"/>
                  </a:lnTo>
                  <a:lnTo>
                    <a:pt x="4287" y="73"/>
                  </a:lnTo>
                  <a:lnTo>
                    <a:pt x="4293" y="73"/>
                  </a:lnTo>
                  <a:lnTo>
                    <a:pt x="4298" y="74"/>
                  </a:lnTo>
                  <a:lnTo>
                    <a:pt x="4305" y="75"/>
                  </a:lnTo>
                  <a:lnTo>
                    <a:pt x="4310" y="76"/>
                  </a:lnTo>
                  <a:lnTo>
                    <a:pt x="4316" y="77"/>
                  </a:lnTo>
                  <a:lnTo>
                    <a:pt x="4321" y="78"/>
                  </a:lnTo>
                  <a:lnTo>
                    <a:pt x="4327" y="79"/>
                  </a:lnTo>
                  <a:lnTo>
                    <a:pt x="4333" y="80"/>
                  </a:lnTo>
                  <a:lnTo>
                    <a:pt x="4339" y="80"/>
                  </a:lnTo>
                  <a:lnTo>
                    <a:pt x="4345" y="81"/>
                  </a:lnTo>
                  <a:lnTo>
                    <a:pt x="4350" y="82"/>
                  </a:lnTo>
                  <a:lnTo>
                    <a:pt x="4356" y="83"/>
                  </a:lnTo>
                  <a:lnTo>
                    <a:pt x="4362" y="85"/>
                  </a:lnTo>
                  <a:lnTo>
                    <a:pt x="4368" y="86"/>
                  </a:lnTo>
                  <a:lnTo>
                    <a:pt x="4373" y="87"/>
                  </a:lnTo>
                  <a:lnTo>
                    <a:pt x="4379" y="88"/>
                  </a:lnTo>
                  <a:lnTo>
                    <a:pt x="4384" y="89"/>
                  </a:lnTo>
                  <a:lnTo>
                    <a:pt x="4391" y="90"/>
                  </a:lnTo>
                  <a:lnTo>
                    <a:pt x="4396" y="91"/>
                  </a:lnTo>
                  <a:lnTo>
                    <a:pt x="4402" y="92"/>
                  </a:lnTo>
                  <a:lnTo>
                    <a:pt x="4407" y="92"/>
                  </a:lnTo>
                  <a:lnTo>
                    <a:pt x="4413" y="93"/>
                  </a:lnTo>
                  <a:lnTo>
                    <a:pt x="4419" y="94"/>
                  </a:lnTo>
                  <a:lnTo>
                    <a:pt x="4425" y="95"/>
                  </a:lnTo>
                  <a:lnTo>
                    <a:pt x="4430" y="96"/>
                  </a:lnTo>
                  <a:lnTo>
                    <a:pt x="4436" y="97"/>
                  </a:lnTo>
                  <a:lnTo>
                    <a:pt x="4442" y="98"/>
                  </a:lnTo>
                  <a:lnTo>
                    <a:pt x="4448" y="99"/>
                  </a:lnTo>
                  <a:lnTo>
                    <a:pt x="4454" y="100"/>
                  </a:lnTo>
                  <a:lnTo>
                    <a:pt x="4459" y="101"/>
                  </a:lnTo>
                  <a:lnTo>
                    <a:pt x="4465" y="102"/>
                  </a:lnTo>
                  <a:lnTo>
                    <a:pt x="4470" y="103"/>
                  </a:lnTo>
                  <a:lnTo>
                    <a:pt x="4477" y="104"/>
                  </a:lnTo>
                  <a:lnTo>
                    <a:pt x="4482" y="105"/>
                  </a:lnTo>
                  <a:lnTo>
                    <a:pt x="4488" y="106"/>
                  </a:lnTo>
                  <a:lnTo>
                    <a:pt x="4493" y="107"/>
                  </a:lnTo>
                  <a:lnTo>
                    <a:pt x="4499" y="108"/>
                  </a:lnTo>
                  <a:lnTo>
                    <a:pt x="4505" y="109"/>
                  </a:lnTo>
                  <a:lnTo>
                    <a:pt x="4511" y="110"/>
                  </a:lnTo>
                  <a:lnTo>
                    <a:pt x="4516" y="111"/>
                  </a:lnTo>
                  <a:lnTo>
                    <a:pt x="4522" y="112"/>
                  </a:lnTo>
                  <a:lnTo>
                    <a:pt x="4528" y="114"/>
                  </a:lnTo>
                  <a:lnTo>
                    <a:pt x="4534" y="115"/>
                  </a:lnTo>
                  <a:lnTo>
                    <a:pt x="4540" y="116"/>
                  </a:lnTo>
                  <a:lnTo>
                    <a:pt x="4545" y="117"/>
                  </a:lnTo>
                  <a:lnTo>
                    <a:pt x="4551" y="118"/>
                  </a:lnTo>
                  <a:lnTo>
                    <a:pt x="4556" y="119"/>
                  </a:lnTo>
                  <a:lnTo>
                    <a:pt x="4563" y="120"/>
                  </a:lnTo>
                  <a:lnTo>
                    <a:pt x="4568" y="121"/>
                  </a:lnTo>
                  <a:lnTo>
                    <a:pt x="4574" y="122"/>
                  </a:lnTo>
                  <a:lnTo>
                    <a:pt x="4579" y="123"/>
                  </a:lnTo>
                  <a:lnTo>
                    <a:pt x="4585" y="124"/>
                  </a:lnTo>
                  <a:lnTo>
                    <a:pt x="4591" y="125"/>
                  </a:lnTo>
                  <a:lnTo>
                    <a:pt x="4597" y="126"/>
                  </a:lnTo>
                  <a:lnTo>
                    <a:pt x="4602" y="127"/>
                  </a:lnTo>
                  <a:lnTo>
                    <a:pt x="4608" y="128"/>
                  </a:lnTo>
                  <a:lnTo>
                    <a:pt x="4613" y="129"/>
                  </a:lnTo>
                  <a:lnTo>
                    <a:pt x="4620" y="130"/>
                  </a:lnTo>
                  <a:lnTo>
                    <a:pt x="4626" y="131"/>
                  </a:lnTo>
                  <a:lnTo>
                    <a:pt x="4631" y="132"/>
                  </a:lnTo>
                  <a:lnTo>
                    <a:pt x="4637" y="133"/>
                  </a:lnTo>
                  <a:lnTo>
                    <a:pt x="4642" y="134"/>
                  </a:lnTo>
                  <a:lnTo>
                    <a:pt x="4649" y="135"/>
                  </a:lnTo>
                  <a:lnTo>
                    <a:pt x="4654" y="136"/>
                  </a:lnTo>
                  <a:lnTo>
                    <a:pt x="4660" y="137"/>
                  </a:lnTo>
                  <a:lnTo>
                    <a:pt x="4665" y="138"/>
                  </a:lnTo>
                  <a:lnTo>
                    <a:pt x="4671" y="140"/>
                  </a:lnTo>
                  <a:lnTo>
                    <a:pt x="4677" y="142"/>
                  </a:lnTo>
                  <a:lnTo>
                    <a:pt x="4683" y="143"/>
                  </a:lnTo>
                  <a:lnTo>
                    <a:pt x="4688" y="144"/>
                  </a:lnTo>
                  <a:lnTo>
                    <a:pt x="4694" y="145"/>
                  </a:lnTo>
                  <a:lnTo>
                    <a:pt x="4699" y="146"/>
                  </a:lnTo>
                  <a:lnTo>
                    <a:pt x="4706" y="147"/>
                  </a:lnTo>
                  <a:lnTo>
                    <a:pt x="4712" y="148"/>
                  </a:lnTo>
                  <a:lnTo>
                    <a:pt x="4717" y="149"/>
                  </a:lnTo>
                  <a:lnTo>
                    <a:pt x="4723" y="150"/>
                  </a:lnTo>
                  <a:lnTo>
                    <a:pt x="4728" y="151"/>
                  </a:lnTo>
                  <a:lnTo>
                    <a:pt x="4735" y="152"/>
                  </a:lnTo>
                  <a:lnTo>
                    <a:pt x="4740" y="153"/>
                  </a:lnTo>
                  <a:lnTo>
                    <a:pt x="4746" y="155"/>
                  </a:lnTo>
                  <a:lnTo>
                    <a:pt x="4751" y="156"/>
                  </a:lnTo>
                  <a:lnTo>
                    <a:pt x="4758" y="157"/>
                  </a:lnTo>
                  <a:lnTo>
                    <a:pt x="4763" y="158"/>
                  </a:lnTo>
                  <a:lnTo>
                    <a:pt x="4769" y="159"/>
                  </a:lnTo>
                  <a:lnTo>
                    <a:pt x="4774" y="160"/>
                  </a:lnTo>
                  <a:lnTo>
                    <a:pt x="4780" y="161"/>
                  </a:lnTo>
                  <a:lnTo>
                    <a:pt x="4785" y="162"/>
                  </a:lnTo>
                  <a:lnTo>
                    <a:pt x="4792" y="163"/>
                  </a:lnTo>
                  <a:lnTo>
                    <a:pt x="4797" y="164"/>
                  </a:lnTo>
                  <a:lnTo>
                    <a:pt x="4803" y="166"/>
                  </a:lnTo>
                  <a:lnTo>
                    <a:pt x="4809" y="167"/>
                  </a:lnTo>
                  <a:lnTo>
                    <a:pt x="4815" y="168"/>
                  </a:lnTo>
                  <a:lnTo>
                    <a:pt x="4821" y="169"/>
                  </a:lnTo>
                  <a:lnTo>
                    <a:pt x="4826" y="171"/>
                  </a:lnTo>
                  <a:lnTo>
                    <a:pt x="4832" y="172"/>
                  </a:lnTo>
                  <a:lnTo>
                    <a:pt x="4837" y="173"/>
                  </a:lnTo>
                  <a:lnTo>
                    <a:pt x="4844" y="174"/>
                  </a:lnTo>
                  <a:lnTo>
                    <a:pt x="4849" y="175"/>
                  </a:lnTo>
                  <a:lnTo>
                    <a:pt x="4855" y="177"/>
                  </a:lnTo>
                  <a:lnTo>
                    <a:pt x="4860" y="178"/>
                  </a:lnTo>
                  <a:lnTo>
                    <a:pt x="4866" y="179"/>
                  </a:lnTo>
                  <a:lnTo>
                    <a:pt x="4871" y="180"/>
                  </a:lnTo>
                  <a:lnTo>
                    <a:pt x="4878" y="181"/>
                  </a:lnTo>
                  <a:lnTo>
                    <a:pt x="4883" y="182"/>
                  </a:lnTo>
                  <a:lnTo>
                    <a:pt x="4889" y="183"/>
                  </a:lnTo>
                  <a:lnTo>
                    <a:pt x="4895" y="184"/>
                  </a:lnTo>
                  <a:lnTo>
                    <a:pt x="4901" y="186"/>
                  </a:lnTo>
                  <a:lnTo>
                    <a:pt x="4907" y="187"/>
                  </a:lnTo>
                  <a:lnTo>
                    <a:pt x="4912" y="188"/>
                  </a:lnTo>
                  <a:lnTo>
                    <a:pt x="4918" y="189"/>
                  </a:lnTo>
                  <a:lnTo>
                    <a:pt x="4923" y="190"/>
                  </a:lnTo>
                  <a:lnTo>
                    <a:pt x="4930" y="191"/>
                  </a:lnTo>
                  <a:lnTo>
                    <a:pt x="4935" y="192"/>
                  </a:lnTo>
                  <a:lnTo>
                    <a:pt x="4941" y="194"/>
                  </a:lnTo>
                  <a:lnTo>
                    <a:pt x="4946" y="195"/>
                  </a:lnTo>
                  <a:lnTo>
                    <a:pt x="4952" y="196"/>
                  </a:lnTo>
                  <a:lnTo>
                    <a:pt x="4958" y="197"/>
                  </a:lnTo>
                  <a:lnTo>
                    <a:pt x="4964" y="198"/>
                  </a:lnTo>
                  <a:lnTo>
                    <a:pt x="4969" y="200"/>
                  </a:lnTo>
                  <a:lnTo>
                    <a:pt x="4975" y="201"/>
                  </a:lnTo>
                  <a:lnTo>
                    <a:pt x="4980" y="203"/>
                  </a:lnTo>
                  <a:lnTo>
                    <a:pt x="4987" y="204"/>
                  </a:lnTo>
                  <a:lnTo>
                    <a:pt x="4993" y="205"/>
                  </a:lnTo>
                  <a:lnTo>
                    <a:pt x="4998" y="206"/>
                  </a:lnTo>
                  <a:lnTo>
                    <a:pt x="5004" y="207"/>
                  </a:lnTo>
                  <a:lnTo>
                    <a:pt x="5009" y="208"/>
                  </a:lnTo>
                  <a:lnTo>
                    <a:pt x="5016" y="210"/>
                  </a:lnTo>
                  <a:lnTo>
                    <a:pt x="5021" y="211"/>
                  </a:lnTo>
                  <a:lnTo>
                    <a:pt x="5027" y="212"/>
                  </a:lnTo>
                  <a:lnTo>
                    <a:pt x="5032" y="213"/>
                  </a:lnTo>
                  <a:lnTo>
                    <a:pt x="5038" y="214"/>
                  </a:lnTo>
                  <a:lnTo>
                    <a:pt x="5044" y="215"/>
                  </a:lnTo>
                  <a:lnTo>
                    <a:pt x="5050" y="216"/>
                  </a:lnTo>
                  <a:lnTo>
                    <a:pt x="5055" y="218"/>
                  </a:lnTo>
                  <a:lnTo>
                    <a:pt x="5061" y="219"/>
                  </a:lnTo>
                  <a:lnTo>
                    <a:pt x="5066" y="220"/>
                  </a:lnTo>
                  <a:lnTo>
                    <a:pt x="5073" y="221"/>
                  </a:lnTo>
                  <a:lnTo>
                    <a:pt x="5079" y="222"/>
                  </a:lnTo>
                  <a:lnTo>
                    <a:pt x="5084" y="223"/>
                  </a:lnTo>
                  <a:lnTo>
                    <a:pt x="5090" y="225"/>
                  </a:lnTo>
                  <a:lnTo>
                    <a:pt x="5095" y="226"/>
                  </a:lnTo>
                  <a:lnTo>
                    <a:pt x="5102" y="228"/>
                  </a:lnTo>
                  <a:lnTo>
                    <a:pt x="5107" y="229"/>
                  </a:lnTo>
                  <a:lnTo>
                    <a:pt x="5113" y="230"/>
                  </a:lnTo>
                  <a:lnTo>
                    <a:pt x="5118" y="232"/>
                  </a:lnTo>
                  <a:lnTo>
                    <a:pt x="5124" y="233"/>
                  </a:lnTo>
                  <a:lnTo>
                    <a:pt x="5130" y="234"/>
                  </a:lnTo>
                  <a:lnTo>
                    <a:pt x="5136" y="235"/>
                  </a:lnTo>
                  <a:lnTo>
                    <a:pt x="5141" y="236"/>
                  </a:lnTo>
                  <a:lnTo>
                    <a:pt x="5147" y="237"/>
                  </a:lnTo>
                  <a:lnTo>
                    <a:pt x="5152" y="239"/>
                  </a:lnTo>
                  <a:lnTo>
                    <a:pt x="5159" y="240"/>
                  </a:lnTo>
                  <a:lnTo>
                    <a:pt x="5164" y="241"/>
                  </a:lnTo>
                  <a:lnTo>
                    <a:pt x="5170" y="242"/>
                  </a:lnTo>
                  <a:lnTo>
                    <a:pt x="5176" y="243"/>
                  </a:lnTo>
                  <a:lnTo>
                    <a:pt x="5181" y="245"/>
                  </a:lnTo>
                  <a:lnTo>
                    <a:pt x="5188" y="246"/>
                  </a:lnTo>
                  <a:lnTo>
                    <a:pt x="5193" y="247"/>
                  </a:lnTo>
                  <a:lnTo>
                    <a:pt x="5199" y="248"/>
                  </a:lnTo>
                  <a:lnTo>
                    <a:pt x="5204" y="249"/>
                  </a:lnTo>
                  <a:lnTo>
                    <a:pt x="5210" y="250"/>
                  </a:lnTo>
                  <a:lnTo>
                    <a:pt x="5216" y="252"/>
                  </a:lnTo>
                  <a:lnTo>
                    <a:pt x="5222" y="253"/>
                  </a:lnTo>
                  <a:lnTo>
                    <a:pt x="5227" y="254"/>
                  </a:lnTo>
                  <a:lnTo>
                    <a:pt x="5233" y="255"/>
                  </a:lnTo>
                  <a:lnTo>
                    <a:pt x="5238" y="257"/>
                  </a:lnTo>
                  <a:lnTo>
                    <a:pt x="5245" y="259"/>
                  </a:lnTo>
                  <a:lnTo>
                    <a:pt x="5250" y="260"/>
                  </a:lnTo>
                  <a:lnTo>
                    <a:pt x="5256" y="261"/>
                  </a:lnTo>
                  <a:lnTo>
                    <a:pt x="5262" y="262"/>
                  </a:lnTo>
                  <a:lnTo>
                    <a:pt x="5267" y="263"/>
                  </a:lnTo>
                  <a:lnTo>
                    <a:pt x="5274" y="265"/>
                  </a:lnTo>
                  <a:lnTo>
                    <a:pt x="5279" y="266"/>
                  </a:lnTo>
                  <a:lnTo>
                    <a:pt x="5285" y="267"/>
                  </a:lnTo>
                  <a:lnTo>
                    <a:pt x="5290" y="268"/>
                  </a:lnTo>
                  <a:lnTo>
                    <a:pt x="5296" y="269"/>
                  </a:lnTo>
                  <a:lnTo>
                    <a:pt x="5302" y="270"/>
                  </a:lnTo>
                  <a:lnTo>
                    <a:pt x="5308" y="272"/>
                  </a:lnTo>
                  <a:lnTo>
                    <a:pt x="5313" y="273"/>
                  </a:lnTo>
                  <a:lnTo>
                    <a:pt x="5319" y="274"/>
                  </a:lnTo>
                  <a:lnTo>
                    <a:pt x="5324" y="275"/>
                  </a:lnTo>
                  <a:lnTo>
                    <a:pt x="5331" y="276"/>
                  </a:lnTo>
                  <a:lnTo>
                    <a:pt x="5336" y="278"/>
                  </a:lnTo>
                  <a:lnTo>
                    <a:pt x="5342" y="279"/>
                  </a:lnTo>
                  <a:lnTo>
                    <a:pt x="5347" y="280"/>
                  </a:lnTo>
                  <a:lnTo>
                    <a:pt x="5353" y="281"/>
                  </a:lnTo>
                  <a:lnTo>
                    <a:pt x="5360" y="282"/>
                  </a:lnTo>
                  <a:lnTo>
                    <a:pt x="5365" y="284"/>
                  </a:lnTo>
                  <a:lnTo>
                    <a:pt x="5371" y="286"/>
                  </a:lnTo>
                  <a:lnTo>
                    <a:pt x="5376" y="287"/>
                  </a:lnTo>
                  <a:lnTo>
                    <a:pt x="5382" y="288"/>
                  </a:lnTo>
                  <a:lnTo>
                    <a:pt x="5388" y="289"/>
                  </a:lnTo>
                  <a:lnTo>
                    <a:pt x="5394" y="291"/>
                  </a:lnTo>
                  <a:lnTo>
                    <a:pt x="5399" y="292"/>
                  </a:lnTo>
                  <a:lnTo>
                    <a:pt x="5405" y="293"/>
                  </a:lnTo>
                  <a:lnTo>
                    <a:pt x="5410" y="294"/>
                  </a:lnTo>
                  <a:lnTo>
                    <a:pt x="5417" y="295"/>
                  </a:lnTo>
                  <a:lnTo>
                    <a:pt x="5422" y="297"/>
                  </a:lnTo>
                  <a:lnTo>
                    <a:pt x="5428" y="298"/>
                  </a:lnTo>
                  <a:lnTo>
                    <a:pt x="5433" y="299"/>
                  </a:lnTo>
                  <a:lnTo>
                    <a:pt x="5439" y="300"/>
                  </a:lnTo>
                  <a:lnTo>
                    <a:pt x="5446" y="301"/>
                  </a:lnTo>
                  <a:lnTo>
                    <a:pt x="5451" y="303"/>
                  </a:lnTo>
                  <a:lnTo>
                    <a:pt x="5457" y="304"/>
                  </a:lnTo>
                  <a:lnTo>
                    <a:pt x="5462" y="305"/>
                  </a:lnTo>
                  <a:lnTo>
                    <a:pt x="5468" y="306"/>
                  </a:lnTo>
                  <a:lnTo>
                    <a:pt x="5474" y="307"/>
                  </a:lnTo>
                  <a:lnTo>
                    <a:pt x="5480" y="308"/>
                  </a:lnTo>
                  <a:lnTo>
                    <a:pt x="5485" y="310"/>
                  </a:lnTo>
                  <a:lnTo>
                    <a:pt x="5491" y="311"/>
                  </a:lnTo>
                  <a:lnTo>
                    <a:pt x="5496" y="312"/>
                  </a:lnTo>
                  <a:lnTo>
                    <a:pt x="5503" y="314"/>
                  </a:lnTo>
                  <a:lnTo>
                    <a:pt x="5508" y="315"/>
                  </a:lnTo>
                  <a:lnTo>
                    <a:pt x="5514" y="317"/>
                  </a:lnTo>
                  <a:lnTo>
                    <a:pt x="5519" y="318"/>
                  </a:lnTo>
                  <a:lnTo>
                    <a:pt x="5525" y="319"/>
                  </a:lnTo>
                  <a:lnTo>
                    <a:pt x="5531" y="320"/>
                  </a:lnTo>
                  <a:lnTo>
                    <a:pt x="5537" y="321"/>
                  </a:lnTo>
                  <a:lnTo>
                    <a:pt x="5543" y="323"/>
                  </a:lnTo>
                  <a:lnTo>
                    <a:pt x="5548" y="324"/>
                  </a:lnTo>
                  <a:lnTo>
                    <a:pt x="5554" y="325"/>
                  </a:lnTo>
                  <a:lnTo>
                    <a:pt x="5560" y="326"/>
                  </a:lnTo>
                  <a:lnTo>
                    <a:pt x="5566" y="327"/>
                  </a:lnTo>
                  <a:lnTo>
                    <a:pt x="5571" y="329"/>
                  </a:lnTo>
                  <a:lnTo>
                    <a:pt x="5577" y="330"/>
                  </a:lnTo>
                  <a:lnTo>
                    <a:pt x="5582" y="331"/>
                  </a:lnTo>
                  <a:lnTo>
                    <a:pt x="5589" y="332"/>
                  </a:lnTo>
                  <a:lnTo>
                    <a:pt x="5594" y="333"/>
                  </a:lnTo>
                  <a:lnTo>
                    <a:pt x="5600" y="335"/>
                  </a:lnTo>
                  <a:lnTo>
                    <a:pt x="5605" y="336"/>
                  </a:lnTo>
                  <a:lnTo>
                    <a:pt x="5611" y="337"/>
                  </a:lnTo>
                  <a:lnTo>
                    <a:pt x="5617" y="338"/>
                  </a:lnTo>
                  <a:lnTo>
                    <a:pt x="5623" y="339"/>
                  </a:lnTo>
                  <a:lnTo>
                    <a:pt x="5629" y="340"/>
                  </a:lnTo>
                  <a:lnTo>
                    <a:pt x="5634" y="343"/>
                  </a:lnTo>
                  <a:lnTo>
                    <a:pt x="5640" y="344"/>
                  </a:lnTo>
                  <a:lnTo>
                    <a:pt x="5646" y="345"/>
                  </a:lnTo>
                  <a:lnTo>
                    <a:pt x="5652" y="346"/>
                  </a:lnTo>
                  <a:lnTo>
                    <a:pt x="5657" y="347"/>
                  </a:lnTo>
                  <a:lnTo>
                    <a:pt x="5663" y="349"/>
                  </a:lnTo>
                  <a:lnTo>
                    <a:pt x="5668" y="350"/>
                  </a:lnTo>
                  <a:lnTo>
                    <a:pt x="5675" y="351"/>
                  </a:lnTo>
                  <a:lnTo>
                    <a:pt x="5680" y="352"/>
                  </a:lnTo>
                  <a:lnTo>
                    <a:pt x="5686" y="353"/>
                  </a:lnTo>
                  <a:lnTo>
                    <a:pt x="5691" y="355"/>
                  </a:lnTo>
                  <a:lnTo>
                    <a:pt x="5697" y="356"/>
                  </a:lnTo>
                  <a:lnTo>
                    <a:pt x="5703" y="357"/>
                  </a:lnTo>
                  <a:lnTo>
                    <a:pt x="5709" y="358"/>
                  </a:lnTo>
                  <a:lnTo>
                    <a:pt x="5714" y="359"/>
                  </a:lnTo>
                  <a:lnTo>
                    <a:pt x="5720" y="360"/>
                  </a:lnTo>
                  <a:lnTo>
                    <a:pt x="5726" y="362"/>
                  </a:lnTo>
                  <a:lnTo>
                    <a:pt x="5732" y="363"/>
                  </a:lnTo>
                  <a:lnTo>
                    <a:pt x="5738" y="364"/>
                  </a:lnTo>
                  <a:lnTo>
                    <a:pt x="5743" y="365"/>
                  </a:lnTo>
                  <a:lnTo>
                    <a:pt x="5749" y="366"/>
                  </a:lnTo>
                  <a:lnTo>
                    <a:pt x="5754" y="368"/>
                  </a:lnTo>
                  <a:lnTo>
                    <a:pt x="5761" y="369"/>
                  </a:lnTo>
                  <a:lnTo>
                    <a:pt x="5766" y="370"/>
                  </a:lnTo>
                  <a:lnTo>
                    <a:pt x="5772" y="372"/>
                  </a:lnTo>
                  <a:lnTo>
                    <a:pt x="5777" y="373"/>
                  </a:lnTo>
                  <a:lnTo>
                    <a:pt x="5783" y="374"/>
                  </a:lnTo>
                  <a:lnTo>
                    <a:pt x="5789" y="376"/>
                  </a:lnTo>
                  <a:lnTo>
                    <a:pt x="5795" y="377"/>
                  </a:lnTo>
                  <a:lnTo>
                    <a:pt x="5800" y="378"/>
                  </a:lnTo>
                  <a:lnTo>
                    <a:pt x="5806" y="379"/>
                  </a:lnTo>
                  <a:lnTo>
                    <a:pt x="5812" y="380"/>
                  </a:lnTo>
                  <a:lnTo>
                    <a:pt x="5818" y="381"/>
                  </a:lnTo>
                  <a:lnTo>
                    <a:pt x="5824" y="383"/>
                  </a:lnTo>
                  <a:lnTo>
                    <a:pt x="5829" y="384"/>
                  </a:lnTo>
                  <a:lnTo>
                    <a:pt x="5835" y="385"/>
                  </a:lnTo>
                  <a:lnTo>
                    <a:pt x="5840" y="386"/>
                  </a:lnTo>
                  <a:lnTo>
                    <a:pt x="5847" y="387"/>
                  </a:lnTo>
                  <a:lnTo>
                    <a:pt x="5852" y="388"/>
                  </a:lnTo>
                  <a:lnTo>
                    <a:pt x="5858" y="390"/>
                  </a:lnTo>
                  <a:lnTo>
                    <a:pt x="5863" y="391"/>
                  </a:lnTo>
                  <a:lnTo>
                    <a:pt x="5869" y="392"/>
                  </a:lnTo>
                  <a:lnTo>
                    <a:pt x="5875" y="393"/>
                  </a:lnTo>
                  <a:lnTo>
                    <a:pt x="5881" y="394"/>
                  </a:lnTo>
                  <a:lnTo>
                    <a:pt x="5886" y="395"/>
                  </a:lnTo>
                  <a:lnTo>
                    <a:pt x="5892" y="397"/>
                  </a:lnTo>
                  <a:lnTo>
                    <a:pt x="5897" y="398"/>
                  </a:lnTo>
                  <a:lnTo>
                    <a:pt x="5904" y="400"/>
                  </a:lnTo>
                  <a:lnTo>
                    <a:pt x="5910" y="401"/>
                  </a:lnTo>
                  <a:lnTo>
                    <a:pt x="5915" y="402"/>
                  </a:lnTo>
                  <a:lnTo>
                    <a:pt x="5921" y="403"/>
                  </a:lnTo>
                  <a:lnTo>
                    <a:pt x="5926" y="404"/>
                  </a:lnTo>
                  <a:lnTo>
                    <a:pt x="5933" y="406"/>
                  </a:lnTo>
                  <a:lnTo>
                    <a:pt x="5938" y="407"/>
                  </a:lnTo>
                  <a:lnTo>
                    <a:pt x="5944" y="408"/>
                  </a:lnTo>
                  <a:lnTo>
                    <a:pt x="5949" y="409"/>
                  </a:lnTo>
                  <a:lnTo>
                    <a:pt x="5955" y="410"/>
                  </a:lnTo>
                  <a:lnTo>
                    <a:pt x="5961" y="411"/>
                  </a:lnTo>
                  <a:lnTo>
                    <a:pt x="5967" y="413"/>
                  </a:lnTo>
                  <a:lnTo>
                    <a:pt x="5972" y="414"/>
                  </a:lnTo>
                  <a:lnTo>
                    <a:pt x="5978" y="415"/>
                  </a:lnTo>
                  <a:lnTo>
                    <a:pt x="5983" y="416"/>
                  </a:lnTo>
                  <a:lnTo>
                    <a:pt x="5990" y="417"/>
                  </a:lnTo>
                  <a:lnTo>
                    <a:pt x="5996" y="418"/>
                  </a:lnTo>
                  <a:lnTo>
                    <a:pt x="6001" y="419"/>
                  </a:lnTo>
                  <a:lnTo>
                    <a:pt x="6007" y="421"/>
                  </a:lnTo>
                  <a:lnTo>
                    <a:pt x="6012" y="422"/>
                  </a:lnTo>
                  <a:lnTo>
                    <a:pt x="6019" y="423"/>
                  </a:lnTo>
                  <a:lnTo>
                    <a:pt x="6024" y="424"/>
                  </a:lnTo>
                  <a:lnTo>
                    <a:pt x="6030" y="425"/>
                  </a:lnTo>
                  <a:lnTo>
                    <a:pt x="6035" y="426"/>
                  </a:lnTo>
                  <a:lnTo>
                    <a:pt x="6041" y="427"/>
                  </a:lnTo>
                  <a:lnTo>
                    <a:pt x="6047" y="429"/>
                  </a:lnTo>
                  <a:lnTo>
                    <a:pt x="6053" y="431"/>
                  </a:lnTo>
                  <a:lnTo>
                    <a:pt x="6058" y="432"/>
                  </a:lnTo>
                  <a:lnTo>
                    <a:pt x="6064" y="433"/>
                  </a:lnTo>
                  <a:lnTo>
                    <a:pt x="6069" y="434"/>
                  </a:lnTo>
                  <a:lnTo>
                    <a:pt x="6076" y="435"/>
                  </a:lnTo>
                  <a:lnTo>
                    <a:pt x="6081" y="436"/>
                  </a:lnTo>
                  <a:lnTo>
                    <a:pt x="6087" y="437"/>
                  </a:lnTo>
                  <a:lnTo>
                    <a:pt x="6093" y="439"/>
                  </a:lnTo>
                  <a:lnTo>
                    <a:pt x="6098" y="440"/>
                  </a:lnTo>
                  <a:lnTo>
                    <a:pt x="6105" y="441"/>
                  </a:lnTo>
                  <a:lnTo>
                    <a:pt x="6110" y="442"/>
                  </a:lnTo>
                  <a:lnTo>
                    <a:pt x="6116" y="443"/>
                  </a:lnTo>
                  <a:lnTo>
                    <a:pt x="6121" y="444"/>
                  </a:lnTo>
                  <a:lnTo>
                    <a:pt x="6127" y="445"/>
                  </a:lnTo>
                  <a:lnTo>
                    <a:pt x="6133" y="446"/>
                  </a:lnTo>
                  <a:lnTo>
                    <a:pt x="6139" y="447"/>
                  </a:lnTo>
                  <a:lnTo>
                    <a:pt x="6144" y="449"/>
                  </a:lnTo>
                  <a:lnTo>
                    <a:pt x="6150" y="450"/>
                  </a:lnTo>
                  <a:lnTo>
                    <a:pt x="6155" y="451"/>
                  </a:lnTo>
                  <a:lnTo>
                    <a:pt x="6162" y="452"/>
                  </a:lnTo>
                  <a:lnTo>
                    <a:pt x="6167" y="453"/>
                  </a:lnTo>
                  <a:lnTo>
                    <a:pt x="6173" y="454"/>
                  </a:lnTo>
                  <a:lnTo>
                    <a:pt x="6179" y="455"/>
                  </a:lnTo>
                  <a:lnTo>
                    <a:pt x="6184" y="456"/>
                  </a:lnTo>
                  <a:lnTo>
                    <a:pt x="6191" y="458"/>
                  </a:lnTo>
                  <a:lnTo>
                    <a:pt x="6196" y="460"/>
                  </a:lnTo>
                  <a:lnTo>
                    <a:pt x="6202" y="461"/>
                  </a:lnTo>
                  <a:lnTo>
                    <a:pt x="6207" y="462"/>
                  </a:lnTo>
                  <a:lnTo>
                    <a:pt x="6213" y="463"/>
                  </a:lnTo>
                  <a:lnTo>
                    <a:pt x="6219" y="464"/>
                  </a:lnTo>
                  <a:lnTo>
                    <a:pt x="6225" y="465"/>
                  </a:lnTo>
                  <a:lnTo>
                    <a:pt x="6230" y="466"/>
                  </a:lnTo>
                  <a:lnTo>
                    <a:pt x="6236" y="467"/>
                  </a:lnTo>
                  <a:lnTo>
                    <a:pt x="6241" y="468"/>
                  </a:lnTo>
                  <a:lnTo>
                    <a:pt x="6248" y="469"/>
                  </a:lnTo>
                  <a:lnTo>
                    <a:pt x="6253" y="471"/>
                  </a:lnTo>
                  <a:lnTo>
                    <a:pt x="6259" y="472"/>
                  </a:lnTo>
                  <a:lnTo>
                    <a:pt x="6264" y="473"/>
                  </a:lnTo>
                  <a:lnTo>
                    <a:pt x="6270" y="474"/>
                  </a:lnTo>
                  <a:lnTo>
                    <a:pt x="6277" y="475"/>
                  </a:lnTo>
                  <a:lnTo>
                    <a:pt x="6282" y="476"/>
                  </a:lnTo>
                  <a:lnTo>
                    <a:pt x="6288" y="477"/>
                  </a:lnTo>
                  <a:lnTo>
                    <a:pt x="6293" y="478"/>
                  </a:lnTo>
                  <a:lnTo>
                    <a:pt x="6299" y="479"/>
                  </a:lnTo>
                  <a:lnTo>
                    <a:pt x="6305" y="480"/>
                  </a:lnTo>
                  <a:lnTo>
                    <a:pt x="6311" y="481"/>
                  </a:lnTo>
                  <a:lnTo>
                    <a:pt x="6316" y="483"/>
                  </a:lnTo>
                  <a:lnTo>
                    <a:pt x="6322" y="484"/>
                  </a:lnTo>
                  <a:lnTo>
                    <a:pt x="6327" y="485"/>
                  </a:lnTo>
                  <a:lnTo>
                    <a:pt x="6334" y="487"/>
                  </a:lnTo>
                  <a:lnTo>
                    <a:pt x="6339" y="488"/>
                  </a:lnTo>
                  <a:lnTo>
                    <a:pt x="6345" y="489"/>
                  </a:lnTo>
                  <a:lnTo>
                    <a:pt x="6350" y="490"/>
                  </a:lnTo>
                  <a:lnTo>
                    <a:pt x="6356" y="491"/>
                  </a:lnTo>
                  <a:lnTo>
                    <a:pt x="6363" y="492"/>
                  </a:lnTo>
                  <a:lnTo>
                    <a:pt x="6368" y="493"/>
                  </a:lnTo>
                  <a:lnTo>
                    <a:pt x="6374" y="494"/>
                  </a:lnTo>
                  <a:lnTo>
                    <a:pt x="6379" y="495"/>
                  </a:lnTo>
                  <a:lnTo>
                    <a:pt x="6386" y="496"/>
                  </a:lnTo>
                  <a:lnTo>
                    <a:pt x="6391" y="497"/>
                  </a:lnTo>
                  <a:lnTo>
                    <a:pt x="6397" y="499"/>
                  </a:lnTo>
                  <a:lnTo>
                    <a:pt x="6402" y="500"/>
                  </a:lnTo>
                  <a:lnTo>
                    <a:pt x="6408" y="501"/>
                  </a:lnTo>
                  <a:lnTo>
                    <a:pt x="6413" y="502"/>
                  </a:lnTo>
                  <a:lnTo>
                    <a:pt x="6420" y="503"/>
                  </a:lnTo>
                  <a:lnTo>
                    <a:pt x="6425" y="504"/>
                  </a:lnTo>
                  <a:lnTo>
                    <a:pt x="6431" y="505"/>
                  </a:lnTo>
                  <a:lnTo>
                    <a:pt x="6436" y="506"/>
                  </a:lnTo>
                  <a:lnTo>
                    <a:pt x="6443" y="507"/>
                  </a:lnTo>
                  <a:lnTo>
                    <a:pt x="6448" y="508"/>
                  </a:lnTo>
                  <a:lnTo>
                    <a:pt x="6454" y="509"/>
                  </a:lnTo>
                  <a:lnTo>
                    <a:pt x="6460" y="510"/>
                  </a:lnTo>
                  <a:lnTo>
                    <a:pt x="6465" y="511"/>
                  </a:lnTo>
                  <a:lnTo>
                    <a:pt x="6472" y="512"/>
                  </a:lnTo>
                  <a:lnTo>
                    <a:pt x="6477" y="513"/>
                  </a:lnTo>
                  <a:lnTo>
                    <a:pt x="6483" y="515"/>
                  </a:lnTo>
                  <a:lnTo>
                    <a:pt x="6488" y="516"/>
                  </a:lnTo>
                  <a:lnTo>
                    <a:pt x="6494" y="517"/>
                  </a:lnTo>
                  <a:lnTo>
                    <a:pt x="6500" y="518"/>
                  </a:lnTo>
                  <a:lnTo>
                    <a:pt x="6506" y="519"/>
                  </a:lnTo>
                  <a:lnTo>
                    <a:pt x="6511" y="520"/>
                  </a:lnTo>
                  <a:lnTo>
                    <a:pt x="6517" y="521"/>
                  </a:lnTo>
                  <a:lnTo>
                    <a:pt x="6522" y="522"/>
                  </a:lnTo>
                  <a:lnTo>
                    <a:pt x="6529" y="524"/>
                  </a:lnTo>
                  <a:lnTo>
                    <a:pt x="6534" y="525"/>
                  </a:lnTo>
                  <a:lnTo>
                    <a:pt x="6540" y="526"/>
                  </a:lnTo>
                  <a:lnTo>
                    <a:pt x="6546" y="527"/>
                  </a:lnTo>
                  <a:lnTo>
                    <a:pt x="6551" y="528"/>
                  </a:lnTo>
                  <a:lnTo>
                    <a:pt x="6558" y="529"/>
                  </a:lnTo>
                  <a:lnTo>
                    <a:pt x="6563" y="530"/>
                  </a:lnTo>
                  <a:lnTo>
                    <a:pt x="6569" y="531"/>
                  </a:lnTo>
                  <a:lnTo>
                    <a:pt x="6574" y="532"/>
                  </a:lnTo>
                  <a:lnTo>
                    <a:pt x="6580" y="533"/>
                  </a:lnTo>
                  <a:lnTo>
                    <a:pt x="6586" y="534"/>
                  </a:lnTo>
                  <a:lnTo>
                    <a:pt x="6592" y="535"/>
                  </a:lnTo>
                  <a:lnTo>
                    <a:pt x="6597" y="536"/>
                  </a:lnTo>
                  <a:lnTo>
                    <a:pt x="6603" y="537"/>
                  </a:lnTo>
                  <a:lnTo>
                    <a:pt x="6608" y="538"/>
                  </a:lnTo>
                  <a:lnTo>
                    <a:pt x="6615" y="539"/>
                  </a:lnTo>
                  <a:lnTo>
                    <a:pt x="6620" y="540"/>
                  </a:lnTo>
                  <a:lnTo>
                    <a:pt x="6626" y="541"/>
                  </a:lnTo>
                  <a:lnTo>
                    <a:pt x="6631" y="542"/>
                  </a:lnTo>
                  <a:lnTo>
                    <a:pt x="6637" y="544"/>
                  </a:lnTo>
                  <a:lnTo>
                    <a:pt x="6644" y="545"/>
                  </a:lnTo>
                  <a:lnTo>
                    <a:pt x="6649" y="546"/>
                  </a:lnTo>
                  <a:lnTo>
                    <a:pt x="6655" y="547"/>
                  </a:lnTo>
                  <a:lnTo>
                    <a:pt x="6660" y="548"/>
                  </a:lnTo>
                  <a:lnTo>
                    <a:pt x="6666" y="549"/>
                  </a:lnTo>
                  <a:lnTo>
                    <a:pt x="6672" y="550"/>
                  </a:lnTo>
                  <a:lnTo>
                    <a:pt x="6678" y="551"/>
                  </a:lnTo>
                  <a:lnTo>
                    <a:pt x="6683" y="552"/>
                  </a:lnTo>
                  <a:lnTo>
                    <a:pt x="6689" y="553"/>
                  </a:lnTo>
                  <a:lnTo>
                    <a:pt x="6694" y="554"/>
                  </a:lnTo>
                  <a:lnTo>
                    <a:pt x="6701" y="555"/>
                  </a:lnTo>
                  <a:lnTo>
                    <a:pt x="6706" y="556"/>
                  </a:lnTo>
                  <a:lnTo>
                    <a:pt x="6712" y="557"/>
                  </a:lnTo>
                  <a:lnTo>
                    <a:pt x="6717" y="558"/>
                  </a:lnTo>
                  <a:lnTo>
                    <a:pt x="6723" y="559"/>
                  </a:lnTo>
                  <a:lnTo>
                    <a:pt x="6730" y="560"/>
                  </a:lnTo>
                  <a:lnTo>
                    <a:pt x="6735" y="561"/>
                  </a:lnTo>
                  <a:lnTo>
                    <a:pt x="6741" y="562"/>
                  </a:lnTo>
                  <a:lnTo>
                    <a:pt x="6746" y="563"/>
                  </a:lnTo>
                  <a:lnTo>
                    <a:pt x="6752" y="564"/>
                  </a:lnTo>
                  <a:lnTo>
                    <a:pt x="6758" y="564"/>
                  </a:lnTo>
                  <a:lnTo>
                    <a:pt x="6764" y="565"/>
                  </a:lnTo>
                  <a:lnTo>
                    <a:pt x="6769" y="566"/>
                  </a:lnTo>
                  <a:lnTo>
                    <a:pt x="6775" y="567"/>
                  </a:lnTo>
                  <a:lnTo>
                    <a:pt x="6780" y="568"/>
                  </a:lnTo>
                  <a:lnTo>
                    <a:pt x="6787" y="569"/>
                  </a:lnTo>
                  <a:lnTo>
                    <a:pt x="6792" y="570"/>
                  </a:lnTo>
                  <a:lnTo>
                    <a:pt x="6798" y="571"/>
                  </a:lnTo>
                  <a:lnTo>
                    <a:pt x="6803" y="573"/>
                  </a:lnTo>
                  <a:lnTo>
                    <a:pt x="6809" y="574"/>
                  </a:lnTo>
                  <a:lnTo>
                    <a:pt x="6815" y="575"/>
                  </a:lnTo>
                  <a:lnTo>
                    <a:pt x="6821" y="576"/>
                  </a:lnTo>
                  <a:lnTo>
                    <a:pt x="6827" y="577"/>
                  </a:lnTo>
                  <a:lnTo>
                    <a:pt x="6832" y="578"/>
                  </a:lnTo>
                  <a:lnTo>
                    <a:pt x="6838" y="579"/>
                  </a:lnTo>
                  <a:lnTo>
                    <a:pt x="6844" y="580"/>
                  </a:lnTo>
                  <a:lnTo>
                    <a:pt x="6850" y="581"/>
                  </a:lnTo>
                  <a:lnTo>
                    <a:pt x="6855" y="582"/>
                  </a:lnTo>
                  <a:lnTo>
                    <a:pt x="6861" y="583"/>
                  </a:lnTo>
                  <a:lnTo>
                    <a:pt x="6866" y="584"/>
                  </a:lnTo>
                  <a:lnTo>
                    <a:pt x="6873" y="585"/>
                  </a:lnTo>
                  <a:lnTo>
                    <a:pt x="6878" y="586"/>
                  </a:lnTo>
                  <a:lnTo>
                    <a:pt x="6884" y="586"/>
                  </a:lnTo>
                  <a:lnTo>
                    <a:pt x="6889" y="587"/>
                  </a:lnTo>
                  <a:lnTo>
                    <a:pt x="6895" y="588"/>
                  </a:lnTo>
                  <a:lnTo>
                    <a:pt x="6901" y="589"/>
                  </a:lnTo>
                  <a:lnTo>
                    <a:pt x="6907" y="590"/>
                  </a:lnTo>
                  <a:lnTo>
                    <a:pt x="6913" y="591"/>
                  </a:lnTo>
                  <a:lnTo>
                    <a:pt x="6918" y="592"/>
                  </a:lnTo>
                  <a:lnTo>
                    <a:pt x="6924" y="593"/>
                  </a:lnTo>
                  <a:lnTo>
                    <a:pt x="6930" y="594"/>
                  </a:lnTo>
                  <a:lnTo>
                    <a:pt x="6936" y="595"/>
                  </a:lnTo>
                  <a:lnTo>
                    <a:pt x="6941" y="596"/>
                  </a:lnTo>
                  <a:lnTo>
                    <a:pt x="6947" y="597"/>
                  </a:lnTo>
                  <a:lnTo>
                    <a:pt x="6952" y="598"/>
                  </a:lnTo>
                  <a:lnTo>
                    <a:pt x="6959" y="598"/>
                  </a:lnTo>
                  <a:lnTo>
                    <a:pt x="6964" y="599"/>
                  </a:lnTo>
                  <a:lnTo>
                    <a:pt x="6970" y="601"/>
                  </a:lnTo>
                  <a:lnTo>
                    <a:pt x="6975" y="602"/>
                  </a:lnTo>
                  <a:lnTo>
                    <a:pt x="6981" y="603"/>
                  </a:lnTo>
                  <a:lnTo>
                    <a:pt x="6987" y="604"/>
                  </a:lnTo>
                  <a:lnTo>
                    <a:pt x="6993" y="605"/>
                  </a:lnTo>
                  <a:lnTo>
                    <a:pt x="6998" y="606"/>
                  </a:lnTo>
                  <a:lnTo>
                    <a:pt x="7004" y="607"/>
                  </a:lnTo>
                  <a:lnTo>
                    <a:pt x="7010" y="608"/>
                  </a:lnTo>
                  <a:lnTo>
                    <a:pt x="7016" y="609"/>
                  </a:lnTo>
                  <a:lnTo>
                    <a:pt x="7022" y="609"/>
                  </a:lnTo>
                  <a:lnTo>
                    <a:pt x="7027" y="610"/>
                  </a:lnTo>
                  <a:lnTo>
                    <a:pt x="7033" y="611"/>
                  </a:lnTo>
                  <a:lnTo>
                    <a:pt x="7038" y="612"/>
                  </a:lnTo>
                  <a:lnTo>
                    <a:pt x="7045" y="613"/>
                  </a:lnTo>
                  <a:lnTo>
                    <a:pt x="7050" y="614"/>
                  </a:lnTo>
                  <a:lnTo>
                    <a:pt x="7056" y="615"/>
                  </a:lnTo>
                  <a:lnTo>
                    <a:pt x="7061" y="616"/>
                  </a:lnTo>
                  <a:lnTo>
                    <a:pt x="7067" y="617"/>
                  </a:lnTo>
                  <a:lnTo>
                    <a:pt x="7073" y="617"/>
                  </a:lnTo>
                  <a:lnTo>
                    <a:pt x="7079" y="618"/>
                  </a:lnTo>
                  <a:lnTo>
                    <a:pt x="7084" y="619"/>
                  </a:lnTo>
                  <a:lnTo>
                    <a:pt x="7090" y="620"/>
                  </a:lnTo>
                  <a:lnTo>
                    <a:pt x="7096" y="621"/>
                  </a:lnTo>
                  <a:lnTo>
                    <a:pt x="7102" y="622"/>
                  </a:lnTo>
                  <a:lnTo>
                    <a:pt x="7108" y="623"/>
                  </a:lnTo>
                  <a:lnTo>
                    <a:pt x="7113" y="624"/>
                  </a:lnTo>
                  <a:lnTo>
                    <a:pt x="7119" y="624"/>
                  </a:lnTo>
                  <a:lnTo>
                    <a:pt x="7124" y="625"/>
                  </a:lnTo>
                  <a:lnTo>
                    <a:pt x="7131" y="626"/>
                  </a:lnTo>
                  <a:lnTo>
                    <a:pt x="7136" y="627"/>
                  </a:lnTo>
                  <a:lnTo>
                    <a:pt x="7142" y="628"/>
                  </a:lnTo>
                  <a:lnTo>
                    <a:pt x="7147" y="630"/>
                  </a:lnTo>
                  <a:lnTo>
                    <a:pt x="7153" y="631"/>
                  </a:lnTo>
                  <a:lnTo>
                    <a:pt x="7159" y="632"/>
                  </a:lnTo>
                  <a:lnTo>
                    <a:pt x="7165" y="632"/>
                  </a:lnTo>
                  <a:lnTo>
                    <a:pt x="7170" y="633"/>
                  </a:lnTo>
                  <a:lnTo>
                    <a:pt x="7176" y="634"/>
                  </a:lnTo>
                  <a:lnTo>
                    <a:pt x="7181" y="635"/>
                  </a:lnTo>
                  <a:lnTo>
                    <a:pt x="7188" y="636"/>
                  </a:lnTo>
                  <a:lnTo>
                    <a:pt x="7194" y="637"/>
                  </a:lnTo>
                  <a:lnTo>
                    <a:pt x="7199" y="637"/>
                  </a:lnTo>
                  <a:lnTo>
                    <a:pt x="7205" y="638"/>
                  </a:lnTo>
                  <a:lnTo>
                    <a:pt x="7210" y="639"/>
                  </a:lnTo>
                  <a:lnTo>
                    <a:pt x="7217" y="640"/>
                  </a:lnTo>
                  <a:lnTo>
                    <a:pt x="7222" y="641"/>
                  </a:lnTo>
                  <a:lnTo>
                    <a:pt x="7228" y="642"/>
                  </a:lnTo>
                  <a:lnTo>
                    <a:pt x="7233" y="643"/>
                  </a:lnTo>
                  <a:lnTo>
                    <a:pt x="7239" y="643"/>
                  </a:lnTo>
                  <a:lnTo>
                    <a:pt x="7245" y="644"/>
                  </a:lnTo>
                  <a:lnTo>
                    <a:pt x="7251" y="645"/>
                  </a:lnTo>
                  <a:lnTo>
                    <a:pt x="7256" y="646"/>
                  </a:lnTo>
                  <a:lnTo>
                    <a:pt x="7262" y="647"/>
                  </a:lnTo>
                  <a:lnTo>
                    <a:pt x="7267" y="648"/>
                  </a:lnTo>
                  <a:lnTo>
                    <a:pt x="7274" y="648"/>
                  </a:lnTo>
                  <a:lnTo>
                    <a:pt x="7280" y="649"/>
                  </a:lnTo>
                  <a:lnTo>
                    <a:pt x="7285" y="650"/>
                  </a:lnTo>
                  <a:lnTo>
                    <a:pt x="7291" y="651"/>
                  </a:lnTo>
                  <a:lnTo>
                    <a:pt x="7296" y="652"/>
                  </a:lnTo>
                  <a:lnTo>
                    <a:pt x="7303" y="652"/>
                  </a:lnTo>
                  <a:lnTo>
                    <a:pt x="7308" y="653"/>
                  </a:lnTo>
                  <a:lnTo>
                    <a:pt x="7314" y="654"/>
                  </a:lnTo>
                  <a:lnTo>
                    <a:pt x="7319" y="655"/>
                  </a:lnTo>
                  <a:lnTo>
                    <a:pt x="7325" y="656"/>
                  </a:lnTo>
                  <a:lnTo>
                    <a:pt x="7331" y="657"/>
                  </a:lnTo>
                  <a:lnTo>
                    <a:pt x="7337" y="657"/>
                  </a:lnTo>
                  <a:lnTo>
                    <a:pt x="7342" y="659"/>
                  </a:lnTo>
                  <a:lnTo>
                    <a:pt x="7348" y="660"/>
                  </a:lnTo>
                  <a:lnTo>
                    <a:pt x="7353" y="661"/>
                  </a:lnTo>
                  <a:lnTo>
                    <a:pt x="7360" y="662"/>
                  </a:lnTo>
                  <a:lnTo>
                    <a:pt x="7365" y="662"/>
                  </a:lnTo>
                  <a:lnTo>
                    <a:pt x="7371" y="663"/>
                  </a:lnTo>
                  <a:lnTo>
                    <a:pt x="7377" y="664"/>
                  </a:lnTo>
                  <a:lnTo>
                    <a:pt x="7382" y="665"/>
                  </a:lnTo>
                  <a:lnTo>
                    <a:pt x="7389" y="666"/>
                  </a:lnTo>
                  <a:lnTo>
                    <a:pt x="7394" y="666"/>
                  </a:lnTo>
                  <a:lnTo>
                    <a:pt x="7400" y="667"/>
                  </a:lnTo>
                  <a:lnTo>
                    <a:pt x="7405" y="668"/>
                  </a:lnTo>
                  <a:lnTo>
                    <a:pt x="7411" y="669"/>
                  </a:lnTo>
                  <a:lnTo>
                    <a:pt x="7417" y="670"/>
                  </a:lnTo>
                  <a:lnTo>
                    <a:pt x="7423" y="670"/>
                  </a:lnTo>
                  <a:lnTo>
                    <a:pt x="7428" y="671"/>
                  </a:lnTo>
                  <a:lnTo>
                    <a:pt x="7434" y="672"/>
                  </a:lnTo>
                  <a:lnTo>
                    <a:pt x="7439" y="673"/>
                  </a:lnTo>
                  <a:lnTo>
                    <a:pt x="7446" y="673"/>
                  </a:lnTo>
                  <a:lnTo>
                    <a:pt x="7451" y="674"/>
                  </a:lnTo>
                  <a:lnTo>
                    <a:pt x="7457" y="675"/>
                  </a:lnTo>
                  <a:lnTo>
                    <a:pt x="7463" y="676"/>
                  </a:lnTo>
                  <a:lnTo>
                    <a:pt x="7468" y="677"/>
                  </a:lnTo>
                  <a:lnTo>
                    <a:pt x="7475" y="677"/>
                  </a:lnTo>
                  <a:lnTo>
                    <a:pt x="7480" y="678"/>
                  </a:lnTo>
                  <a:lnTo>
                    <a:pt x="7486" y="679"/>
                  </a:lnTo>
                  <a:lnTo>
                    <a:pt x="7491" y="680"/>
                  </a:lnTo>
                  <a:lnTo>
                    <a:pt x="7497" y="680"/>
                  </a:lnTo>
                  <a:lnTo>
                    <a:pt x="7503" y="681"/>
                  </a:lnTo>
                  <a:lnTo>
                    <a:pt x="7509" y="682"/>
                  </a:lnTo>
                  <a:lnTo>
                    <a:pt x="7514" y="683"/>
                  </a:lnTo>
                  <a:lnTo>
                    <a:pt x="7520" y="683"/>
                  </a:lnTo>
                  <a:lnTo>
                    <a:pt x="7525" y="684"/>
                  </a:lnTo>
                  <a:lnTo>
                    <a:pt x="7532" y="685"/>
                  </a:lnTo>
                  <a:lnTo>
                    <a:pt x="7537" y="687"/>
                  </a:lnTo>
                  <a:lnTo>
                    <a:pt x="7543" y="687"/>
                  </a:lnTo>
                  <a:lnTo>
                    <a:pt x="7548" y="688"/>
                  </a:lnTo>
                  <a:lnTo>
                    <a:pt x="7554" y="689"/>
                  </a:lnTo>
                  <a:lnTo>
                    <a:pt x="7561" y="690"/>
                  </a:lnTo>
                  <a:lnTo>
                    <a:pt x="7566" y="690"/>
                  </a:lnTo>
                  <a:lnTo>
                    <a:pt x="7572" y="691"/>
                  </a:lnTo>
                  <a:lnTo>
                    <a:pt x="7577" y="692"/>
                  </a:lnTo>
                  <a:lnTo>
                    <a:pt x="7583" y="693"/>
                  </a:lnTo>
                  <a:lnTo>
                    <a:pt x="7589" y="693"/>
                  </a:lnTo>
                  <a:lnTo>
                    <a:pt x="7595" y="694"/>
                  </a:lnTo>
                  <a:lnTo>
                    <a:pt x="7600" y="695"/>
                  </a:lnTo>
                  <a:lnTo>
                    <a:pt x="7606" y="696"/>
                  </a:lnTo>
                  <a:lnTo>
                    <a:pt x="7611" y="696"/>
                  </a:lnTo>
                  <a:lnTo>
                    <a:pt x="7618" y="697"/>
                  </a:lnTo>
                  <a:lnTo>
                    <a:pt x="7623" y="698"/>
                  </a:lnTo>
                  <a:lnTo>
                    <a:pt x="7629" y="699"/>
                  </a:lnTo>
                  <a:lnTo>
                    <a:pt x="7634" y="699"/>
                  </a:lnTo>
                  <a:lnTo>
                    <a:pt x="7640" y="700"/>
                  </a:lnTo>
                  <a:lnTo>
                    <a:pt x="7647" y="701"/>
                  </a:lnTo>
                  <a:lnTo>
                    <a:pt x="7652" y="702"/>
                  </a:lnTo>
                  <a:lnTo>
                    <a:pt x="7658" y="702"/>
                  </a:lnTo>
                  <a:lnTo>
                    <a:pt x="7663" y="703"/>
                  </a:lnTo>
                  <a:lnTo>
                    <a:pt x="7669" y="704"/>
                  </a:lnTo>
                  <a:lnTo>
                    <a:pt x="7675" y="704"/>
                  </a:lnTo>
                  <a:lnTo>
                    <a:pt x="7681" y="705"/>
                  </a:lnTo>
                  <a:lnTo>
                    <a:pt x="7686" y="706"/>
                  </a:lnTo>
                  <a:lnTo>
                    <a:pt x="7692" y="707"/>
                  </a:lnTo>
                  <a:lnTo>
                    <a:pt x="7697" y="707"/>
                  </a:lnTo>
                  <a:lnTo>
                    <a:pt x="7704" y="708"/>
                  </a:lnTo>
                  <a:lnTo>
                    <a:pt x="7709" y="709"/>
                  </a:lnTo>
                  <a:lnTo>
                    <a:pt x="7715" y="709"/>
                  </a:lnTo>
                  <a:lnTo>
                    <a:pt x="7720" y="710"/>
                  </a:lnTo>
                  <a:lnTo>
                    <a:pt x="7726" y="711"/>
                  </a:lnTo>
                  <a:lnTo>
                    <a:pt x="7732" y="711"/>
                  </a:lnTo>
                  <a:lnTo>
                    <a:pt x="7738" y="712"/>
                  </a:lnTo>
                  <a:lnTo>
                    <a:pt x="7744" y="713"/>
                  </a:lnTo>
                  <a:lnTo>
                    <a:pt x="7749" y="714"/>
                  </a:lnTo>
                  <a:lnTo>
                    <a:pt x="7755" y="714"/>
                  </a:lnTo>
                  <a:lnTo>
                    <a:pt x="7761" y="716"/>
                  </a:lnTo>
                  <a:lnTo>
                    <a:pt x="7767" y="717"/>
                  </a:lnTo>
                  <a:lnTo>
                    <a:pt x="7772" y="717"/>
                  </a:lnTo>
                  <a:lnTo>
                    <a:pt x="7778" y="718"/>
                  </a:lnTo>
                  <a:lnTo>
                    <a:pt x="7783" y="719"/>
                  </a:lnTo>
                  <a:lnTo>
                    <a:pt x="7790" y="719"/>
                  </a:lnTo>
                  <a:lnTo>
                    <a:pt x="7795" y="720"/>
                  </a:lnTo>
                  <a:lnTo>
                    <a:pt x="7801" y="721"/>
                  </a:lnTo>
                  <a:lnTo>
                    <a:pt x="7806" y="721"/>
                  </a:lnTo>
                  <a:lnTo>
                    <a:pt x="7812" y="722"/>
                  </a:lnTo>
                  <a:lnTo>
                    <a:pt x="7818" y="723"/>
                  </a:lnTo>
                  <a:lnTo>
                    <a:pt x="7824" y="724"/>
                  </a:lnTo>
                  <a:lnTo>
                    <a:pt x="7830" y="724"/>
                  </a:lnTo>
                  <a:lnTo>
                    <a:pt x="7835" y="725"/>
                  </a:lnTo>
                  <a:lnTo>
                    <a:pt x="7841" y="726"/>
                  </a:lnTo>
                  <a:lnTo>
                    <a:pt x="7847" y="726"/>
                  </a:lnTo>
                  <a:lnTo>
                    <a:pt x="7853" y="727"/>
                  </a:lnTo>
                  <a:lnTo>
                    <a:pt x="7858" y="728"/>
                  </a:lnTo>
                  <a:lnTo>
                    <a:pt x="7864" y="728"/>
                  </a:lnTo>
                  <a:lnTo>
                    <a:pt x="7869" y="729"/>
                  </a:lnTo>
                  <a:lnTo>
                    <a:pt x="7876" y="730"/>
                  </a:lnTo>
                  <a:lnTo>
                    <a:pt x="7881" y="730"/>
                  </a:lnTo>
                  <a:lnTo>
                    <a:pt x="7887" y="731"/>
                  </a:lnTo>
                  <a:lnTo>
                    <a:pt x="7892" y="732"/>
                  </a:lnTo>
                  <a:lnTo>
                    <a:pt x="7898" y="732"/>
                  </a:lnTo>
                  <a:lnTo>
                    <a:pt x="7904" y="733"/>
                  </a:lnTo>
                  <a:lnTo>
                    <a:pt x="7910" y="733"/>
                  </a:lnTo>
                  <a:lnTo>
                    <a:pt x="7915" y="734"/>
                  </a:lnTo>
                  <a:lnTo>
                    <a:pt x="7921" y="735"/>
                  </a:lnTo>
                  <a:lnTo>
                    <a:pt x="7928" y="735"/>
                  </a:lnTo>
                  <a:lnTo>
                    <a:pt x="7933" y="736"/>
                  </a:lnTo>
                  <a:lnTo>
                    <a:pt x="7939" y="737"/>
                  </a:lnTo>
                  <a:lnTo>
                    <a:pt x="7944" y="737"/>
                  </a:lnTo>
                  <a:lnTo>
                    <a:pt x="7950" y="738"/>
                  </a:lnTo>
                  <a:lnTo>
                    <a:pt x="7955" y="739"/>
                  </a:lnTo>
                  <a:lnTo>
                    <a:pt x="7962" y="739"/>
                  </a:lnTo>
                  <a:lnTo>
                    <a:pt x="7967" y="740"/>
                  </a:lnTo>
                  <a:lnTo>
                    <a:pt x="7973" y="741"/>
                  </a:lnTo>
                  <a:lnTo>
                    <a:pt x="7978" y="741"/>
                  </a:lnTo>
                  <a:lnTo>
                    <a:pt x="7984" y="742"/>
                  </a:lnTo>
                  <a:lnTo>
                    <a:pt x="7990" y="743"/>
                  </a:lnTo>
                  <a:lnTo>
                    <a:pt x="7996" y="743"/>
                  </a:lnTo>
                  <a:lnTo>
                    <a:pt x="8001" y="745"/>
                  </a:lnTo>
                  <a:lnTo>
                    <a:pt x="8007" y="745"/>
                  </a:lnTo>
                  <a:lnTo>
                    <a:pt x="8012" y="746"/>
                  </a:lnTo>
                  <a:lnTo>
                    <a:pt x="8019" y="747"/>
                  </a:lnTo>
                  <a:lnTo>
                    <a:pt x="8025" y="747"/>
                  </a:lnTo>
                  <a:lnTo>
                    <a:pt x="8030" y="748"/>
                  </a:lnTo>
                  <a:lnTo>
                    <a:pt x="8036" y="749"/>
                  </a:lnTo>
                  <a:lnTo>
                    <a:pt x="8041" y="749"/>
                  </a:lnTo>
                  <a:lnTo>
                    <a:pt x="8048" y="750"/>
                  </a:lnTo>
                  <a:lnTo>
                    <a:pt x="8053" y="750"/>
                  </a:lnTo>
                  <a:lnTo>
                    <a:pt x="8059" y="751"/>
                  </a:lnTo>
                  <a:lnTo>
                    <a:pt x="8064" y="752"/>
                  </a:lnTo>
                  <a:lnTo>
                    <a:pt x="8071" y="752"/>
                  </a:lnTo>
                  <a:lnTo>
                    <a:pt x="8076" y="753"/>
                  </a:lnTo>
                  <a:lnTo>
                    <a:pt x="8082" y="753"/>
                  </a:lnTo>
                  <a:lnTo>
                    <a:pt x="8087" y="754"/>
                  </a:lnTo>
                  <a:lnTo>
                    <a:pt x="8093" y="755"/>
                  </a:lnTo>
                  <a:lnTo>
                    <a:pt x="8098" y="755"/>
                  </a:lnTo>
                  <a:lnTo>
                    <a:pt x="8105" y="756"/>
                  </a:lnTo>
                  <a:lnTo>
                    <a:pt x="8111" y="757"/>
                  </a:lnTo>
                  <a:lnTo>
                    <a:pt x="8116" y="757"/>
                  </a:lnTo>
                  <a:lnTo>
                    <a:pt x="8122" y="758"/>
                  </a:lnTo>
                  <a:lnTo>
                    <a:pt x="8128" y="758"/>
                  </a:lnTo>
                  <a:lnTo>
                    <a:pt x="8134" y="759"/>
                  </a:lnTo>
                  <a:lnTo>
                    <a:pt x="8139" y="760"/>
                  </a:lnTo>
                  <a:lnTo>
                    <a:pt x="8145" y="760"/>
                  </a:lnTo>
                  <a:lnTo>
                    <a:pt x="8150" y="761"/>
                  </a:lnTo>
                  <a:lnTo>
                    <a:pt x="8157" y="761"/>
                  </a:lnTo>
                  <a:lnTo>
                    <a:pt x="8162" y="762"/>
                  </a:lnTo>
                  <a:lnTo>
                    <a:pt x="8168" y="762"/>
                  </a:lnTo>
                  <a:lnTo>
                    <a:pt x="8173" y="763"/>
                  </a:lnTo>
                  <a:lnTo>
                    <a:pt x="8179" y="764"/>
                  </a:lnTo>
                  <a:lnTo>
                    <a:pt x="8185" y="764"/>
                  </a:lnTo>
                  <a:lnTo>
                    <a:pt x="8191" y="765"/>
                  </a:lnTo>
                  <a:lnTo>
                    <a:pt x="8196" y="765"/>
                  </a:lnTo>
                  <a:lnTo>
                    <a:pt x="8202" y="766"/>
                  </a:lnTo>
                  <a:lnTo>
                    <a:pt x="8208" y="767"/>
                  </a:lnTo>
                  <a:lnTo>
                    <a:pt x="8214" y="767"/>
                  </a:lnTo>
                  <a:lnTo>
                    <a:pt x="8220" y="768"/>
                  </a:lnTo>
                  <a:lnTo>
                    <a:pt x="8225" y="768"/>
                  </a:lnTo>
                  <a:lnTo>
                    <a:pt x="8231" y="769"/>
                  </a:lnTo>
                  <a:lnTo>
                    <a:pt x="8236" y="769"/>
                  </a:lnTo>
                  <a:lnTo>
                    <a:pt x="8243" y="770"/>
                  </a:lnTo>
                  <a:lnTo>
                    <a:pt x="8248" y="771"/>
                  </a:lnTo>
                  <a:lnTo>
                    <a:pt x="8254" y="771"/>
                  </a:lnTo>
                  <a:lnTo>
                    <a:pt x="8259" y="773"/>
                  </a:lnTo>
                  <a:lnTo>
                    <a:pt x="8265" y="773"/>
                  </a:lnTo>
                  <a:lnTo>
                    <a:pt x="8271" y="774"/>
                  </a:lnTo>
                  <a:lnTo>
                    <a:pt x="8277" y="774"/>
                  </a:lnTo>
                  <a:lnTo>
                    <a:pt x="8282" y="775"/>
                  </a:lnTo>
                  <a:lnTo>
                    <a:pt x="8288" y="776"/>
                  </a:lnTo>
                  <a:lnTo>
                    <a:pt x="8294" y="776"/>
                  </a:lnTo>
                  <a:lnTo>
                    <a:pt x="8300" y="777"/>
                  </a:lnTo>
                  <a:lnTo>
                    <a:pt x="8306" y="777"/>
                  </a:lnTo>
                  <a:lnTo>
                    <a:pt x="8311" y="778"/>
                  </a:lnTo>
                  <a:lnTo>
                    <a:pt x="8317" y="778"/>
                  </a:lnTo>
                  <a:lnTo>
                    <a:pt x="8322" y="779"/>
                  </a:lnTo>
                  <a:lnTo>
                    <a:pt x="8329" y="779"/>
                  </a:lnTo>
                  <a:lnTo>
                    <a:pt x="8334" y="780"/>
                  </a:lnTo>
                  <a:lnTo>
                    <a:pt x="8340" y="781"/>
                  </a:lnTo>
                  <a:lnTo>
                    <a:pt x="8345" y="781"/>
                  </a:lnTo>
                  <a:lnTo>
                    <a:pt x="8351" y="782"/>
                  </a:lnTo>
                  <a:lnTo>
                    <a:pt x="8357" y="782"/>
                  </a:lnTo>
                  <a:lnTo>
                    <a:pt x="8363" y="783"/>
                  </a:lnTo>
                  <a:lnTo>
                    <a:pt x="8368" y="783"/>
                  </a:lnTo>
                  <a:lnTo>
                    <a:pt x="8374" y="784"/>
                  </a:lnTo>
                  <a:lnTo>
                    <a:pt x="8379" y="784"/>
                  </a:lnTo>
                  <a:lnTo>
                    <a:pt x="8386" y="785"/>
                  </a:lnTo>
                  <a:lnTo>
                    <a:pt x="8392" y="785"/>
                  </a:lnTo>
                  <a:lnTo>
                    <a:pt x="8397" y="786"/>
                  </a:lnTo>
                  <a:lnTo>
                    <a:pt x="8403" y="786"/>
                  </a:lnTo>
                  <a:lnTo>
                    <a:pt x="8408" y="787"/>
                  </a:lnTo>
                  <a:lnTo>
                    <a:pt x="8415" y="788"/>
                  </a:lnTo>
                  <a:lnTo>
                    <a:pt x="8420" y="788"/>
                  </a:lnTo>
                  <a:lnTo>
                    <a:pt x="8426" y="789"/>
                  </a:lnTo>
                  <a:lnTo>
                    <a:pt x="8431" y="789"/>
                  </a:lnTo>
                  <a:lnTo>
                    <a:pt x="8437" y="790"/>
                  </a:lnTo>
                  <a:lnTo>
                    <a:pt x="8443" y="790"/>
                  </a:lnTo>
                  <a:lnTo>
                    <a:pt x="8449" y="791"/>
                  </a:lnTo>
                  <a:lnTo>
                    <a:pt x="8454" y="791"/>
                  </a:lnTo>
                  <a:lnTo>
                    <a:pt x="8460" y="792"/>
                  </a:lnTo>
                  <a:lnTo>
                    <a:pt x="8465" y="792"/>
                  </a:lnTo>
                  <a:lnTo>
                    <a:pt x="8472" y="793"/>
                  </a:lnTo>
                  <a:lnTo>
                    <a:pt x="8478" y="793"/>
                  </a:lnTo>
                  <a:lnTo>
                    <a:pt x="8483" y="794"/>
                  </a:lnTo>
                  <a:lnTo>
                    <a:pt x="8489" y="794"/>
                  </a:lnTo>
                  <a:lnTo>
                    <a:pt x="8494" y="795"/>
                  </a:lnTo>
                  <a:lnTo>
                    <a:pt x="8501" y="795"/>
                  </a:lnTo>
                  <a:lnTo>
                    <a:pt x="8506" y="796"/>
                  </a:lnTo>
                  <a:lnTo>
                    <a:pt x="8512" y="796"/>
                  </a:lnTo>
                  <a:lnTo>
                    <a:pt x="8517" y="797"/>
                  </a:lnTo>
                  <a:lnTo>
                    <a:pt x="8523" y="797"/>
                  </a:lnTo>
                  <a:lnTo>
                    <a:pt x="8529" y="798"/>
                  </a:lnTo>
                  <a:lnTo>
                    <a:pt x="8535" y="798"/>
                  </a:lnTo>
                  <a:lnTo>
                    <a:pt x="8540" y="799"/>
                  </a:lnTo>
                  <a:lnTo>
                    <a:pt x="8546" y="799"/>
                  </a:lnTo>
                  <a:lnTo>
                    <a:pt x="8551" y="800"/>
                  </a:lnTo>
                  <a:lnTo>
                    <a:pt x="8558" y="800"/>
                  </a:lnTo>
                  <a:lnTo>
                    <a:pt x="8563" y="802"/>
                  </a:lnTo>
                  <a:lnTo>
                    <a:pt x="8569" y="802"/>
                  </a:lnTo>
                  <a:lnTo>
                    <a:pt x="8575" y="803"/>
                  </a:lnTo>
                  <a:lnTo>
                    <a:pt x="8580" y="803"/>
                  </a:lnTo>
                  <a:lnTo>
                    <a:pt x="8587" y="804"/>
                  </a:lnTo>
                  <a:lnTo>
                    <a:pt x="8592" y="804"/>
                  </a:lnTo>
                  <a:lnTo>
                    <a:pt x="8598" y="805"/>
                  </a:lnTo>
                </a:path>
              </a:pathLst>
            </a:custGeom>
            <a:solidFill>
              <a:srgbClr val="FFEBD7">
                <a:alpha val="0"/>
              </a:srgbClr>
            </a:solidFill>
            <a:ln w="0">
              <a:solidFill>
                <a:srgbClr val="008000"/>
              </a:solidFill>
              <a:prstDash val="sysDashDotDot"/>
              <a:round/>
              <a:headEnd/>
              <a:tailEnd/>
            </a:ln>
          </p:spPr>
          <p:txBody>
            <a:bodyPr/>
            <a:lstStyle/>
            <a:p>
              <a:endParaRPr lang="en-US" dirty="0"/>
            </a:p>
          </p:txBody>
        </p:sp>
        <p:sp>
          <p:nvSpPr>
            <p:cNvPr id="114764" name="Rectangle 76"/>
            <p:cNvSpPr>
              <a:spLocks noChangeArrowheads="1"/>
            </p:cNvSpPr>
            <p:nvPr/>
          </p:nvSpPr>
          <p:spPr bwMode="auto">
            <a:xfrm>
              <a:off x="3910" y="187"/>
              <a:ext cx="509" cy="72"/>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400" dirty="0">
                  <a:solidFill>
                    <a:srgbClr val="000000"/>
                  </a:solidFill>
                </a:rPr>
                <a:t>Chi-Square Densities</a:t>
              </a:r>
              <a:endParaRPr lang="en-US" dirty="0"/>
            </a:p>
          </p:txBody>
        </p:sp>
        <p:sp>
          <p:nvSpPr>
            <p:cNvPr id="114765" name="Freeform 77"/>
            <p:cNvSpPr>
              <a:spLocks/>
            </p:cNvSpPr>
            <p:nvPr/>
          </p:nvSpPr>
          <p:spPr bwMode="auto">
            <a:xfrm>
              <a:off x="3637" y="335"/>
              <a:ext cx="32" cy="12"/>
            </a:xfrm>
            <a:custGeom>
              <a:avLst/>
              <a:gdLst/>
              <a:ahLst/>
              <a:cxnLst>
                <a:cxn ang="0">
                  <a:pos x="287" y="104"/>
                </a:cxn>
                <a:cxn ang="0">
                  <a:pos x="0" y="104"/>
                </a:cxn>
                <a:cxn ang="0">
                  <a:pos x="104" y="0"/>
                </a:cxn>
              </a:cxnLst>
              <a:rect l="0" t="0" r="r" b="b"/>
              <a:pathLst>
                <a:path w="287" h="104">
                  <a:moveTo>
                    <a:pt x="287" y="104"/>
                  </a:moveTo>
                  <a:lnTo>
                    <a:pt x="0" y="104"/>
                  </a:lnTo>
                  <a:lnTo>
                    <a:pt x="104" y="0"/>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66" name="Line 78"/>
            <p:cNvSpPr>
              <a:spLocks noChangeShapeType="1"/>
            </p:cNvSpPr>
            <p:nvPr/>
          </p:nvSpPr>
          <p:spPr bwMode="auto">
            <a:xfrm flipH="1" flipV="1">
              <a:off x="3637" y="347"/>
              <a:ext cx="11" cy="11"/>
            </a:xfrm>
            <a:prstGeom prst="line">
              <a:avLst/>
            </a:prstGeom>
            <a:noFill/>
            <a:ln w="1588">
              <a:solidFill>
                <a:srgbClr val="008000"/>
              </a:solidFill>
              <a:round/>
              <a:headEnd/>
              <a:tailEnd/>
            </a:ln>
          </p:spPr>
          <p:txBody>
            <a:bodyPr/>
            <a:lstStyle/>
            <a:p>
              <a:endParaRPr lang="en-US" dirty="0"/>
            </a:p>
          </p:txBody>
        </p:sp>
        <p:sp>
          <p:nvSpPr>
            <p:cNvPr id="114767" name="Freeform 79"/>
            <p:cNvSpPr>
              <a:spLocks/>
            </p:cNvSpPr>
            <p:nvPr/>
          </p:nvSpPr>
          <p:spPr bwMode="auto">
            <a:xfrm>
              <a:off x="3688" y="569"/>
              <a:ext cx="63" cy="39"/>
            </a:xfrm>
            <a:custGeom>
              <a:avLst/>
              <a:gdLst/>
              <a:ahLst/>
              <a:cxnLst>
                <a:cxn ang="0">
                  <a:pos x="573" y="0"/>
                </a:cxn>
                <a:cxn ang="0">
                  <a:pos x="0" y="349"/>
                </a:cxn>
                <a:cxn ang="0">
                  <a:pos x="34" y="207"/>
                </a:cxn>
              </a:cxnLst>
              <a:rect l="0" t="0" r="r" b="b"/>
              <a:pathLst>
                <a:path w="573" h="349">
                  <a:moveTo>
                    <a:pt x="573" y="0"/>
                  </a:moveTo>
                  <a:lnTo>
                    <a:pt x="0" y="349"/>
                  </a:lnTo>
                  <a:lnTo>
                    <a:pt x="34" y="207"/>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68" name="Line 80"/>
            <p:cNvSpPr>
              <a:spLocks noChangeShapeType="1"/>
            </p:cNvSpPr>
            <p:nvPr/>
          </p:nvSpPr>
          <p:spPr bwMode="auto">
            <a:xfrm flipH="1" flipV="1">
              <a:off x="3688" y="608"/>
              <a:ext cx="15" cy="4"/>
            </a:xfrm>
            <a:prstGeom prst="line">
              <a:avLst/>
            </a:prstGeom>
            <a:noFill/>
            <a:ln w="1588">
              <a:solidFill>
                <a:srgbClr val="008000"/>
              </a:solidFill>
              <a:round/>
              <a:headEnd/>
              <a:tailEnd/>
            </a:ln>
          </p:spPr>
          <p:txBody>
            <a:bodyPr/>
            <a:lstStyle/>
            <a:p>
              <a:endParaRPr lang="en-US" dirty="0"/>
            </a:p>
          </p:txBody>
        </p:sp>
        <p:sp>
          <p:nvSpPr>
            <p:cNvPr id="114769" name="Freeform 81"/>
            <p:cNvSpPr>
              <a:spLocks/>
            </p:cNvSpPr>
            <p:nvPr/>
          </p:nvSpPr>
          <p:spPr bwMode="auto">
            <a:xfrm>
              <a:off x="3777" y="656"/>
              <a:ext cx="63" cy="39"/>
            </a:xfrm>
            <a:custGeom>
              <a:avLst/>
              <a:gdLst/>
              <a:ahLst/>
              <a:cxnLst>
                <a:cxn ang="0">
                  <a:pos x="573" y="0"/>
                </a:cxn>
                <a:cxn ang="0">
                  <a:pos x="0" y="348"/>
                </a:cxn>
                <a:cxn ang="0">
                  <a:pos x="35" y="205"/>
                </a:cxn>
              </a:cxnLst>
              <a:rect l="0" t="0" r="r" b="b"/>
              <a:pathLst>
                <a:path w="573" h="348">
                  <a:moveTo>
                    <a:pt x="573" y="0"/>
                  </a:moveTo>
                  <a:lnTo>
                    <a:pt x="0" y="348"/>
                  </a:lnTo>
                  <a:lnTo>
                    <a:pt x="35" y="205"/>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70" name="Line 82"/>
            <p:cNvSpPr>
              <a:spLocks noChangeShapeType="1"/>
            </p:cNvSpPr>
            <p:nvPr/>
          </p:nvSpPr>
          <p:spPr bwMode="auto">
            <a:xfrm flipH="1" flipV="1">
              <a:off x="3777" y="695"/>
              <a:ext cx="16" cy="4"/>
            </a:xfrm>
            <a:prstGeom prst="line">
              <a:avLst/>
            </a:prstGeom>
            <a:noFill/>
            <a:ln w="1588">
              <a:solidFill>
                <a:srgbClr val="008000"/>
              </a:solidFill>
              <a:round/>
              <a:headEnd/>
              <a:tailEnd/>
            </a:ln>
          </p:spPr>
          <p:txBody>
            <a:bodyPr/>
            <a:lstStyle/>
            <a:p>
              <a:endParaRPr lang="en-US" dirty="0"/>
            </a:p>
          </p:txBody>
        </p:sp>
        <p:sp>
          <p:nvSpPr>
            <p:cNvPr id="114771" name="Freeform 83"/>
            <p:cNvSpPr>
              <a:spLocks/>
            </p:cNvSpPr>
            <p:nvPr/>
          </p:nvSpPr>
          <p:spPr bwMode="auto">
            <a:xfrm>
              <a:off x="3891" y="695"/>
              <a:ext cx="64" cy="39"/>
            </a:xfrm>
            <a:custGeom>
              <a:avLst/>
              <a:gdLst/>
              <a:ahLst/>
              <a:cxnLst>
                <a:cxn ang="0">
                  <a:pos x="573" y="0"/>
                </a:cxn>
                <a:cxn ang="0">
                  <a:pos x="0" y="348"/>
                </a:cxn>
                <a:cxn ang="0">
                  <a:pos x="34" y="205"/>
                </a:cxn>
              </a:cxnLst>
              <a:rect l="0" t="0" r="r" b="b"/>
              <a:pathLst>
                <a:path w="573" h="348">
                  <a:moveTo>
                    <a:pt x="573" y="0"/>
                  </a:moveTo>
                  <a:lnTo>
                    <a:pt x="0" y="348"/>
                  </a:lnTo>
                  <a:lnTo>
                    <a:pt x="34" y="205"/>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72" name="Line 84"/>
            <p:cNvSpPr>
              <a:spLocks noChangeShapeType="1"/>
            </p:cNvSpPr>
            <p:nvPr/>
          </p:nvSpPr>
          <p:spPr bwMode="auto">
            <a:xfrm flipH="1" flipV="1">
              <a:off x="3891" y="734"/>
              <a:ext cx="16" cy="3"/>
            </a:xfrm>
            <a:prstGeom prst="line">
              <a:avLst/>
            </a:prstGeom>
            <a:noFill/>
            <a:ln w="1588">
              <a:solidFill>
                <a:srgbClr val="008000"/>
              </a:solidFill>
              <a:round/>
              <a:headEnd/>
              <a:tailEnd/>
            </a:ln>
          </p:spPr>
          <p:txBody>
            <a:bodyPr/>
            <a:lstStyle/>
            <a:p>
              <a:endParaRPr lang="en-US" dirty="0"/>
            </a:p>
          </p:txBody>
        </p:sp>
        <p:sp>
          <p:nvSpPr>
            <p:cNvPr id="114773" name="Freeform 85"/>
            <p:cNvSpPr>
              <a:spLocks/>
            </p:cNvSpPr>
            <p:nvPr/>
          </p:nvSpPr>
          <p:spPr bwMode="auto">
            <a:xfrm>
              <a:off x="4210" y="743"/>
              <a:ext cx="64" cy="39"/>
            </a:xfrm>
            <a:custGeom>
              <a:avLst/>
              <a:gdLst/>
              <a:ahLst/>
              <a:cxnLst>
                <a:cxn ang="0">
                  <a:pos x="573" y="0"/>
                </a:cxn>
                <a:cxn ang="0">
                  <a:pos x="0" y="347"/>
                </a:cxn>
                <a:cxn ang="0">
                  <a:pos x="34" y="205"/>
                </a:cxn>
              </a:cxnLst>
              <a:rect l="0" t="0" r="r" b="b"/>
              <a:pathLst>
                <a:path w="573" h="347">
                  <a:moveTo>
                    <a:pt x="573" y="0"/>
                  </a:moveTo>
                  <a:lnTo>
                    <a:pt x="0" y="347"/>
                  </a:lnTo>
                  <a:lnTo>
                    <a:pt x="34" y="205"/>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74" name="Line 86"/>
            <p:cNvSpPr>
              <a:spLocks noChangeShapeType="1"/>
            </p:cNvSpPr>
            <p:nvPr/>
          </p:nvSpPr>
          <p:spPr bwMode="auto">
            <a:xfrm flipH="1" flipV="1">
              <a:off x="4210" y="782"/>
              <a:ext cx="16" cy="4"/>
            </a:xfrm>
            <a:prstGeom prst="line">
              <a:avLst/>
            </a:prstGeom>
            <a:noFill/>
            <a:ln w="1588">
              <a:solidFill>
                <a:srgbClr val="008000"/>
              </a:solidFill>
              <a:round/>
              <a:headEnd/>
              <a:tailEnd/>
            </a:ln>
          </p:spPr>
          <p:txBody>
            <a:bodyPr/>
            <a:lstStyle/>
            <a:p>
              <a:endParaRPr lang="en-US" dirty="0"/>
            </a:p>
          </p:txBody>
        </p:sp>
        <p:sp>
          <p:nvSpPr>
            <p:cNvPr id="114775" name="Rectangle 87"/>
            <p:cNvSpPr>
              <a:spLocks noChangeArrowheads="1"/>
            </p:cNvSpPr>
            <p:nvPr/>
          </p:nvSpPr>
          <p:spPr bwMode="auto">
            <a:xfrm>
              <a:off x="3672" y="334"/>
              <a:ext cx="97"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1 d.f.</a:t>
              </a:r>
              <a:endParaRPr lang="en-US" dirty="0"/>
            </a:p>
          </p:txBody>
        </p:sp>
        <p:sp>
          <p:nvSpPr>
            <p:cNvPr id="114776" name="Rectangle 88"/>
            <p:cNvSpPr>
              <a:spLocks noChangeArrowheads="1"/>
            </p:cNvSpPr>
            <p:nvPr/>
          </p:nvSpPr>
          <p:spPr bwMode="auto">
            <a:xfrm>
              <a:off x="3757" y="560"/>
              <a:ext cx="97"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2 d.f.</a:t>
              </a:r>
              <a:endParaRPr lang="en-US" dirty="0"/>
            </a:p>
          </p:txBody>
        </p:sp>
        <p:sp>
          <p:nvSpPr>
            <p:cNvPr id="114777" name="Rectangle 89"/>
            <p:cNvSpPr>
              <a:spLocks noChangeArrowheads="1"/>
            </p:cNvSpPr>
            <p:nvPr/>
          </p:nvSpPr>
          <p:spPr bwMode="auto">
            <a:xfrm>
              <a:off x="3847" y="648"/>
              <a:ext cx="96"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3 d.f.</a:t>
              </a:r>
              <a:endParaRPr lang="en-US" dirty="0"/>
            </a:p>
          </p:txBody>
        </p:sp>
        <p:sp>
          <p:nvSpPr>
            <p:cNvPr id="114778" name="Rectangle 90"/>
            <p:cNvSpPr>
              <a:spLocks noChangeArrowheads="1"/>
            </p:cNvSpPr>
            <p:nvPr/>
          </p:nvSpPr>
          <p:spPr bwMode="auto">
            <a:xfrm>
              <a:off x="3961" y="689"/>
              <a:ext cx="99"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5 d.f.</a:t>
              </a:r>
              <a:endParaRPr lang="en-US" dirty="0"/>
            </a:p>
          </p:txBody>
        </p:sp>
        <p:sp>
          <p:nvSpPr>
            <p:cNvPr id="114779" name="Rectangle 91"/>
            <p:cNvSpPr>
              <a:spLocks noChangeArrowheads="1"/>
            </p:cNvSpPr>
            <p:nvPr/>
          </p:nvSpPr>
          <p:spPr bwMode="auto">
            <a:xfrm>
              <a:off x="4280" y="736"/>
              <a:ext cx="96"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8 d.f.</a:t>
              </a:r>
              <a:endParaRPr lang="en-US" dirty="0"/>
            </a:p>
          </p:txBody>
        </p:sp>
      </p:grpSp>
      <p:pic>
        <p:nvPicPr>
          <p:cNvPr id="114780" name="Picture 92"/>
          <p:cNvPicPr preferRelativeResize="0">
            <a:picLocks noChangeAspect="1" noChangeArrowheads="1"/>
          </p:cNvPicPr>
          <p:nvPr userDrawn="1"/>
        </p:nvPicPr>
        <p:blipFill>
          <a:blip r:embed="rId13" cstate="print"/>
          <a:srcRect/>
          <a:stretch>
            <a:fillRect/>
          </a:stretch>
        </p:blipFill>
        <p:spPr bwMode="auto">
          <a:xfrm>
            <a:off x="7162800" y="457200"/>
            <a:ext cx="1654175" cy="912813"/>
          </a:xfrm>
          <a:prstGeom prst="rect">
            <a:avLst/>
          </a:prstGeom>
          <a:solidFill>
            <a:schemeClr val="bg1">
              <a:alpha val="10001"/>
            </a:schemeClr>
          </a:solid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hdr="0" ftr="0" dt="0"/>
  <p:txStyles>
    <p:titleStyle>
      <a:lvl1pPr algn="r" rtl="0" fontAlgn="base">
        <a:spcBef>
          <a:spcPct val="0"/>
        </a:spcBef>
        <a:spcAft>
          <a:spcPct val="0"/>
        </a:spcAft>
        <a:defRPr sz="2800" b="1">
          <a:solidFill>
            <a:srgbClr val="885B00"/>
          </a:solidFill>
          <a:latin typeface="+mj-lt"/>
          <a:ea typeface="+mj-ea"/>
          <a:cs typeface="+mj-cs"/>
        </a:defRPr>
      </a:lvl1pPr>
      <a:lvl2pPr algn="r" rtl="0" fontAlgn="base">
        <a:spcBef>
          <a:spcPct val="0"/>
        </a:spcBef>
        <a:spcAft>
          <a:spcPct val="0"/>
        </a:spcAft>
        <a:defRPr sz="2800" b="1">
          <a:solidFill>
            <a:srgbClr val="885B00"/>
          </a:solidFill>
          <a:latin typeface="Times New Roman" pitchFamily="18" charset="0"/>
        </a:defRPr>
      </a:lvl2pPr>
      <a:lvl3pPr algn="r" rtl="0" fontAlgn="base">
        <a:spcBef>
          <a:spcPct val="0"/>
        </a:spcBef>
        <a:spcAft>
          <a:spcPct val="0"/>
        </a:spcAft>
        <a:defRPr sz="2800" b="1">
          <a:solidFill>
            <a:srgbClr val="885B00"/>
          </a:solidFill>
          <a:latin typeface="Times New Roman" pitchFamily="18" charset="0"/>
        </a:defRPr>
      </a:lvl3pPr>
      <a:lvl4pPr algn="r" rtl="0" fontAlgn="base">
        <a:spcBef>
          <a:spcPct val="0"/>
        </a:spcBef>
        <a:spcAft>
          <a:spcPct val="0"/>
        </a:spcAft>
        <a:defRPr sz="2800" b="1">
          <a:solidFill>
            <a:srgbClr val="885B00"/>
          </a:solidFill>
          <a:latin typeface="Times New Roman" pitchFamily="18" charset="0"/>
        </a:defRPr>
      </a:lvl4pPr>
      <a:lvl5pPr algn="r" rtl="0" fontAlgn="base">
        <a:spcBef>
          <a:spcPct val="0"/>
        </a:spcBef>
        <a:spcAft>
          <a:spcPct val="0"/>
        </a:spcAft>
        <a:defRPr sz="2800" b="1">
          <a:solidFill>
            <a:srgbClr val="885B00"/>
          </a:solidFill>
          <a:latin typeface="Times New Roman" pitchFamily="18" charset="0"/>
        </a:defRPr>
      </a:lvl5pPr>
      <a:lvl6pPr marL="457200" algn="r" rtl="0" fontAlgn="base">
        <a:spcBef>
          <a:spcPct val="0"/>
        </a:spcBef>
        <a:spcAft>
          <a:spcPct val="0"/>
        </a:spcAft>
        <a:defRPr sz="2800" b="1">
          <a:solidFill>
            <a:srgbClr val="885B00"/>
          </a:solidFill>
          <a:latin typeface="Times New Roman" pitchFamily="18" charset="0"/>
        </a:defRPr>
      </a:lvl6pPr>
      <a:lvl7pPr marL="914400" algn="r" rtl="0" fontAlgn="base">
        <a:spcBef>
          <a:spcPct val="0"/>
        </a:spcBef>
        <a:spcAft>
          <a:spcPct val="0"/>
        </a:spcAft>
        <a:defRPr sz="2800" b="1">
          <a:solidFill>
            <a:srgbClr val="885B00"/>
          </a:solidFill>
          <a:latin typeface="Times New Roman" pitchFamily="18" charset="0"/>
        </a:defRPr>
      </a:lvl7pPr>
      <a:lvl8pPr marL="1371600" algn="r" rtl="0" fontAlgn="base">
        <a:spcBef>
          <a:spcPct val="0"/>
        </a:spcBef>
        <a:spcAft>
          <a:spcPct val="0"/>
        </a:spcAft>
        <a:defRPr sz="2800" b="1">
          <a:solidFill>
            <a:srgbClr val="885B00"/>
          </a:solidFill>
          <a:latin typeface="Times New Roman" pitchFamily="18" charset="0"/>
        </a:defRPr>
      </a:lvl8pPr>
      <a:lvl9pPr marL="1828800" algn="r" rtl="0" fontAlgn="base">
        <a:spcBef>
          <a:spcPct val="0"/>
        </a:spcBef>
        <a:spcAft>
          <a:spcPct val="0"/>
        </a:spcAft>
        <a:defRPr sz="2800" b="1">
          <a:solidFill>
            <a:srgbClr val="885B00"/>
          </a:solidFill>
          <a:latin typeface="Times New Roman" pitchFamily="18" charset="0"/>
        </a:defRPr>
      </a:lvl9pPr>
    </p:titleStyle>
    <p:bodyStyle>
      <a:lvl1pPr algn="l" rtl="0" fontAlgn="base">
        <a:spcBef>
          <a:spcPct val="20000"/>
        </a:spcBef>
        <a:spcAft>
          <a:spcPct val="0"/>
        </a:spcAft>
        <a:buClr>
          <a:schemeClr val="accent1"/>
        </a:buClr>
        <a:buSzPct val="65000"/>
        <a:buFont typeface="Wingdings" pitchFamily="2" charset="2"/>
        <a:defRPr sz="2800">
          <a:solidFill>
            <a:schemeClr val="tx1"/>
          </a:solidFill>
          <a:latin typeface="+mn-lt"/>
          <a:ea typeface="+mn-ea"/>
          <a:cs typeface="+mn-cs"/>
        </a:defRPr>
      </a:lvl1pPr>
      <a:lvl2pPr marL="733425" indent="-325438" algn="l" rtl="0" fontAlgn="base">
        <a:spcBef>
          <a:spcPct val="20000"/>
        </a:spcBef>
        <a:spcAft>
          <a:spcPct val="0"/>
        </a:spcAft>
        <a:buClr>
          <a:schemeClr val="accent1"/>
        </a:buClr>
        <a:buSzPct val="60000"/>
        <a:buFont typeface="Wingdings" pitchFamily="2" charset="2"/>
        <a:defRPr sz="2600">
          <a:solidFill>
            <a:schemeClr val="tx1"/>
          </a:solidFill>
          <a:latin typeface="+mn-lt"/>
        </a:defRPr>
      </a:lvl2pPr>
      <a:lvl3pPr marL="1198563" indent="-350838" algn="l" rtl="0" fontAlgn="base">
        <a:spcBef>
          <a:spcPct val="20000"/>
        </a:spcBef>
        <a:spcAft>
          <a:spcPct val="0"/>
        </a:spcAft>
        <a:buClr>
          <a:schemeClr val="accent1"/>
        </a:buClr>
        <a:buSzPct val="65000"/>
        <a:buFont typeface="Wingdings" pitchFamily="2" charset="2"/>
        <a:defRPr sz="2400">
          <a:solidFill>
            <a:schemeClr val="tx1"/>
          </a:solidFill>
          <a:latin typeface="+mn-lt"/>
        </a:defRPr>
      </a:lvl3pPr>
      <a:lvl4pPr marL="1628775" indent="-315913" algn="l" rtl="0" fontAlgn="base">
        <a:spcBef>
          <a:spcPct val="20000"/>
        </a:spcBef>
        <a:spcAft>
          <a:spcPct val="0"/>
        </a:spcAft>
        <a:buClr>
          <a:schemeClr val="accent1"/>
        </a:buClr>
        <a:buSzPct val="70000"/>
        <a:buFont typeface="Wingdings" pitchFamily="2" charset="2"/>
        <a:defRPr sz="2000">
          <a:solidFill>
            <a:schemeClr val="tx1"/>
          </a:solidFill>
          <a:latin typeface="+mn-lt"/>
        </a:defRPr>
      </a:lvl4pPr>
      <a:lvl5pPr marL="20828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5pPr>
      <a:lvl6pPr marL="25400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6pPr>
      <a:lvl7pPr marL="29972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7pPr>
      <a:lvl8pPr marL="34544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8pPr>
      <a:lvl9pPr marL="39116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jstor.org/action/showPublisher?publisherCode=hasting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20.emf"/><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36.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hyperlink" Target="http://www.indiana.edu/~statmath/stat/all/cat/2b1.html" TargetMode="Externa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3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9.emf"/><Relationship Id="rId4" Type="http://schemas.openxmlformats.org/officeDocument/2006/relationships/image" Target="../media/image28.e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7.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slideLayout" Target="../slideLayouts/slideLayout2.xml"/><Relationship Id="rId4" Type="http://schemas.openxmlformats.org/officeDocument/2006/relationships/image" Target="../media/image35.emf"/></Relationships>
</file>

<file path=ppt/slides/_rels/slide51.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package" Target="../embeddings/Microsoft_Office_Word_Document5.docx"/></Relationships>
</file>

<file path=ppt/slides/_rels/slide57.x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45.emf"/><Relationship Id="rId1" Type="http://schemas.openxmlformats.org/officeDocument/2006/relationships/slideLayout" Target="../slideLayouts/slideLayout2.xml"/><Relationship Id="rId5" Type="http://schemas.openxmlformats.org/officeDocument/2006/relationships/image" Target="../media/image48.emf"/><Relationship Id="rId4" Type="http://schemas.openxmlformats.org/officeDocument/2006/relationships/image" Target="../media/image47.emf"/></Relationships>
</file>

<file path=ppt/slides/_rels/slide58.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54.emf"/><Relationship Id="rId2" Type="http://schemas.openxmlformats.org/officeDocument/2006/relationships/image" Target="../media/image53.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6.emf"/><Relationship Id="rId2" Type="http://schemas.openxmlformats.org/officeDocument/2006/relationships/image" Target="../media/image55.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image" Target="../media/image59.e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package" Target="../embeddings/Microsoft_Office_Word_Document7.doc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66.x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45.emf"/><Relationship Id="rId1" Type="http://schemas.openxmlformats.org/officeDocument/2006/relationships/slideLayout" Target="../slideLayouts/slideLayout2.xml"/><Relationship Id="rId5" Type="http://schemas.openxmlformats.org/officeDocument/2006/relationships/image" Target="../media/image48.emf"/><Relationship Id="rId4" Type="http://schemas.openxmlformats.org/officeDocument/2006/relationships/image" Target="../media/image47.emf"/></Relationships>
</file>

<file path=ppt/slides/_rels/slide67.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68.xml.rels><?xml version="1.0" encoding="UTF-8" standalone="yes"?>
<Relationships xmlns="http://schemas.openxmlformats.org/package/2006/relationships"><Relationship Id="rId3" Type="http://schemas.openxmlformats.org/officeDocument/2006/relationships/image" Target="../media/image64.emf"/><Relationship Id="rId2" Type="http://schemas.openxmlformats.org/officeDocument/2006/relationships/image" Target="../media/image63.e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package" Target="../embeddings/Microsoft_Office_Word_Document9.docx"/><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71.xml.rels><?xml version="1.0" encoding="UTF-8" standalone="yes"?>
<Relationships xmlns="http://schemas.openxmlformats.org/package/2006/relationships"><Relationship Id="rId3" Type="http://schemas.openxmlformats.org/officeDocument/2006/relationships/package" Target="../embeddings/Microsoft_Office_Word_Document10.docx"/><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45.emf"/><Relationship Id="rId1" Type="http://schemas.openxmlformats.org/officeDocument/2006/relationships/slideLayout" Target="../slideLayouts/slideLayout2.xml"/><Relationship Id="rId5" Type="http://schemas.openxmlformats.org/officeDocument/2006/relationships/image" Target="../media/image48.emf"/><Relationship Id="rId4" Type="http://schemas.openxmlformats.org/officeDocument/2006/relationships/image" Target="../media/image47.emf"/></Relationships>
</file>

<file path=ppt/slides/_rels/slide74.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package" Target="../embeddings/Microsoft_Office_Word_Document12.docx"/></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hyperlink" Target="http://www.jstor.org/action/showPublisher?publisherCode=hasting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ctrTitle"/>
          </p:nvPr>
        </p:nvSpPr>
        <p:spPr/>
        <p:txBody>
          <a:bodyPr/>
          <a:lstStyle/>
          <a:p>
            <a:pPr algn="ctr"/>
            <a:r>
              <a:rPr lang="en-US" sz="2000" dirty="0"/>
              <a:t/>
            </a:r>
            <a:br>
              <a:rPr lang="en-US" sz="2000" dirty="0"/>
            </a:br>
            <a:r>
              <a:rPr lang="en-US" dirty="0" smtClean="0"/>
              <a:t>Overview of Linear </a:t>
            </a:r>
            <a:r>
              <a:rPr lang="en-US" dirty="0" smtClean="0"/>
              <a:t>Models</a:t>
            </a:r>
            <a:br>
              <a:rPr lang="en-US" dirty="0" smtClean="0"/>
            </a:br>
            <a:r>
              <a:rPr lang="en-US" dirty="0" smtClean="0"/>
              <a:t>Webinar</a:t>
            </a:r>
            <a:r>
              <a:rPr lang="en-US" dirty="0" smtClean="0"/>
              <a:t>:</a:t>
            </a:r>
            <a:r>
              <a:rPr lang="en-US" dirty="0" smtClean="0"/>
              <a:t> Tuesday, May 22, 2012</a:t>
            </a:r>
            <a:endParaRPr lang="en-US" dirty="0"/>
          </a:p>
        </p:txBody>
      </p:sp>
      <p:sp>
        <p:nvSpPr>
          <p:cNvPr id="316419" name="Rectangle 3"/>
          <p:cNvSpPr>
            <a:spLocks noGrp="1" noChangeArrowheads="1"/>
          </p:cNvSpPr>
          <p:nvPr>
            <p:ph type="subTitle" idx="1"/>
          </p:nvPr>
        </p:nvSpPr>
        <p:spPr>
          <a:xfrm>
            <a:off x="1982788" y="3811588"/>
            <a:ext cx="6629400" cy="2208212"/>
          </a:xfrm>
          <a:noFill/>
        </p:spPr>
        <p:txBody>
          <a:bodyPr/>
          <a:lstStyle/>
          <a:p>
            <a:pPr>
              <a:spcBef>
                <a:spcPct val="10000"/>
              </a:spcBef>
            </a:pPr>
            <a:r>
              <a:rPr lang="en-US" sz="2000" dirty="0"/>
              <a:t>Deborah Rosenberg, PhD</a:t>
            </a:r>
          </a:p>
          <a:p>
            <a:pPr>
              <a:spcBef>
                <a:spcPct val="10000"/>
              </a:spcBef>
            </a:pPr>
            <a:r>
              <a:rPr lang="en-US" sz="2000" dirty="0"/>
              <a:t>Research Associate Professor</a:t>
            </a:r>
          </a:p>
          <a:p>
            <a:pPr>
              <a:spcBef>
                <a:spcPct val="10000"/>
              </a:spcBef>
            </a:pPr>
            <a:r>
              <a:rPr lang="en-US" sz="2000" dirty="0"/>
              <a:t>Division of Epidemiology and Biostatistics</a:t>
            </a:r>
          </a:p>
          <a:p>
            <a:pPr>
              <a:spcBef>
                <a:spcPct val="10000"/>
              </a:spcBef>
            </a:pPr>
            <a:r>
              <a:rPr lang="en-US" sz="2000" dirty="0"/>
              <a:t>University of IL School of Public Health</a:t>
            </a:r>
          </a:p>
          <a:p>
            <a:pPr>
              <a:spcBef>
                <a:spcPct val="10000"/>
              </a:spcBef>
            </a:pPr>
            <a:endParaRPr lang="en-US" sz="2000" dirty="0"/>
          </a:p>
          <a:p>
            <a:pPr>
              <a:spcBef>
                <a:spcPct val="10000"/>
              </a:spcBef>
            </a:pPr>
            <a:r>
              <a:rPr lang="en-US" sz="2000" dirty="0"/>
              <a:t>Training Course in MCH Epidemiology</a:t>
            </a:r>
          </a:p>
        </p:txBody>
      </p:sp>
      <p:sp>
        <p:nvSpPr>
          <p:cNvPr id="4" name="Slide Number Placeholder 3"/>
          <p:cNvSpPr>
            <a:spLocks noGrp="1"/>
          </p:cNvSpPr>
          <p:nvPr>
            <p:ph type="sldNum" sz="quarter" idx="4"/>
          </p:nvPr>
        </p:nvSpPr>
        <p:spPr/>
        <p:txBody>
          <a:bodyPr/>
          <a:lstStyle/>
          <a:p>
            <a:fld id="{4CA3EE12-7833-4B6E-8435-E6D3854A0E54}" type="slidenum">
              <a:rPr lang="en-US" altLang="en-US" smtClean="0"/>
              <a:pPr/>
              <a:t>0</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a:xfrm>
            <a:off x="6553200" y="6400800"/>
            <a:ext cx="2133600" cy="300038"/>
          </a:xfrm>
        </p:spPr>
        <p:txBody>
          <a:bodyPr/>
          <a:lstStyle/>
          <a:p>
            <a:fld id="{E02D993C-1C19-4973-946C-E3318F17DE68}" type="slidenum">
              <a:rPr lang="en-US" altLang="en-US"/>
              <a:pPr/>
              <a:t>9</a:t>
            </a:fld>
            <a:endParaRPr lang="en-US" altLang="en-US" dirty="0"/>
          </a:p>
        </p:txBody>
      </p:sp>
      <p:sp>
        <p:nvSpPr>
          <p:cNvPr id="321538" name="Rectangle 2"/>
          <p:cNvSpPr>
            <a:spLocks noGrp="1" noChangeArrowheads="1"/>
          </p:cNvSpPr>
          <p:nvPr>
            <p:ph type="title"/>
          </p:nvPr>
        </p:nvSpPr>
        <p:spPr/>
        <p:txBody>
          <a:bodyPr/>
          <a:lstStyle/>
          <a:p>
            <a:r>
              <a:rPr lang="en-US" dirty="0"/>
              <a:t>Review of the Basics</a:t>
            </a:r>
          </a:p>
        </p:txBody>
      </p:sp>
      <p:sp>
        <p:nvSpPr>
          <p:cNvPr id="321539" name="Rectangle 3"/>
          <p:cNvSpPr>
            <a:spLocks noGrp="1" noChangeArrowheads="1"/>
          </p:cNvSpPr>
          <p:nvPr>
            <p:ph type="body" idx="1"/>
          </p:nvPr>
        </p:nvSpPr>
        <p:spPr>
          <a:xfrm>
            <a:off x="228600" y="1371600"/>
            <a:ext cx="8534400" cy="4800600"/>
          </a:xfrm>
        </p:spPr>
        <p:txBody>
          <a:bodyPr/>
          <a:lstStyle/>
          <a:p>
            <a:pPr algn="ctr"/>
            <a:r>
              <a:rPr lang="en-US" sz="2400" b="1" dirty="0">
                <a:solidFill>
                  <a:srgbClr val="990033"/>
                </a:solidFill>
              </a:rPr>
              <a:t>The 2x2 table—framework for constructing the ratio measures</a:t>
            </a:r>
          </a:p>
          <a:p>
            <a:pPr algn="ctr"/>
            <a:endParaRPr lang="en-US" sz="2400" b="1" dirty="0">
              <a:solidFill>
                <a:srgbClr val="990033"/>
              </a:solidFill>
            </a:endParaRPr>
          </a:p>
          <a:p>
            <a:endParaRPr lang="en-US" dirty="0"/>
          </a:p>
        </p:txBody>
      </p:sp>
      <p:pic>
        <p:nvPicPr>
          <p:cNvPr id="321540" name="Picture 4" descr="RR&amp;OR"/>
          <p:cNvPicPr>
            <a:picLocks noChangeAspect="1" noChangeArrowheads="1"/>
          </p:cNvPicPr>
          <p:nvPr/>
        </p:nvPicPr>
        <p:blipFill>
          <a:blip r:embed="rId2" cstate="print"/>
          <a:srcRect/>
          <a:stretch>
            <a:fillRect/>
          </a:stretch>
        </p:blipFill>
        <p:spPr bwMode="auto">
          <a:xfrm>
            <a:off x="889000" y="4838700"/>
            <a:ext cx="4368800" cy="1333500"/>
          </a:xfrm>
          <a:prstGeom prst="rect">
            <a:avLst/>
          </a:prstGeom>
          <a:noFill/>
          <a:ln w="25400">
            <a:solidFill>
              <a:srgbClr val="000080"/>
            </a:solidFill>
            <a:miter lim="800000"/>
            <a:headEnd/>
            <a:tailEnd/>
          </a:ln>
        </p:spPr>
      </p:pic>
      <p:pic>
        <p:nvPicPr>
          <p:cNvPr id="321541" name="Picture 5"/>
          <p:cNvPicPr>
            <a:picLocks noChangeAspect="1" noChangeArrowheads="1"/>
          </p:cNvPicPr>
          <p:nvPr/>
        </p:nvPicPr>
        <p:blipFill>
          <a:blip r:embed="rId3" cstate="print"/>
          <a:srcRect/>
          <a:stretch>
            <a:fillRect/>
          </a:stretch>
        </p:blipFill>
        <p:spPr bwMode="auto">
          <a:xfrm>
            <a:off x="1506538" y="1828800"/>
            <a:ext cx="6113462" cy="2836863"/>
          </a:xfrm>
          <a:prstGeom prst="rect">
            <a:avLst/>
          </a:prstGeom>
          <a:solidFill>
            <a:srgbClr val="F3F4F5"/>
          </a:solidFill>
          <a:ln w="25400">
            <a:solidFill>
              <a:srgbClr val="008000"/>
            </a:solidFill>
            <a:miter lim="800000"/>
            <a:headEnd/>
            <a:tailEnd/>
          </a:ln>
          <a:effectLst/>
        </p:spPr>
      </p:pic>
      <p:pic>
        <p:nvPicPr>
          <p:cNvPr id="321542" name="Picture 6" descr="OR"/>
          <p:cNvPicPr>
            <a:picLocks noChangeAspect="1" noChangeArrowheads="1"/>
          </p:cNvPicPr>
          <p:nvPr/>
        </p:nvPicPr>
        <p:blipFill>
          <a:blip r:embed="rId4" cstate="print"/>
          <a:srcRect/>
          <a:stretch>
            <a:fillRect/>
          </a:stretch>
        </p:blipFill>
        <p:spPr bwMode="auto">
          <a:xfrm>
            <a:off x="6527800" y="4953000"/>
            <a:ext cx="1701800" cy="1181100"/>
          </a:xfrm>
          <a:prstGeom prst="rect">
            <a:avLst/>
          </a:prstGeom>
          <a:noFill/>
          <a:ln w="25400">
            <a:solidFill>
              <a:srgbClr val="000080"/>
            </a:solid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1"/>
          </p:nvPr>
        </p:nvSpPr>
        <p:spPr>
          <a:xfrm>
            <a:off x="6553200" y="6400800"/>
            <a:ext cx="2133600" cy="300038"/>
          </a:xfrm>
        </p:spPr>
        <p:txBody>
          <a:bodyPr/>
          <a:lstStyle/>
          <a:p>
            <a:fld id="{97DF1AF7-B1A5-484D-B5FE-17239EA4CFD6}" type="slidenum">
              <a:rPr lang="en-US" altLang="en-US"/>
              <a:pPr/>
              <a:t>10</a:t>
            </a:fld>
            <a:endParaRPr lang="en-US" altLang="en-US" dirty="0"/>
          </a:p>
        </p:txBody>
      </p:sp>
      <p:sp>
        <p:nvSpPr>
          <p:cNvPr id="322562" name="Rectangle 2"/>
          <p:cNvSpPr>
            <a:spLocks noGrp="1" noChangeArrowheads="1"/>
          </p:cNvSpPr>
          <p:nvPr>
            <p:ph type="title"/>
          </p:nvPr>
        </p:nvSpPr>
        <p:spPr/>
        <p:txBody>
          <a:bodyPr/>
          <a:lstStyle/>
          <a:p>
            <a:r>
              <a:rPr lang="en-US" dirty="0"/>
              <a:t>Review of the Basics</a:t>
            </a:r>
          </a:p>
        </p:txBody>
      </p:sp>
      <p:sp>
        <p:nvSpPr>
          <p:cNvPr id="322563" name="Rectangle 3"/>
          <p:cNvSpPr>
            <a:spLocks noGrp="1" noChangeArrowheads="1"/>
          </p:cNvSpPr>
          <p:nvPr>
            <p:ph type="body" idx="1"/>
          </p:nvPr>
        </p:nvSpPr>
        <p:spPr>
          <a:xfrm>
            <a:off x="457200" y="1371600"/>
            <a:ext cx="8305800" cy="4800600"/>
          </a:xfrm>
        </p:spPr>
        <p:txBody>
          <a:bodyPr/>
          <a:lstStyle/>
          <a:p>
            <a:pPr algn="ctr"/>
            <a:r>
              <a:rPr lang="en-US" dirty="0"/>
              <a:t>Assessing the Accuracy of Statistics</a:t>
            </a:r>
          </a:p>
          <a:p>
            <a:endParaRPr lang="en-US" sz="1000" dirty="0"/>
          </a:p>
          <a:p>
            <a:pPr>
              <a:spcBef>
                <a:spcPct val="0"/>
              </a:spcBef>
            </a:pPr>
            <a:r>
              <a:rPr lang="en-US" sz="2400" dirty="0"/>
              <a:t>We use probability distributions to evaluate how close or far from the “truth” our statistics are by calculating a range of values which includes the “true” population value with a given probability. This range is a </a:t>
            </a:r>
            <a:r>
              <a:rPr lang="en-US" sz="2400" b="1" i="1" dirty="0">
                <a:solidFill>
                  <a:srgbClr val="000099"/>
                </a:solidFill>
              </a:rPr>
              <a:t>confidence interval</a:t>
            </a:r>
            <a:r>
              <a:rPr lang="en-US" sz="2400" dirty="0">
                <a:solidFill>
                  <a:srgbClr val="000099"/>
                </a:solidFill>
              </a:rPr>
              <a:t>, </a:t>
            </a:r>
            <a:r>
              <a:rPr lang="en-US" sz="2400" dirty="0"/>
              <a:t>and can be calculated around both measures of occurrence, e.g. incidence or prevalence, and measures of association, e.g. odds ratios or relative risks.</a:t>
            </a:r>
            <a:r>
              <a:rPr lang="en-US" sz="2400" i="1" dirty="0"/>
              <a:t>.</a:t>
            </a:r>
          </a:p>
          <a:p>
            <a:endParaRPr lang="en-US" sz="2400" i="1" dirty="0"/>
          </a:p>
          <a:p>
            <a:endParaRPr lang="en-US" sz="2400" i="1" dirty="0"/>
          </a:p>
          <a:p>
            <a:endParaRPr lang="en-US" sz="1400" i="1" dirty="0"/>
          </a:p>
        </p:txBody>
      </p:sp>
      <p:pic>
        <p:nvPicPr>
          <p:cNvPr id="322564" name="Picture 4" descr="CI_ASSOC"/>
          <p:cNvPicPr>
            <a:picLocks noChangeAspect="1" noChangeArrowheads="1"/>
          </p:cNvPicPr>
          <p:nvPr/>
        </p:nvPicPr>
        <p:blipFill>
          <a:blip r:embed="rId2" cstate="print"/>
          <a:srcRect/>
          <a:stretch>
            <a:fillRect/>
          </a:stretch>
        </p:blipFill>
        <p:spPr bwMode="auto">
          <a:xfrm>
            <a:off x="1143000" y="5465763"/>
            <a:ext cx="6627813" cy="401637"/>
          </a:xfrm>
          <a:prstGeom prst="rect">
            <a:avLst/>
          </a:prstGeom>
          <a:solidFill>
            <a:srgbClr val="FFFFDF"/>
          </a:solidFill>
          <a:ln w="25400">
            <a:solidFill>
              <a:srgbClr val="000066"/>
            </a:solidFill>
            <a:miter lim="800000"/>
            <a:headEnd/>
            <a:tailEnd/>
          </a:ln>
        </p:spPr>
      </p:pic>
      <p:pic>
        <p:nvPicPr>
          <p:cNvPr id="322565" name="Picture 5" descr="CI_FORM2"/>
          <p:cNvPicPr>
            <a:picLocks noChangeAspect="1" noChangeArrowheads="1"/>
          </p:cNvPicPr>
          <p:nvPr/>
        </p:nvPicPr>
        <p:blipFill>
          <a:blip r:embed="rId3" cstate="print"/>
          <a:srcRect/>
          <a:stretch>
            <a:fillRect/>
          </a:stretch>
        </p:blipFill>
        <p:spPr bwMode="auto">
          <a:xfrm>
            <a:off x="457200" y="4548188"/>
            <a:ext cx="8364538" cy="328612"/>
          </a:xfrm>
          <a:prstGeom prst="rect">
            <a:avLst/>
          </a:prstGeom>
          <a:solidFill>
            <a:srgbClr val="FBFEEE"/>
          </a:solidFill>
          <a:ln w="25400">
            <a:solidFill>
              <a:srgbClr val="000080"/>
            </a:solidFill>
            <a:miter lim="800000"/>
            <a:headEnd/>
            <a:tailEnd/>
          </a:ln>
        </p:spPr>
      </p:pic>
      <p:sp>
        <p:nvSpPr>
          <p:cNvPr id="322566" name="Oval 6"/>
          <p:cNvSpPr>
            <a:spLocks noChangeArrowheads="1"/>
          </p:cNvSpPr>
          <p:nvPr/>
        </p:nvSpPr>
        <p:spPr bwMode="auto">
          <a:xfrm>
            <a:off x="1066800" y="4395788"/>
            <a:ext cx="2468563" cy="709612"/>
          </a:xfrm>
          <a:prstGeom prst="ellipse">
            <a:avLst/>
          </a:prstGeom>
          <a:noFill/>
          <a:ln w="9525">
            <a:solidFill>
              <a:srgbClr val="800080"/>
            </a:solidFill>
            <a:round/>
            <a:headEnd/>
            <a:tailEnd/>
          </a:ln>
          <a:effectLst/>
        </p:spPr>
        <p:txBody>
          <a:bodyPr wrap="none" anchor="ctr"/>
          <a:lstStyle/>
          <a:p>
            <a:endParaRPr lang="en-US" dirty="0"/>
          </a:p>
        </p:txBody>
      </p:sp>
      <p:sp>
        <p:nvSpPr>
          <p:cNvPr id="322567" name="Oval 7"/>
          <p:cNvSpPr>
            <a:spLocks noChangeArrowheads="1"/>
          </p:cNvSpPr>
          <p:nvPr/>
        </p:nvSpPr>
        <p:spPr bwMode="auto">
          <a:xfrm>
            <a:off x="1722438" y="5334000"/>
            <a:ext cx="1554162" cy="685800"/>
          </a:xfrm>
          <a:prstGeom prst="ellipse">
            <a:avLst/>
          </a:prstGeom>
          <a:noFill/>
          <a:ln w="9525">
            <a:solidFill>
              <a:srgbClr val="800080"/>
            </a:solidFill>
            <a:round/>
            <a:headEnd/>
            <a:tailEnd/>
          </a:ln>
          <a:effectLst/>
        </p:spPr>
        <p:txBody>
          <a:bodyPr wrap="none" anchor="ct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a:xfrm>
            <a:off x="6553200" y="6400800"/>
            <a:ext cx="2133600" cy="300038"/>
          </a:xfrm>
        </p:spPr>
        <p:txBody>
          <a:bodyPr/>
          <a:lstStyle/>
          <a:p>
            <a:fld id="{975CBD18-754E-4774-B46B-04A56572BEDB}" type="slidenum">
              <a:rPr lang="en-US" altLang="en-US"/>
              <a:pPr/>
              <a:t>11</a:t>
            </a:fld>
            <a:endParaRPr lang="en-US" altLang="en-US" dirty="0"/>
          </a:p>
        </p:txBody>
      </p:sp>
      <p:sp>
        <p:nvSpPr>
          <p:cNvPr id="326658" name="Rectangle 2"/>
          <p:cNvSpPr>
            <a:spLocks noGrp="1" noChangeArrowheads="1"/>
          </p:cNvSpPr>
          <p:nvPr>
            <p:ph type="title"/>
          </p:nvPr>
        </p:nvSpPr>
        <p:spPr/>
        <p:txBody>
          <a:bodyPr/>
          <a:lstStyle/>
          <a:p>
            <a:r>
              <a:rPr lang="en-US" dirty="0"/>
              <a:t>Review of the Basics</a:t>
            </a:r>
          </a:p>
        </p:txBody>
      </p:sp>
      <p:sp>
        <p:nvSpPr>
          <p:cNvPr id="326659" name="Rectangle 3"/>
          <p:cNvSpPr>
            <a:spLocks noGrp="1" noChangeArrowheads="1"/>
          </p:cNvSpPr>
          <p:nvPr>
            <p:ph type="body" idx="1"/>
          </p:nvPr>
        </p:nvSpPr>
        <p:spPr/>
        <p:txBody>
          <a:bodyPr/>
          <a:lstStyle/>
          <a:p>
            <a:pPr algn="ctr"/>
            <a:r>
              <a:rPr lang="en-US" dirty="0"/>
              <a:t>Tests of Statistical Significance</a:t>
            </a:r>
          </a:p>
          <a:p>
            <a:pPr algn="ctr"/>
            <a:endParaRPr lang="en-US" sz="1600" dirty="0"/>
          </a:p>
          <a:p>
            <a:r>
              <a:rPr lang="en-US" dirty="0"/>
              <a:t>Confidence intervals </a:t>
            </a:r>
            <a:r>
              <a:rPr lang="en-US" dirty="0" smtClean="0"/>
              <a:t>around measures of association provide </a:t>
            </a:r>
            <a:r>
              <a:rPr lang="en-US" dirty="0"/>
              <a:t>evidence for or against equality.</a:t>
            </a:r>
          </a:p>
          <a:p>
            <a:endParaRPr lang="en-US" sz="1400" dirty="0"/>
          </a:p>
          <a:p>
            <a:r>
              <a:rPr lang="en-US" dirty="0"/>
              <a:t>Statistical tests go beyond this by generating a specific probability that a given difference we see in our sample is due solely to chance imposed by the sampling process.</a:t>
            </a:r>
          </a:p>
          <a:p>
            <a:endParaRPr lang="en-US" sz="1400" dirty="0"/>
          </a:p>
          <a:p>
            <a:r>
              <a:rPr lang="en-US" dirty="0"/>
              <a:t>This probability is the</a:t>
            </a:r>
            <a:r>
              <a:rPr lang="en-US" sz="3200" dirty="0"/>
              <a:t> </a:t>
            </a:r>
            <a:r>
              <a:rPr lang="en-US" sz="4000" b="1" dirty="0">
                <a:solidFill>
                  <a:srgbClr val="AB4D5D"/>
                </a:solidFill>
              </a:rPr>
              <a:t>p-value</a:t>
            </a:r>
            <a:r>
              <a:rPr lang="en-US" sz="3200" b="1" dirty="0">
                <a:solidFill>
                  <a:srgbClr val="AB4D5D"/>
                </a:solidFill>
              </a:rPr>
              <a:t>.</a:t>
            </a:r>
            <a:r>
              <a:rPr lang="en-US"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a:xfrm>
            <a:off x="6553200" y="6400800"/>
            <a:ext cx="2133600" cy="300038"/>
          </a:xfrm>
        </p:spPr>
        <p:txBody>
          <a:bodyPr/>
          <a:lstStyle/>
          <a:p>
            <a:fld id="{CBC5B1C5-8773-458D-AE07-81F74E207EB6}" type="slidenum">
              <a:rPr lang="en-US" altLang="en-US"/>
              <a:pPr/>
              <a:t>12</a:t>
            </a:fld>
            <a:endParaRPr lang="en-US" altLang="en-US" dirty="0"/>
          </a:p>
        </p:txBody>
      </p:sp>
      <p:sp>
        <p:nvSpPr>
          <p:cNvPr id="327682" name="Rectangle 2"/>
          <p:cNvSpPr>
            <a:spLocks noGrp="1" noChangeArrowheads="1"/>
          </p:cNvSpPr>
          <p:nvPr>
            <p:ph type="title"/>
          </p:nvPr>
        </p:nvSpPr>
        <p:spPr/>
        <p:txBody>
          <a:bodyPr/>
          <a:lstStyle/>
          <a:p>
            <a:r>
              <a:rPr lang="en-US" dirty="0"/>
              <a:t>Review of the Basics</a:t>
            </a:r>
          </a:p>
        </p:txBody>
      </p:sp>
      <p:sp>
        <p:nvSpPr>
          <p:cNvPr id="327683" name="Rectangle 3"/>
          <p:cNvSpPr>
            <a:spLocks noGrp="1" noChangeArrowheads="1"/>
          </p:cNvSpPr>
          <p:nvPr>
            <p:ph type="body" idx="1"/>
          </p:nvPr>
        </p:nvSpPr>
        <p:spPr/>
        <p:txBody>
          <a:bodyPr/>
          <a:lstStyle/>
          <a:p>
            <a:r>
              <a:rPr lang="en-US" sz="2400" dirty="0"/>
              <a:t>We again use probability distributions to formally test hypotheses about sample statistics.</a:t>
            </a:r>
            <a:endParaRPr lang="en-US" dirty="0"/>
          </a:p>
          <a:p>
            <a:endParaRPr lang="en-US" dirty="0"/>
          </a:p>
        </p:txBody>
      </p:sp>
      <p:pic>
        <p:nvPicPr>
          <p:cNvPr id="327684" name="Picture 4" descr="HYPTEST"/>
          <p:cNvPicPr>
            <a:picLocks noChangeAspect="1" noChangeArrowheads="1"/>
          </p:cNvPicPr>
          <p:nvPr/>
        </p:nvPicPr>
        <p:blipFill>
          <a:blip r:embed="rId2" cstate="print"/>
          <a:srcRect/>
          <a:stretch>
            <a:fillRect/>
          </a:stretch>
        </p:blipFill>
        <p:spPr bwMode="auto">
          <a:xfrm>
            <a:off x="1371600" y="4044950"/>
            <a:ext cx="6353175" cy="603250"/>
          </a:xfrm>
          <a:prstGeom prst="rect">
            <a:avLst/>
          </a:prstGeom>
          <a:noFill/>
          <a:ln w="25400">
            <a:solidFill>
              <a:srgbClr val="000080"/>
            </a:solidFill>
            <a:miter lim="800000"/>
            <a:headEnd/>
            <a:tailEnd/>
          </a:ln>
        </p:spPr>
      </p:pic>
      <p:pic>
        <p:nvPicPr>
          <p:cNvPr id="327685" name="Picture 5" descr="TESTREG2"/>
          <p:cNvPicPr>
            <a:picLocks noChangeAspect="1" noChangeArrowheads="1"/>
          </p:cNvPicPr>
          <p:nvPr/>
        </p:nvPicPr>
        <p:blipFill>
          <a:blip r:embed="rId3" cstate="print"/>
          <a:srcRect/>
          <a:stretch>
            <a:fillRect/>
          </a:stretch>
        </p:blipFill>
        <p:spPr bwMode="auto">
          <a:xfrm>
            <a:off x="1790700" y="5135563"/>
            <a:ext cx="5448300" cy="731837"/>
          </a:xfrm>
          <a:prstGeom prst="rect">
            <a:avLst/>
          </a:prstGeom>
          <a:solidFill>
            <a:srgbClr val="EBFFEB"/>
          </a:solidFill>
          <a:ln w="25400">
            <a:solidFill>
              <a:srgbClr val="000080"/>
            </a:solidFill>
            <a:miter lim="800000"/>
            <a:headEnd/>
            <a:tailEnd/>
          </a:ln>
        </p:spPr>
      </p:pic>
      <p:pic>
        <p:nvPicPr>
          <p:cNvPr id="327686" name="Picture 6" descr="HYPTEST2"/>
          <p:cNvPicPr>
            <a:picLocks noChangeAspect="1" noChangeArrowheads="1"/>
          </p:cNvPicPr>
          <p:nvPr/>
        </p:nvPicPr>
        <p:blipFill>
          <a:blip r:embed="rId4" cstate="print"/>
          <a:srcRect/>
          <a:stretch>
            <a:fillRect/>
          </a:stretch>
        </p:blipFill>
        <p:spPr bwMode="auto">
          <a:xfrm>
            <a:off x="1524000" y="2895600"/>
            <a:ext cx="5832475" cy="666750"/>
          </a:xfrm>
          <a:prstGeom prst="rect">
            <a:avLst/>
          </a:prstGeom>
          <a:solidFill>
            <a:srgbClr val="FBFEEE"/>
          </a:solidFill>
          <a:ln w="25400">
            <a:solidFill>
              <a:srgbClr val="000080"/>
            </a:solid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sz="3200" dirty="0" smtClean="0"/>
              <a:t>Review of the Basics</a:t>
            </a:r>
          </a:p>
        </p:txBody>
      </p:sp>
      <p:sp>
        <p:nvSpPr>
          <p:cNvPr id="17412" name="Rectangle 3"/>
          <p:cNvSpPr>
            <a:spLocks noGrp="1" noChangeArrowheads="1"/>
          </p:cNvSpPr>
          <p:nvPr>
            <p:ph type="body" idx="1"/>
          </p:nvPr>
        </p:nvSpPr>
        <p:spPr/>
        <p:txBody>
          <a:bodyPr/>
          <a:lstStyle/>
          <a:p>
            <a:r>
              <a:rPr lang="en-US" dirty="0" smtClean="0"/>
              <a:t>Multivariable modeling should be the culmination of an analytic strategy that includes articulating a conceptual framework and carrying out preliminary analysis.</a:t>
            </a:r>
          </a:p>
          <a:p>
            <a:endParaRPr lang="en-US" sz="1600" dirty="0" smtClean="0"/>
          </a:p>
          <a:p>
            <a:r>
              <a:rPr lang="en-US" b="1" dirty="0" smtClean="0">
                <a:solidFill>
                  <a:srgbClr val="D09E00"/>
                </a:solidFill>
              </a:rPr>
              <a:t>BEFORE any multivariable modeling—</a:t>
            </a:r>
          </a:p>
          <a:p>
            <a:pPr marL="922337" lvl="1" indent="-514350">
              <a:buSzPct val="85000"/>
              <a:buFont typeface="Arial" pitchFamily="34" charset="0"/>
              <a:buChar char="•"/>
            </a:pPr>
            <a:r>
              <a:rPr lang="en-US" dirty="0" smtClean="0"/>
              <a:t>Select variables of interest</a:t>
            </a:r>
          </a:p>
          <a:p>
            <a:pPr marL="922337" lvl="1" indent="-514350">
              <a:buSzPct val="85000"/>
              <a:buFont typeface="Arial" pitchFamily="34" charset="0"/>
              <a:buChar char="•"/>
            </a:pPr>
            <a:r>
              <a:rPr lang="en-US" dirty="0" smtClean="0"/>
              <a:t>Define levels of measurement, sometimes more than once, for a given variable</a:t>
            </a:r>
          </a:p>
          <a:p>
            <a:pPr marL="922337" lvl="1" indent="-514350">
              <a:buSzPct val="85000"/>
              <a:buFont typeface="Arial" pitchFamily="34" charset="0"/>
              <a:buChar char="•"/>
            </a:pPr>
            <a:r>
              <a:rPr lang="en-US" dirty="0" smtClean="0"/>
              <a:t>Examine univariate distributions</a:t>
            </a:r>
          </a:p>
          <a:p>
            <a:pPr marL="922337" lvl="1" indent="-514350">
              <a:buSzPct val="85000"/>
              <a:buFont typeface="Arial" pitchFamily="34" charset="0"/>
              <a:buChar char="•"/>
            </a:pPr>
            <a:r>
              <a:rPr lang="en-US" dirty="0" smtClean="0"/>
              <a:t>Examine bivariate distributions</a:t>
            </a:r>
          </a:p>
        </p:txBody>
      </p:sp>
      <p:sp>
        <p:nvSpPr>
          <p:cNvPr id="17410" name="Slide Number Placeholder 3"/>
          <p:cNvSpPr>
            <a:spLocks noGrp="1"/>
          </p:cNvSpPr>
          <p:nvPr>
            <p:ph type="sldNum" sz="quarter" idx="11"/>
          </p:nvPr>
        </p:nvSpPr>
        <p:spPr>
          <a:xfrm>
            <a:off x="6553200" y="6400800"/>
            <a:ext cx="2133600" cy="300038"/>
          </a:xfrm>
        </p:spPr>
        <p:txBody>
          <a:bodyPr/>
          <a:lstStyle/>
          <a:p>
            <a:fld id="{70612343-350E-4844-940B-5FC3DEABE5DE}" type="slidenum">
              <a:rPr lang="en-US" smtClean="0"/>
              <a:pPr/>
              <a:t>13</a:t>
            </a:fld>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US" sz="3200" dirty="0" smtClean="0"/>
              <a:t>Review of the Basics</a:t>
            </a:r>
          </a:p>
        </p:txBody>
      </p:sp>
      <p:sp>
        <p:nvSpPr>
          <p:cNvPr id="18436" name="Rectangle 3"/>
          <p:cNvSpPr>
            <a:spLocks noGrp="1" noChangeArrowheads="1"/>
          </p:cNvSpPr>
          <p:nvPr>
            <p:ph type="body" idx="1"/>
          </p:nvPr>
        </p:nvSpPr>
        <p:spPr/>
        <p:txBody>
          <a:bodyPr/>
          <a:lstStyle/>
          <a:p>
            <a:r>
              <a:rPr lang="en-US" b="1" dirty="0" smtClean="0">
                <a:solidFill>
                  <a:srgbClr val="D09E00"/>
                </a:solidFill>
              </a:rPr>
              <a:t>BEFORE any multivariable modeling—</a:t>
            </a:r>
          </a:p>
          <a:p>
            <a:pPr lvl="1"/>
            <a:endParaRPr lang="en-US" dirty="0" smtClean="0"/>
          </a:p>
          <a:p>
            <a:pPr lvl="1">
              <a:buSzPct val="85000"/>
              <a:buFont typeface="Arial" pitchFamily="34" charset="0"/>
              <a:buChar char="•"/>
            </a:pPr>
            <a:r>
              <a:rPr lang="en-US" dirty="0" smtClean="0"/>
              <a:t>Perform single factor stratified analysis to assess confounding and effect modification</a:t>
            </a:r>
          </a:p>
          <a:p>
            <a:pPr lvl="1">
              <a:buSzPct val="85000"/>
              <a:buFont typeface="Arial" pitchFamily="34" charset="0"/>
              <a:buChar char="•"/>
            </a:pPr>
            <a:r>
              <a:rPr lang="en-US" dirty="0" smtClean="0"/>
              <a:t>Rethink variables and levels of measurement</a:t>
            </a:r>
          </a:p>
          <a:p>
            <a:pPr lvl="1">
              <a:buSzPct val="85000"/>
              <a:buFont typeface="Arial" pitchFamily="34" charset="0"/>
              <a:buChar char="•"/>
            </a:pPr>
            <a:r>
              <a:rPr lang="en-US" dirty="0" smtClean="0"/>
              <a:t>Perform multiple factor stratified analysis with different combinations of potential confounders  / effect modifiers</a:t>
            </a:r>
          </a:p>
          <a:p>
            <a:endParaRPr lang="en-US" dirty="0" smtClean="0"/>
          </a:p>
          <a:p>
            <a:r>
              <a:rPr lang="en-US" b="1" dirty="0" smtClean="0">
                <a:solidFill>
                  <a:srgbClr val="FF3300"/>
                </a:solidFill>
              </a:rPr>
              <a:t>These steps should never be skipped!</a:t>
            </a:r>
          </a:p>
        </p:txBody>
      </p:sp>
      <p:sp>
        <p:nvSpPr>
          <p:cNvPr id="18434" name="Slide Number Placeholder 3"/>
          <p:cNvSpPr>
            <a:spLocks noGrp="1"/>
          </p:cNvSpPr>
          <p:nvPr>
            <p:ph type="sldNum" sz="quarter" idx="11"/>
          </p:nvPr>
        </p:nvSpPr>
        <p:spPr>
          <a:xfrm>
            <a:off x="6553200" y="6400800"/>
            <a:ext cx="2133600" cy="300038"/>
          </a:xfrm>
        </p:spPr>
        <p:txBody>
          <a:bodyPr/>
          <a:lstStyle/>
          <a:p>
            <a:fld id="{682215D2-8DC0-4A54-ABF4-EA53E5A75AAB}" type="slidenum">
              <a:rPr lang="en-US" smtClean="0"/>
              <a:pPr/>
              <a:t>14</a:t>
            </a:fld>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a:xfrm>
            <a:off x="6553200" y="6400800"/>
            <a:ext cx="2133600" cy="300038"/>
          </a:xfrm>
        </p:spPr>
        <p:txBody>
          <a:bodyPr/>
          <a:lstStyle/>
          <a:p>
            <a:fld id="{3918EE03-E54F-494E-9AD7-2C02D82B61EA}" type="slidenum">
              <a:rPr lang="en-US" altLang="en-US"/>
              <a:pPr/>
              <a:t>15</a:t>
            </a:fld>
            <a:endParaRPr lang="en-US" altLang="en-US" dirty="0"/>
          </a:p>
        </p:txBody>
      </p:sp>
      <p:sp>
        <p:nvSpPr>
          <p:cNvPr id="353282" name="Text Box 2"/>
          <p:cNvSpPr txBox="1">
            <a:spLocks noChangeArrowheads="1"/>
          </p:cNvSpPr>
          <p:nvPr/>
        </p:nvSpPr>
        <p:spPr bwMode="auto">
          <a:xfrm>
            <a:off x="533400" y="1295400"/>
            <a:ext cx="8001000" cy="4814888"/>
          </a:xfrm>
          <a:prstGeom prst="rect">
            <a:avLst/>
          </a:prstGeom>
          <a:noFill/>
          <a:ln w="9525">
            <a:noFill/>
            <a:miter lim="800000"/>
            <a:headEnd/>
            <a:tailEnd/>
          </a:ln>
          <a:effectLst/>
        </p:spPr>
        <p:txBody>
          <a:bodyPr/>
          <a:lstStyle/>
          <a:p>
            <a:pPr algn="ctr"/>
            <a:endParaRPr lang="en-US" sz="2800" dirty="0">
              <a:latin typeface="Times New Roman" pitchFamily="18" charset="0"/>
            </a:endParaRPr>
          </a:p>
          <a:p>
            <a:endParaRPr lang="en-US" sz="1000" dirty="0">
              <a:latin typeface="Times New Roman" pitchFamily="18" charset="0"/>
            </a:endParaRPr>
          </a:p>
          <a:p>
            <a:endParaRPr lang="en-US" sz="1600" dirty="0">
              <a:latin typeface="Times New Roman" pitchFamily="18" charset="0"/>
            </a:endParaRPr>
          </a:p>
          <a:p>
            <a:endParaRPr lang="en-US" sz="1600" dirty="0">
              <a:latin typeface="Times New Roman" pitchFamily="18" charset="0"/>
            </a:endParaRPr>
          </a:p>
          <a:p>
            <a:endParaRPr lang="en-US" dirty="0">
              <a:latin typeface="Times New Roman" pitchFamily="18" charset="0"/>
            </a:endParaRPr>
          </a:p>
          <a:p>
            <a:endParaRPr lang="en-US" dirty="0">
              <a:latin typeface="Times New Roman" pitchFamily="18" charset="0"/>
            </a:endParaRPr>
          </a:p>
          <a:p>
            <a:endParaRPr lang="en-US" dirty="0">
              <a:latin typeface="Times New Roman" pitchFamily="18" charset="0"/>
            </a:endParaRPr>
          </a:p>
          <a:p>
            <a:endParaRPr lang="en-US" sz="1200" dirty="0">
              <a:latin typeface="Times New Roman" pitchFamily="18" charset="0"/>
            </a:endParaRPr>
          </a:p>
          <a:p>
            <a:endParaRPr lang="en-US" sz="2000" dirty="0">
              <a:latin typeface="Times New Roman" pitchFamily="18" charset="0"/>
            </a:endParaRPr>
          </a:p>
          <a:p>
            <a:endParaRPr lang="en-US" sz="2400" dirty="0">
              <a:latin typeface="Times New Roman" pitchFamily="18" charset="0"/>
            </a:endParaRPr>
          </a:p>
          <a:p>
            <a:r>
              <a:rPr lang="en-US" sz="2400" dirty="0">
                <a:latin typeface="Times New Roman" pitchFamily="18" charset="0"/>
                <a:cs typeface="Times New Roman" pitchFamily="18" charset="0"/>
              </a:rPr>
              <a:t>With confounding, the association between a risk factor and a health outcome is the same (or close to the same) in each </a:t>
            </a:r>
            <a:r>
              <a:rPr lang="en-US" sz="2400" dirty="0" smtClean="0">
                <a:latin typeface="Times New Roman" pitchFamily="18" charset="0"/>
                <a:cs typeface="Times New Roman" pitchFamily="18" charset="0"/>
              </a:rPr>
              <a:t>stratum, but the adjusted association differs from the crude.</a:t>
            </a:r>
            <a:endParaRPr lang="en-US" sz="2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r>
              <a:rPr lang="en-US" sz="2400" dirty="0">
                <a:latin typeface="Times New Roman" pitchFamily="18" charset="0"/>
                <a:cs typeface="Times New Roman" pitchFamily="18" charset="0"/>
              </a:rPr>
              <a:t>With effect modification, the association between a risk factor and a health outcome </a:t>
            </a:r>
            <a:r>
              <a:rPr lang="en-US" sz="2400" b="1" i="1" dirty="0">
                <a:solidFill>
                  <a:srgbClr val="0000FF"/>
                </a:solidFill>
                <a:latin typeface="Times New Roman" pitchFamily="18" charset="0"/>
                <a:cs typeface="Times New Roman" pitchFamily="18" charset="0"/>
              </a:rPr>
              <a:t>varies</a:t>
            </a:r>
            <a:r>
              <a:rPr lang="en-US" sz="2400" dirty="0">
                <a:latin typeface="Times New Roman" pitchFamily="18" charset="0"/>
                <a:cs typeface="Times New Roman" pitchFamily="18" charset="0"/>
              </a:rPr>
              <a:t> from stratum to stratum.</a:t>
            </a:r>
            <a:r>
              <a:rPr lang="en-US" sz="2400" dirty="0">
                <a:latin typeface="Times New Roman" pitchFamily="18" charset="0"/>
              </a:rPr>
              <a:t> </a:t>
            </a:r>
          </a:p>
        </p:txBody>
      </p:sp>
      <p:pic>
        <p:nvPicPr>
          <p:cNvPr id="353283" name="Picture 3"/>
          <p:cNvPicPr>
            <a:picLocks noGrp="1" noChangeAspect="1" noChangeArrowheads="1"/>
          </p:cNvPicPr>
          <p:nvPr>
            <p:ph type="body" idx="1"/>
          </p:nvPr>
        </p:nvPicPr>
        <p:blipFill>
          <a:blip r:embed="rId3" cstate="print"/>
          <a:srcRect l="5505" t="7310" r="6422" b="19594"/>
          <a:stretch>
            <a:fillRect/>
          </a:stretch>
        </p:blipFill>
        <p:spPr>
          <a:xfrm>
            <a:off x="762000" y="1676400"/>
            <a:ext cx="7315200" cy="2286000"/>
          </a:xfrm>
        </p:spPr>
      </p:pic>
      <p:sp>
        <p:nvSpPr>
          <p:cNvPr id="353284" name="Rectangle 4"/>
          <p:cNvSpPr>
            <a:spLocks noGrp="1" noChangeArrowheads="1"/>
          </p:cNvSpPr>
          <p:nvPr>
            <p:ph type="title"/>
          </p:nvPr>
        </p:nvSpPr>
        <p:spPr>
          <a:xfrm>
            <a:off x="3200400" y="381000"/>
            <a:ext cx="3810000" cy="838200"/>
          </a:xfrm>
        </p:spPr>
        <p:txBody>
          <a:bodyPr/>
          <a:lstStyle/>
          <a:p>
            <a:r>
              <a:rPr lang="en-US" sz="3200" dirty="0" smtClean="0"/>
              <a:t>Review of the Basics</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a:xfrm>
            <a:off x="6553200" y="6400800"/>
            <a:ext cx="2133600" cy="300038"/>
          </a:xfrm>
        </p:spPr>
        <p:txBody>
          <a:bodyPr/>
          <a:lstStyle/>
          <a:p>
            <a:fld id="{1B2F72FB-9F97-447F-8F31-E960B85F67D3}" type="slidenum">
              <a:rPr lang="en-US" altLang="en-US"/>
              <a:pPr/>
              <a:t>16</a:t>
            </a:fld>
            <a:endParaRPr lang="en-US" altLang="en-US" dirty="0"/>
          </a:p>
        </p:txBody>
      </p:sp>
      <p:sp>
        <p:nvSpPr>
          <p:cNvPr id="339970" name="Rectangle 2"/>
          <p:cNvSpPr>
            <a:spLocks noGrp="1" noChangeArrowheads="1"/>
          </p:cNvSpPr>
          <p:nvPr>
            <p:ph type="title"/>
          </p:nvPr>
        </p:nvSpPr>
        <p:spPr/>
        <p:txBody>
          <a:bodyPr/>
          <a:lstStyle/>
          <a:p>
            <a:r>
              <a:rPr lang="en-US" sz="3200" dirty="0" smtClean="0"/>
              <a:t>Review of the Basics</a:t>
            </a:r>
            <a:endParaRPr lang="en-US" dirty="0"/>
          </a:p>
        </p:txBody>
      </p:sp>
      <p:sp>
        <p:nvSpPr>
          <p:cNvPr id="339971" name="Rectangle 3"/>
          <p:cNvSpPr>
            <a:spLocks noGrp="1" noChangeArrowheads="1"/>
          </p:cNvSpPr>
          <p:nvPr>
            <p:ph type="body" idx="1"/>
          </p:nvPr>
        </p:nvSpPr>
        <p:spPr>
          <a:xfrm>
            <a:off x="457200" y="1371600"/>
            <a:ext cx="8305800" cy="4800600"/>
          </a:xfrm>
        </p:spPr>
        <p:txBody>
          <a:bodyPr/>
          <a:lstStyle/>
          <a:p>
            <a:pPr marL="228600" indent="-228600" algn="ctr"/>
            <a:r>
              <a:rPr lang="en-US" dirty="0"/>
              <a:t>Assessing Effect Modification </a:t>
            </a:r>
          </a:p>
          <a:p>
            <a:pPr marL="228600" indent="-228600"/>
            <a:endParaRPr lang="en-US" sz="1400" dirty="0"/>
          </a:p>
          <a:p>
            <a:pPr marL="228600" indent="-228600">
              <a:buClr>
                <a:srgbClr val="663300"/>
              </a:buClr>
              <a:buSzPct val="90000"/>
              <a:buFontTx/>
              <a:buChar char="•"/>
            </a:pPr>
            <a:r>
              <a:rPr lang="en-US" dirty="0">
                <a:solidFill>
                  <a:srgbClr val="3C02CC"/>
                </a:solidFill>
              </a:rPr>
              <a:t>Stratified Analysis:</a:t>
            </a:r>
            <a:r>
              <a:rPr lang="en-US" dirty="0"/>
              <a:t> Are the stratum-specific measures of association different (heterogeneous)?</a:t>
            </a:r>
          </a:p>
          <a:p>
            <a:pPr marL="228600" indent="-228600">
              <a:buClr>
                <a:srgbClr val="663300"/>
              </a:buClr>
              <a:buSzPct val="90000"/>
              <a:buFontTx/>
              <a:buChar char="•"/>
            </a:pPr>
            <a:r>
              <a:rPr lang="en-US" dirty="0">
                <a:solidFill>
                  <a:srgbClr val="3C02CC"/>
                </a:solidFill>
              </a:rPr>
              <a:t>Regression Analysis:</a:t>
            </a:r>
            <a:r>
              <a:rPr lang="en-US" dirty="0"/>
              <a:t> Is the beta coefficient resulting from the multiplication of two variables large?</a:t>
            </a:r>
          </a:p>
          <a:p>
            <a:pPr marL="228600" indent="-228600">
              <a:spcBef>
                <a:spcPct val="0"/>
              </a:spcBef>
            </a:pPr>
            <a:endParaRPr lang="en-US" dirty="0"/>
          </a:p>
          <a:p>
            <a:pPr>
              <a:spcBef>
                <a:spcPct val="0"/>
              </a:spcBef>
            </a:pPr>
            <a:r>
              <a:rPr lang="en-US" sz="2400" dirty="0"/>
              <a:t>Regardless of the method, if the stratum-specific estimates differ, </a:t>
            </a:r>
            <a:r>
              <a:rPr lang="en-US" sz="2400" dirty="0" smtClean="0"/>
              <a:t>then reporting a weighted average will  mask the important stratum-specific differences.</a:t>
            </a:r>
          </a:p>
          <a:p>
            <a:pPr>
              <a:spcBef>
                <a:spcPct val="0"/>
              </a:spcBef>
            </a:pPr>
            <a:endParaRPr lang="en-US" sz="1400" dirty="0" smtClean="0"/>
          </a:p>
          <a:p>
            <a:pPr>
              <a:spcBef>
                <a:spcPct val="0"/>
              </a:spcBef>
            </a:pPr>
            <a:r>
              <a:rPr lang="en-US" sz="2400" i="1" dirty="0" smtClean="0">
                <a:solidFill>
                  <a:srgbClr val="C00000"/>
                </a:solidFill>
              </a:rPr>
              <a:t>Stratum-specific </a:t>
            </a:r>
            <a:r>
              <a:rPr lang="en-US" sz="2400" i="1" dirty="0">
                <a:solidFill>
                  <a:srgbClr val="C00000"/>
                </a:solidFill>
              </a:rPr>
              <a:t>differences can be statistically tested</a:t>
            </a:r>
            <a:r>
              <a:rPr lang="en-US" sz="2400" i="1" dirty="0" smtClean="0">
                <a:solidFill>
                  <a:srgbClr val="C00000"/>
                </a:solidFill>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a:xfrm>
            <a:off x="6553200" y="6400800"/>
            <a:ext cx="2133600" cy="300038"/>
          </a:xfrm>
        </p:spPr>
        <p:txBody>
          <a:bodyPr/>
          <a:lstStyle/>
          <a:p>
            <a:fld id="{9DEDD1EC-6367-469E-B5F2-3CA61028D491}" type="slidenum">
              <a:rPr lang="en-US" altLang="en-US"/>
              <a:pPr/>
              <a:t>17</a:t>
            </a:fld>
            <a:endParaRPr lang="en-US" altLang="en-US" dirty="0"/>
          </a:p>
        </p:txBody>
      </p:sp>
      <p:sp>
        <p:nvSpPr>
          <p:cNvPr id="336898" name="Rectangle 2"/>
          <p:cNvSpPr>
            <a:spLocks noGrp="1" noChangeArrowheads="1"/>
          </p:cNvSpPr>
          <p:nvPr>
            <p:ph type="title"/>
          </p:nvPr>
        </p:nvSpPr>
        <p:spPr/>
        <p:txBody>
          <a:bodyPr/>
          <a:lstStyle/>
          <a:p>
            <a:r>
              <a:rPr lang="en-US" sz="3200" dirty="0" smtClean="0"/>
              <a:t>Review of the Basics</a:t>
            </a:r>
            <a:endParaRPr lang="en-US" sz="3200" dirty="0"/>
          </a:p>
        </p:txBody>
      </p:sp>
      <p:sp>
        <p:nvSpPr>
          <p:cNvPr id="336899" name="Rectangle 3"/>
          <p:cNvSpPr>
            <a:spLocks noGrp="1" noChangeArrowheads="1"/>
          </p:cNvSpPr>
          <p:nvPr>
            <p:ph type="body" idx="1"/>
          </p:nvPr>
        </p:nvSpPr>
        <p:spPr>
          <a:xfrm>
            <a:off x="457200" y="1371600"/>
            <a:ext cx="8458200" cy="4800600"/>
          </a:xfrm>
        </p:spPr>
        <p:txBody>
          <a:bodyPr/>
          <a:lstStyle/>
          <a:p>
            <a:pPr marL="228600" indent="-228600" algn="ctr"/>
            <a:r>
              <a:rPr lang="en-US" dirty="0"/>
              <a:t>Assessing Confounding </a:t>
            </a:r>
          </a:p>
          <a:p>
            <a:pPr marL="228600" indent="-228600"/>
            <a:endParaRPr lang="en-US" sz="1400" dirty="0"/>
          </a:p>
          <a:p>
            <a:pPr marL="228600" indent="-228600">
              <a:buClr>
                <a:srgbClr val="663300"/>
              </a:buClr>
              <a:buSzPct val="90000"/>
              <a:buFontTx/>
              <a:buChar char="•"/>
            </a:pPr>
            <a:r>
              <a:rPr lang="en-US" dirty="0">
                <a:solidFill>
                  <a:srgbClr val="3C02CC"/>
                </a:solidFill>
              </a:rPr>
              <a:t>Standardization:</a:t>
            </a:r>
            <a:r>
              <a:rPr lang="en-US" dirty="0"/>
              <a:t> Does the standardized measure differ from the unstandardized measure?</a:t>
            </a:r>
          </a:p>
          <a:p>
            <a:pPr marL="228600" indent="-228600">
              <a:buClr>
                <a:srgbClr val="663300"/>
              </a:buClr>
              <a:buSzPct val="90000"/>
              <a:buFontTx/>
              <a:buChar char="•"/>
            </a:pPr>
            <a:r>
              <a:rPr lang="en-US" dirty="0">
                <a:solidFill>
                  <a:srgbClr val="3C02CC"/>
                </a:solidFill>
              </a:rPr>
              <a:t>Stratified Analysis:</a:t>
            </a:r>
            <a:r>
              <a:rPr lang="en-US" dirty="0"/>
              <a:t> Does the adjusted measure of association differ from the crude measure of association?</a:t>
            </a:r>
          </a:p>
          <a:p>
            <a:pPr marL="228600" indent="-228600">
              <a:buClr>
                <a:srgbClr val="663300"/>
              </a:buClr>
              <a:buSzPct val="90000"/>
              <a:buFontTx/>
              <a:buChar char="•"/>
            </a:pPr>
            <a:r>
              <a:rPr lang="en-US" dirty="0">
                <a:solidFill>
                  <a:srgbClr val="3C02CC"/>
                </a:solidFill>
              </a:rPr>
              <a:t>Regression Analysis:</a:t>
            </a:r>
            <a:r>
              <a:rPr lang="en-US" dirty="0"/>
              <a:t> Does the beta coefficient for a variable in a model that includes a potential confounder differ from the beta coefficient for that same variable in a model that does not include the potential confounder?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a:xfrm>
            <a:off x="6553200" y="6400800"/>
            <a:ext cx="2133600" cy="300038"/>
          </a:xfrm>
        </p:spPr>
        <p:txBody>
          <a:bodyPr/>
          <a:lstStyle/>
          <a:p>
            <a:fld id="{D1016A53-BBE8-43AB-8C71-0B344C345752}" type="slidenum">
              <a:rPr lang="en-US" altLang="en-US"/>
              <a:pPr/>
              <a:t>18</a:t>
            </a:fld>
            <a:endParaRPr lang="en-US" altLang="en-US" dirty="0"/>
          </a:p>
        </p:txBody>
      </p:sp>
      <p:sp>
        <p:nvSpPr>
          <p:cNvPr id="337922" name="Rectangle 2"/>
          <p:cNvSpPr>
            <a:spLocks noGrp="1" noChangeArrowheads="1"/>
          </p:cNvSpPr>
          <p:nvPr>
            <p:ph type="title"/>
          </p:nvPr>
        </p:nvSpPr>
        <p:spPr>
          <a:xfrm>
            <a:off x="3200400" y="381000"/>
            <a:ext cx="3810000" cy="838200"/>
          </a:xfrm>
        </p:spPr>
        <p:txBody>
          <a:bodyPr/>
          <a:lstStyle/>
          <a:p>
            <a:r>
              <a:rPr lang="en-US" sz="3200" dirty="0" smtClean="0"/>
              <a:t>Review of the Basics</a:t>
            </a:r>
            <a:endParaRPr lang="en-US" dirty="0"/>
          </a:p>
        </p:txBody>
      </p:sp>
      <p:sp>
        <p:nvSpPr>
          <p:cNvPr id="337923" name="Rectangle 3"/>
          <p:cNvSpPr>
            <a:spLocks noGrp="1" noChangeArrowheads="1"/>
          </p:cNvSpPr>
          <p:nvPr>
            <p:ph type="body" idx="1"/>
          </p:nvPr>
        </p:nvSpPr>
        <p:spPr>
          <a:xfrm>
            <a:off x="457200" y="1371600"/>
            <a:ext cx="8305800" cy="4800600"/>
          </a:xfrm>
        </p:spPr>
        <p:txBody>
          <a:bodyPr/>
          <a:lstStyle/>
          <a:p>
            <a:pPr algn="ctr"/>
            <a:r>
              <a:rPr lang="en-US" dirty="0"/>
              <a:t>Assessing Confounding </a:t>
            </a:r>
          </a:p>
          <a:p>
            <a:pPr algn="ctr">
              <a:spcBef>
                <a:spcPct val="0"/>
              </a:spcBef>
            </a:pPr>
            <a:endParaRPr lang="en-US" dirty="0"/>
          </a:p>
          <a:p>
            <a:pPr>
              <a:spcBef>
                <a:spcPct val="0"/>
              </a:spcBef>
            </a:pPr>
            <a:r>
              <a:rPr lang="en-US" sz="2400" dirty="0"/>
              <a:t>Regardless of the method, if the adjusted estimate differs from the crude estimate of association, then confounding is present.</a:t>
            </a:r>
          </a:p>
          <a:p>
            <a:pPr>
              <a:spcBef>
                <a:spcPct val="0"/>
              </a:spcBef>
            </a:pPr>
            <a:endParaRPr lang="en-US" sz="2400" dirty="0"/>
          </a:p>
          <a:p>
            <a:pPr>
              <a:spcBef>
                <a:spcPct val="0"/>
              </a:spcBef>
            </a:pPr>
            <a:r>
              <a:rPr lang="en-US" sz="2400" dirty="0">
                <a:cs typeface="Times New Roman" pitchFamily="18" charset="0"/>
              </a:rPr>
              <a:t>Determining whether a difference between the crude and adjusted measures is meaningful is a matter of judgment, since there is </a:t>
            </a:r>
          </a:p>
          <a:p>
            <a:pPr>
              <a:spcBef>
                <a:spcPct val="0"/>
              </a:spcBef>
            </a:pPr>
            <a:r>
              <a:rPr lang="en-US" sz="2400" i="1" u="sng" dirty="0">
                <a:solidFill>
                  <a:srgbClr val="C00000"/>
                </a:solidFill>
                <a:cs typeface="Times New Roman" pitchFamily="18" charset="0"/>
              </a:rPr>
              <a:t>no formal statistical test for the presence of confounding</a:t>
            </a:r>
            <a:r>
              <a:rPr lang="en-US" sz="2400" dirty="0">
                <a:solidFill>
                  <a:srgbClr val="C00000"/>
                </a:solidFill>
                <a:cs typeface="Times New Roman" pitchFamily="18" charset="0"/>
              </a:rPr>
              <a:t>.</a:t>
            </a:r>
            <a:r>
              <a:rPr lang="en-US" sz="2400" dirty="0">
                <a:solidFill>
                  <a:srgbClr val="0000CC"/>
                </a:solidFill>
              </a:rPr>
              <a:t> </a:t>
            </a:r>
          </a:p>
          <a:p>
            <a:pPr>
              <a:spcBef>
                <a:spcPct val="0"/>
              </a:spcBef>
            </a:pPr>
            <a:endParaRPr lang="en-US" sz="2400" dirty="0">
              <a:solidFill>
                <a:srgbClr val="0000CC"/>
              </a:solidFill>
            </a:endParaRPr>
          </a:p>
          <a:p>
            <a:pPr>
              <a:spcBef>
                <a:spcPct val="0"/>
              </a:spcBef>
            </a:pPr>
            <a:r>
              <a:rPr lang="en-US" sz="2400" dirty="0"/>
              <a:t>By convention, epidemiologists consider confounding to be present if the adjusted measure of association differs from the crude measure by &gt;= 10%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Course in MCH EPI, 2012</a:t>
            </a:r>
            <a:endParaRPr lang="en-US" dirty="0"/>
          </a:p>
        </p:txBody>
      </p:sp>
      <p:sp>
        <p:nvSpPr>
          <p:cNvPr id="3" name="Content Placeholder 2"/>
          <p:cNvSpPr>
            <a:spLocks noGrp="1"/>
          </p:cNvSpPr>
          <p:nvPr>
            <p:ph idx="1"/>
          </p:nvPr>
        </p:nvSpPr>
        <p:spPr/>
        <p:txBody>
          <a:bodyPr/>
          <a:lstStyle/>
          <a:p>
            <a:pPr algn="ctr"/>
            <a:r>
              <a:rPr lang="en-US" dirty="0" smtClean="0"/>
              <a:t>Course Topics Focusing on Multivariable Regression</a:t>
            </a:r>
          </a:p>
          <a:p>
            <a:pPr algn="ctr"/>
            <a:endParaRPr lang="en-US" sz="1200" dirty="0" smtClean="0"/>
          </a:p>
          <a:p>
            <a:pPr marL="225425" indent="-225425">
              <a:spcBef>
                <a:spcPts val="0"/>
              </a:spcBef>
              <a:buClrTx/>
              <a:buSzPct val="85000"/>
              <a:buFont typeface="Arial" pitchFamily="34" charset="0"/>
              <a:buChar char="•"/>
            </a:pPr>
            <a:r>
              <a:rPr lang="en-US" dirty="0" smtClean="0"/>
              <a:t>Model Building Approaches</a:t>
            </a:r>
          </a:p>
          <a:p>
            <a:pPr marL="225425" indent="-225425">
              <a:spcBef>
                <a:spcPts val="0"/>
              </a:spcBef>
              <a:buClrTx/>
              <a:buSzPct val="85000"/>
              <a:buFont typeface="Arial" pitchFamily="34" charset="0"/>
              <a:buChar char="•"/>
            </a:pPr>
            <a:r>
              <a:rPr lang="en-US" dirty="0" smtClean="0"/>
              <a:t>Modeling Ordinal and Nominal Outcomes</a:t>
            </a:r>
          </a:p>
          <a:p>
            <a:pPr marL="225425" indent="-225425">
              <a:spcBef>
                <a:spcPts val="0"/>
              </a:spcBef>
              <a:buClrTx/>
              <a:buSzPct val="85000"/>
              <a:buFont typeface="Arial" pitchFamily="34" charset="0"/>
              <a:buChar char="•"/>
            </a:pPr>
            <a:r>
              <a:rPr lang="en-US" dirty="0" smtClean="0"/>
              <a:t>Multilevel Modeling</a:t>
            </a:r>
          </a:p>
          <a:p>
            <a:pPr marL="225425" indent="-225425">
              <a:spcBef>
                <a:spcPts val="0"/>
              </a:spcBef>
              <a:buClrTx/>
              <a:buSzPct val="85000"/>
              <a:buFont typeface="Arial" pitchFamily="34" charset="0"/>
              <a:buChar char="•"/>
            </a:pPr>
            <a:r>
              <a:rPr lang="en-US" dirty="0" smtClean="0"/>
              <a:t>Trend Analysis</a:t>
            </a:r>
          </a:p>
          <a:p>
            <a:pPr marL="225425" indent="-225425">
              <a:spcBef>
                <a:spcPts val="0"/>
              </a:spcBef>
              <a:buClrTx/>
              <a:buSzPct val="85000"/>
              <a:buFont typeface="Arial" pitchFamily="34" charset="0"/>
              <a:buChar char="•"/>
            </a:pPr>
            <a:r>
              <a:rPr lang="en-US" dirty="0" smtClean="0"/>
              <a:t>Population Attributable Fraction</a:t>
            </a:r>
          </a:p>
          <a:p>
            <a:pPr marL="225425" indent="-225425">
              <a:spcBef>
                <a:spcPts val="0"/>
              </a:spcBef>
              <a:buClrTx/>
              <a:buSzPct val="85000"/>
              <a:buFont typeface="Arial" pitchFamily="34" charset="0"/>
              <a:buChar char="•"/>
            </a:pPr>
            <a:r>
              <a:rPr lang="en-US" dirty="0" smtClean="0"/>
              <a:t>Propensity Scores</a:t>
            </a:r>
          </a:p>
          <a:p>
            <a:pPr marL="225425" indent="-225425">
              <a:spcBef>
                <a:spcPts val="0"/>
              </a:spcBef>
              <a:buClrTx/>
              <a:buSzPct val="85000"/>
              <a:buFont typeface="Arial" pitchFamily="34" charset="0"/>
              <a:buChar char="•"/>
            </a:pPr>
            <a:r>
              <a:rPr lang="en-US" dirty="0" smtClean="0"/>
              <a:t>Modeling Risk Differences</a:t>
            </a:r>
          </a:p>
          <a:p>
            <a:pPr marL="225425" indent="-225425">
              <a:spcBef>
                <a:spcPts val="0"/>
              </a:spcBef>
              <a:buClrTx/>
              <a:buSzPct val="85000"/>
            </a:pPr>
            <a:endParaRPr lang="en-US" dirty="0" smtClean="0"/>
          </a:p>
          <a:p>
            <a:pPr marL="225425" indent="-225425" algn="ctr">
              <a:buClrTx/>
              <a:buSzPct val="85000"/>
            </a:pPr>
            <a:r>
              <a:rPr lang="en-US" b="1" i="1" dirty="0" smtClean="0">
                <a:solidFill>
                  <a:srgbClr val="666633"/>
                </a:solidFill>
              </a:rPr>
              <a:t>We need to have some perspective ...</a:t>
            </a:r>
          </a:p>
          <a:p>
            <a:pPr marL="225425" indent="-225425">
              <a:buClrTx/>
              <a:buSzPct val="85000"/>
              <a:buFont typeface="Arial" pitchFamily="34" charset="0"/>
              <a:buChar char="•"/>
            </a:pPr>
            <a:endParaRPr lang="en-US" dirty="0"/>
          </a:p>
        </p:txBody>
      </p:sp>
      <p:sp>
        <p:nvSpPr>
          <p:cNvPr id="4" name="Slide Number Placeholder 3"/>
          <p:cNvSpPr>
            <a:spLocks noGrp="1"/>
          </p:cNvSpPr>
          <p:nvPr>
            <p:ph type="sldNum" sz="quarter" idx="11"/>
          </p:nvPr>
        </p:nvSpPr>
        <p:spPr/>
        <p:txBody>
          <a:bodyPr/>
          <a:lstStyle/>
          <a:p>
            <a:fld id="{E65EB556-83FE-4FBE-9620-8731BDC5F05A}" type="slidenum">
              <a:rPr lang="en-US" altLang="en-US" smtClean="0"/>
              <a:pPr/>
              <a:t>1</a:t>
            </a:fld>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a:xfrm>
            <a:off x="6553200" y="6400800"/>
            <a:ext cx="2133600" cy="300038"/>
          </a:xfrm>
        </p:spPr>
        <p:txBody>
          <a:bodyPr/>
          <a:lstStyle/>
          <a:p>
            <a:fld id="{9856ED6B-14AD-42A6-A715-C5AC43319D37}" type="slidenum">
              <a:rPr lang="en-US" altLang="en-US"/>
              <a:pPr/>
              <a:t>19</a:t>
            </a:fld>
            <a:endParaRPr lang="en-US" altLang="en-US" dirty="0"/>
          </a:p>
        </p:txBody>
      </p:sp>
      <p:sp>
        <p:nvSpPr>
          <p:cNvPr id="368642" name="Rectangle 2"/>
          <p:cNvSpPr>
            <a:spLocks noGrp="1" noChangeArrowheads="1"/>
          </p:cNvSpPr>
          <p:nvPr>
            <p:ph type="title"/>
          </p:nvPr>
        </p:nvSpPr>
        <p:spPr/>
        <p:txBody>
          <a:bodyPr/>
          <a:lstStyle/>
          <a:p>
            <a:r>
              <a:rPr lang="en-US" sz="3200" dirty="0" smtClean="0"/>
              <a:t>Review of the Basics</a:t>
            </a:r>
            <a:endParaRPr lang="en-US" sz="3200" dirty="0"/>
          </a:p>
        </p:txBody>
      </p:sp>
      <p:sp>
        <p:nvSpPr>
          <p:cNvPr id="368643" name="Rectangle 3"/>
          <p:cNvSpPr>
            <a:spLocks noGrp="1" noChangeArrowheads="1"/>
          </p:cNvSpPr>
          <p:nvPr>
            <p:ph type="body" idx="1"/>
          </p:nvPr>
        </p:nvSpPr>
        <p:spPr>
          <a:xfrm>
            <a:off x="457200" y="1219200"/>
            <a:ext cx="8382000" cy="5181600"/>
          </a:xfrm>
        </p:spPr>
        <p:txBody>
          <a:bodyPr/>
          <a:lstStyle/>
          <a:p>
            <a:pPr algn="ctr">
              <a:spcBef>
                <a:spcPts val="0"/>
              </a:spcBef>
            </a:pPr>
            <a:r>
              <a:rPr lang="en-US" dirty="0" smtClean="0"/>
              <a:t>Moving toward Multivariable Modeling: </a:t>
            </a:r>
          </a:p>
          <a:p>
            <a:pPr algn="ctr">
              <a:spcBef>
                <a:spcPts val="0"/>
              </a:spcBef>
            </a:pPr>
            <a:r>
              <a:rPr lang="en-US" dirty="0" smtClean="0"/>
              <a:t>Jointly Assessing a Set (but which set?) of Variables</a:t>
            </a:r>
          </a:p>
          <a:p>
            <a:endParaRPr lang="en-US" sz="2000" dirty="0" smtClean="0"/>
          </a:p>
          <a:p>
            <a:r>
              <a:rPr lang="en-US" dirty="0" smtClean="0"/>
              <a:t>“</a:t>
            </a:r>
            <a:r>
              <a:rPr lang="en-US" dirty="0"/>
              <a:t>A sufficient confounder group is a minimal set of one or more risk factors whose simultaneous control in the analysis will correct for joint confounding in the estimation of the effect of interest.  Here, 'minimal' refers to the property that, for any such set of variables, no variable can be removed from the set without sacrificing validity.”</a:t>
            </a:r>
          </a:p>
          <a:p>
            <a:endParaRPr lang="en-US" sz="1200" dirty="0"/>
          </a:p>
          <a:p>
            <a:r>
              <a:rPr lang="en-US" sz="1400" dirty="0"/>
              <a:t>Kleinbaum, DG, Kupper, LL., Morgenstern,H. </a:t>
            </a:r>
            <a:r>
              <a:rPr lang="en-US" sz="1400" i="1" dirty="0"/>
              <a:t>Epidemiologic Research: Principles and Quantitative Methods,</a:t>
            </a:r>
            <a:r>
              <a:rPr lang="en-US" sz="1400" dirty="0"/>
              <a:t> Nostrand Reinhold Company, New York, 1982, p 276.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a:xfrm>
            <a:off x="6553200" y="6400800"/>
            <a:ext cx="2133600" cy="300038"/>
          </a:xfrm>
        </p:spPr>
        <p:txBody>
          <a:bodyPr/>
          <a:lstStyle/>
          <a:p>
            <a:pPr>
              <a:defRPr/>
            </a:pPr>
            <a:fld id="{CEA77025-635F-4CE5-9302-9EF2D6A13EBD}" type="slidenum">
              <a:rPr lang="en-US" altLang="en-US"/>
              <a:pPr>
                <a:defRPr/>
              </a:pPr>
              <a:t>20</a:t>
            </a:fld>
            <a:endParaRPr lang="en-US" altLang="en-US" dirty="0"/>
          </a:p>
        </p:txBody>
      </p:sp>
      <p:sp>
        <p:nvSpPr>
          <p:cNvPr id="9219" name="Rectangle 2"/>
          <p:cNvSpPr>
            <a:spLocks noGrp="1" noChangeArrowheads="1"/>
          </p:cNvSpPr>
          <p:nvPr>
            <p:ph type="title"/>
          </p:nvPr>
        </p:nvSpPr>
        <p:spPr/>
        <p:txBody>
          <a:bodyPr/>
          <a:lstStyle/>
          <a:p>
            <a:pPr eaLnBrk="1" hangingPunct="1"/>
            <a:r>
              <a:rPr lang="en-US" dirty="0" smtClean="0"/>
              <a:t>Linear Models: General Considerations</a:t>
            </a:r>
          </a:p>
        </p:txBody>
      </p:sp>
      <p:sp>
        <p:nvSpPr>
          <p:cNvPr id="9220" name="Rectangle 3"/>
          <p:cNvSpPr>
            <a:spLocks noGrp="1" noChangeArrowheads="1"/>
          </p:cNvSpPr>
          <p:nvPr>
            <p:ph type="body" idx="1"/>
          </p:nvPr>
        </p:nvSpPr>
        <p:spPr>
          <a:xfrm>
            <a:off x="457200" y="1447800"/>
            <a:ext cx="8305800" cy="4724400"/>
          </a:xfrm>
        </p:spPr>
        <p:txBody>
          <a:bodyPr/>
          <a:lstStyle/>
          <a:p>
            <a:pPr marL="0" indent="0" eaLnBrk="1" hangingPunct="1">
              <a:spcBef>
                <a:spcPct val="0"/>
              </a:spcBef>
              <a:buFont typeface="Wingdings" pitchFamily="2" charset="2"/>
              <a:buNone/>
            </a:pPr>
            <a:r>
              <a:rPr lang="en-US" dirty="0" smtClean="0"/>
              <a:t>The most common regression models used to analyze health data express the hypothesized association between risk or other factors and an outcome as a linear (straight line) relationship:</a:t>
            </a:r>
          </a:p>
          <a:p>
            <a:pPr marL="0" indent="0" eaLnBrk="1" hangingPunct="1">
              <a:spcBef>
                <a:spcPct val="0"/>
              </a:spcBef>
              <a:buFont typeface="Wingdings" pitchFamily="2" charset="2"/>
              <a:buNone/>
            </a:pPr>
            <a:endParaRPr lang="en-US" dirty="0" smtClean="0"/>
          </a:p>
          <a:p>
            <a:pPr marL="0" indent="0" eaLnBrk="1" hangingPunct="1">
              <a:lnSpc>
                <a:spcPct val="80000"/>
              </a:lnSpc>
              <a:buFont typeface="Wingdings" pitchFamily="2" charset="2"/>
              <a:buNone/>
            </a:pPr>
            <a:endParaRPr lang="en-US" dirty="0" smtClean="0"/>
          </a:p>
          <a:p>
            <a:pPr marL="0" indent="0" eaLnBrk="1" hangingPunct="1">
              <a:lnSpc>
                <a:spcPct val="80000"/>
              </a:lnSpc>
              <a:buFont typeface="Wingdings" pitchFamily="2" charset="2"/>
              <a:buNone/>
            </a:pPr>
            <a:r>
              <a:rPr lang="en-US" sz="2400" b="1" dirty="0" smtClean="0">
                <a:solidFill>
                  <a:schemeClr val="accent2"/>
                </a:solidFill>
              </a:rPr>
              <a:t>Dependent Var. =          ------Independent Variables------</a:t>
            </a:r>
          </a:p>
          <a:p>
            <a:pPr marL="0" indent="0" eaLnBrk="1" hangingPunct="1">
              <a:lnSpc>
                <a:spcPct val="80000"/>
              </a:lnSpc>
              <a:buFont typeface="Wingdings" pitchFamily="2" charset="2"/>
              <a:buNone/>
            </a:pPr>
            <a:endParaRPr lang="en-US" sz="1800" b="1" dirty="0" smtClean="0">
              <a:solidFill>
                <a:schemeClr val="accent2"/>
              </a:solidFill>
            </a:endParaRPr>
          </a:p>
          <a:p>
            <a:pPr marL="0" indent="0" eaLnBrk="1" hangingPunct="1">
              <a:spcBef>
                <a:spcPct val="0"/>
              </a:spcBef>
              <a:buFont typeface="Wingdings" pitchFamily="2" charset="2"/>
              <a:buNone/>
            </a:pPr>
            <a:r>
              <a:rPr lang="en-US" dirty="0" smtClean="0">
                <a:solidFill>
                  <a:srgbClr val="000000"/>
                </a:solidFill>
              </a:rPr>
              <a:t>This equation is relevant to any </a:t>
            </a:r>
            <a:r>
              <a:rPr lang="en-US" b="1" i="1" dirty="0" smtClean="0">
                <a:solidFill>
                  <a:srgbClr val="000000"/>
                </a:solidFill>
              </a:rPr>
              <a:t>linear</a:t>
            </a:r>
            <a:r>
              <a:rPr lang="en-US" dirty="0" smtClean="0">
                <a:solidFill>
                  <a:srgbClr val="000000"/>
                </a:solidFill>
              </a:rPr>
              <a:t> model; </a:t>
            </a:r>
            <a:r>
              <a:rPr lang="en-US" b="1" dirty="0" smtClean="0">
                <a:solidFill>
                  <a:srgbClr val="CC3300"/>
                </a:solidFill>
              </a:rPr>
              <a:t>what differentiates one modeling approach from another is </a:t>
            </a:r>
            <a:endParaRPr lang="en-US" b="1" i="1" dirty="0" smtClean="0">
              <a:solidFill>
                <a:srgbClr val="008080"/>
              </a:solidFill>
            </a:endParaRPr>
          </a:p>
          <a:p>
            <a:pPr marL="1265238" lvl="2" eaLnBrk="1" hangingPunct="1">
              <a:spcBef>
                <a:spcPct val="0"/>
              </a:spcBef>
              <a:buFont typeface="Wingdings" pitchFamily="2" charset="2"/>
              <a:buChar char="n"/>
            </a:pPr>
            <a:r>
              <a:rPr lang="en-US" b="1" i="1" dirty="0" smtClean="0">
                <a:solidFill>
                  <a:srgbClr val="008080"/>
                </a:solidFill>
              </a:rPr>
              <a:t>the structure of the outcome variable, and </a:t>
            </a:r>
          </a:p>
          <a:p>
            <a:pPr marL="1265238" lvl="2" eaLnBrk="1" hangingPunct="1">
              <a:spcBef>
                <a:spcPct val="0"/>
              </a:spcBef>
              <a:buFont typeface="Wingdings" pitchFamily="2" charset="2"/>
              <a:buChar char="n"/>
            </a:pPr>
            <a:r>
              <a:rPr lang="en-US" b="1" i="1" dirty="0" smtClean="0">
                <a:solidFill>
                  <a:srgbClr val="008080"/>
                </a:solidFill>
              </a:rPr>
              <a:t>the corresponding structure of the errors.</a:t>
            </a:r>
            <a:endParaRPr lang="en-US" dirty="0" smtClean="0"/>
          </a:p>
        </p:txBody>
      </p:sp>
      <p:pic>
        <p:nvPicPr>
          <p:cNvPr id="9221" name="Picture 4"/>
          <p:cNvPicPr>
            <a:picLocks noChangeAspect="1" noChangeArrowheads="1"/>
          </p:cNvPicPr>
          <p:nvPr/>
        </p:nvPicPr>
        <p:blipFill>
          <a:blip r:embed="rId2" cstate="print"/>
          <a:srcRect t="-6784" r="63907" b="31656"/>
          <a:stretch>
            <a:fillRect/>
          </a:stretch>
        </p:blipFill>
        <p:spPr bwMode="auto">
          <a:xfrm>
            <a:off x="685800" y="3276600"/>
            <a:ext cx="8116888" cy="838200"/>
          </a:xfrm>
          <a:prstGeom prst="rect">
            <a:avLst/>
          </a:prstGeom>
          <a:noFill/>
          <a:ln w="9525" algn="ctr">
            <a:noFill/>
            <a:miter lim="800000"/>
            <a:headEnd/>
            <a:tailEnd/>
          </a:ln>
        </p:spPr>
      </p:pic>
      <p:sp>
        <p:nvSpPr>
          <p:cNvPr id="9222" name="Oval 5"/>
          <p:cNvSpPr>
            <a:spLocks noChangeArrowheads="1"/>
          </p:cNvSpPr>
          <p:nvPr/>
        </p:nvSpPr>
        <p:spPr bwMode="auto">
          <a:xfrm>
            <a:off x="609600" y="3352800"/>
            <a:ext cx="2057400" cy="685800"/>
          </a:xfrm>
          <a:prstGeom prst="ellipse">
            <a:avLst/>
          </a:prstGeom>
          <a:noFill/>
          <a:ln w="25400">
            <a:solidFill>
              <a:schemeClr val="accent1"/>
            </a:solidFill>
            <a:round/>
            <a:headEnd/>
            <a:tailEnd/>
          </a:ln>
        </p:spPr>
        <p:txBody>
          <a:bodyPr wrap="none" anchor="ctr"/>
          <a:lstStyle/>
          <a:p>
            <a:endParaRPr lang="en-US" dirty="0"/>
          </a:p>
        </p:txBody>
      </p:sp>
      <p:sp>
        <p:nvSpPr>
          <p:cNvPr id="9223" name="Oval 6"/>
          <p:cNvSpPr>
            <a:spLocks noChangeArrowheads="1"/>
          </p:cNvSpPr>
          <p:nvPr/>
        </p:nvSpPr>
        <p:spPr bwMode="auto">
          <a:xfrm>
            <a:off x="8305800" y="3429000"/>
            <a:ext cx="457200" cy="609600"/>
          </a:xfrm>
          <a:prstGeom prst="ellipse">
            <a:avLst/>
          </a:prstGeom>
          <a:noFill/>
          <a:ln w="25400">
            <a:solidFill>
              <a:schemeClr val="accent1"/>
            </a:solidFill>
            <a:round/>
            <a:headEnd/>
            <a:tailEnd/>
          </a:ln>
        </p:spPr>
        <p:txBody>
          <a:bodyPr wrap="none" anchor="ctr"/>
          <a:lstStyle/>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1"/>
          </p:nvPr>
        </p:nvSpPr>
        <p:spPr>
          <a:xfrm>
            <a:off x="6553200" y="6400800"/>
            <a:ext cx="2133600" cy="300038"/>
          </a:xfrm>
        </p:spPr>
        <p:txBody>
          <a:bodyPr/>
          <a:lstStyle/>
          <a:p>
            <a:pPr>
              <a:defRPr/>
            </a:pPr>
            <a:fld id="{421C7E4D-E348-432D-8E26-21A1152C3CDE}" type="slidenum">
              <a:rPr lang="en-US" altLang="en-US"/>
              <a:pPr>
                <a:defRPr/>
              </a:pPr>
              <a:t>21</a:t>
            </a:fld>
            <a:endParaRPr lang="en-US" altLang="en-US" dirty="0"/>
          </a:p>
        </p:txBody>
      </p:sp>
      <p:sp>
        <p:nvSpPr>
          <p:cNvPr id="10243" name="Rectangle 2"/>
          <p:cNvSpPr>
            <a:spLocks noGrp="1" noChangeArrowheads="1"/>
          </p:cNvSpPr>
          <p:nvPr>
            <p:ph type="title"/>
          </p:nvPr>
        </p:nvSpPr>
        <p:spPr/>
        <p:txBody>
          <a:bodyPr/>
          <a:lstStyle/>
          <a:p>
            <a:pPr eaLnBrk="1" hangingPunct="1"/>
            <a:r>
              <a:rPr lang="en-US" dirty="0" smtClean="0"/>
              <a:t>Linear Models: General Considerations</a:t>
            </a:r>
          </a:p>
        </p:txBody>
      </p:sp>
      <p:sp>
        <p:nvSpPr>
          <p:cNvPr id="10244" name="Rectangle 3"/>
          <p:cNvSpPr>
            <a:spLocks noGrp="1" noChangeArrowheads="1"/>
          </p:cNvSpPr>
          <p:nvPr>
            <p:ph type="body" idx="1"/>
          </p:nvPr>
        </p:nvSpPr>
        <p:spPr>
          <a:xfrm>
            <a:off x="228600" y="1447800"/>
            <a:ext cx="8534400" cy="4724400"/>
          </a:xfrm>
        </p:spPr>
        <p:txBody>
          <a:bodyPr/>
          <a:lstStyle/>
          <a:p>
            <a:pPr marL="0" indent="0" algn="ctr" eaLnBrk="1" hangingPunct="1">
              <a:buFont typeface="Wingdings" pitchFamily="2" charset="2"/>
              <a:buNone/>
            </a:pPr>
            <a:endParaRPr lang="en-US" dirty="0" smtClean="0"/>
          </a:p>
          <a:p>
            <a:pPr marL="0" indent="0" algn="ctr" eaLnBrk="1" hangingPunct="1">
              <a:buFont typeface="Wingdings" pitchFamily="2" charset="2"/>
              <a:buNone/>
            </a:pPr>
            <a:endParaRPr lang="en-US" dirty="0" smtClean="0"/>
          </a:p>
          <a:p>
            <a:pPr marL="0" indent="0" eaLnBrk="1" hangingPunct="1">
              <a:spcBef>
                <a:spcPct val="0"/>
              </a:spcBef>
              <a:buFont typeface="Wingdings" pitchFamily="2" charset="2"/>
              <a:buNone/>
            </a:pPr>
            <a:r>
              <a:rPr lang="en-US" sz="2400" dirty="0" smtClean="0"/>
              <a:t>The straight line</a:t>
            </a:r>
          </a:p>
          <a:p>
            <a:pPr marL="0" indent="0" eaLnBrk="1" hangingPunct="1">
              <a:spcBef>
                <a:spcPct val="0"/>
              </a:spcBef>
              <a:buFont typeface="Wingdings" pitchFamily="2" charset="2"/>
              <a:buNone/>
            </a:pPr>
            <a:r>
              <a:rPr lang="en-US" sz="2400" dirty="0" smtClean="0"/>
              <a:t>relationship includes</a:t>
            </a:r>
          </a:p>
          <a:p>
            <a:pPr marL="0" indent="0" eaLnBrk="1" hangingPunct="1">
              <a:spcBef>
                <a:spcPct val="0"/>
              </a:spcBef>
              <a:buFont typeface="Wingdings" pitchFamily="2" charset="2"/>
              <a:buNone/>
            </a:pPr>
            <a:r>
              <a:rPr lang="en-US" sz="2400" dirty="0" smtClean="0"/>
              <a:t>an intercept and one</a:t>
            </a:r>
          </a:p>
          <a:p>
            <a:pPr marL="0" indent="0" eaLnBrk="1" hangingPunct="1">
              <a:spcBef>
                <a:spcPct val="0"/>
              </a:spcBef>
              <a:buFont typeface="Wingdings" pitchFamily="2" charset="2"/>
              <a:buNone/>
            </a:pPr>
            <a:r>
              <a:rPr lang="en-US" sz="2400" dirty="0" smtClean="0"/>
              <a:t>or more slope </a:t>
            </a:r>
          </a:p>
          <a:p>
            <a:pPr marL="0" indent="0" eaLnBrk="1" hangingPunct="1">
              <a:spcBef>
                <a:spcPct val="0"/>
              </a:spcBef>
              <a:buFont typeface="Wingdings" pitchFamily="2" charset="2"/>
              <a:buNone/>
            </a:pPr>
            <a:r>
              <a:rPr lang="en-US" sz="2400" dirty="0" smtClean="0"/>
              <a:t>parameters.</a:t>
            </a:r>
          </a:p>
          <a:p>
            <a:pPr marL="0" indent="0" eaLnBrk="1" hangingPunct="1">
              <a:spcBef>
                <a:spcPct val="0"/>
              </a:spcBef>
              <a:buFont typeface="Wingdings" pitchFamily="2" charset="2"/>
              <a:buNone/>
            </a:pPr>
            <a:endParaRPr lang="en-US" sz="1600" dirty="0" smtClean="0"/>
          </a:p>
          <a:p>
            <a:pPr marL="0" indent="0" eaLnBrk="1" hangingPunct="1">
              <a:spcBef>
                <a:spcPct val="0"/>
              </a:spcBef>
              <a:buFont typeface="Wingdings" pitchFamily="2" charset="2"/>
              <a:buNone/>
            </a:pPr>
            <a:r>
              <a:rPr lang="en-US" sz="2400" dirty="0" smtClean="0"/>
              <a:t>The differences </a:t>
            </a:r>
          </a:p>
          <a:p>
            <a:pPr marL="0" indent="0" eaLnBrk="1" hangingPunct="1">
              <a:spcBef>
                <a:spcPct val="0"/>
              </a:spcBef>
              <a:buFont typeface="Wingdings" pitchFamily="2" charset="2"/>
              <a:buNone/>
            </a:pPr>
            <a:r>
              <a:rPr lang="en-US" sz="2400" dirty="0" smtClean="0"/>
              <a:t>between the actual data</a:t>
            </a:r>
          </a:p>
          <a:p>
            <a:pPr marL="0" indent="0" eaLnBrk="1" hangingPunct="1">
              <a:spcBef>
                <a:spcPct val="0"/>
              </a:spcBef>
              <a:buFont typeface="Wingdings" pitchFamily="2" charset="2"/>
              <a:buNone/>
            </a:pPr>
            <a:r>
              <a:rPr lang="en-US" sz="2400" dirty="0" smtClean="0"/>
              <a:t>points and the regression </a:t>
            </a:r>
          </a:p>
          <a:p>
            <a:pPr marL="0" indent="0" eaLnBrk="1" hangingPunct="1">
              <a:spcBef>
                <a:spcPct val="0"/>
              </a:spcBef>
              <a:buFont typeface="Wingdings" pitchFamily="2" charset="2"/>
              <a:buNone/>
            </a:pPr>
            <a:r>
              <a:rPr lang="en-US" sz="2400" dirty="0" smtClean="0"/>
              <a:t>line are the errors.</a:t>
            </a:r>
          </a:p>
        </p:txBody>
      </p:sp>
      <p:pic>
        <p:nvPicPr>
          <p:cNvPr id="10245" name="Picture 4" descr="picture of regression line"/>
          <p:cNvPicPr>
            <a:picLocks noChangeAspect="1" noChangeArrowheads="1"/>
          </p:cNvPicPr>
          <p:nvPr/>
        </p:nvPicPr>
        <p:blipFill>
          <a:blip r:embed="rId2" cstate="print"/>
          <a:srcRect t="6909" r="5779" b="1288"/>
          <a:stretch>
            <a:fillRect/>
          </a:stretch>
        </p:blipFill>
        <p:spPr bwMode="auto">
          <a:xfrm>
            <a:off x="3328988" y="2590800"/>
            <a:ext cx="5357812" cy="3733800"/>
          </a:xfrm>
          <a:prstGeom prst="rect">
            <a:avLst/>
          </a:prstGeom>
          <a:noFill/>
          <a:ln w="9525">
            <a:noFill/>
            <a:miter lim="800000"/>
            <a:headEnd/>
            <a:tailEnd/>
          </a:ln>
        </p:spPr>
      </p:pic>
      <p:pic>
        <p:nvPicPr>
          <p:cNvPr id="10246" name="Picture 5"/>
          <p:cNvPicPr>
            <a:picLocks noChangeAspect="1" noChangeArrowheads="1"/>
          </p:cNvPicPr>
          <p:nvPr/>
        </p:nvPicPr>
        <p:blipFill>
          <a:blip r:embed="rId3" cstate="print"/>
          <a:srcRect t="-6784" r="63907" b="31656"/>
          <a:stretch>
            <a:fillRect/>
          </a:stretch>
        </p:blipFill>
        <p:spPr bwMode="auto">
          <a:xfrm>
            <a:off x="646113" y="1600200"/>
            <a:ext cx="8193087" cy="838200"/>
          </a:xfrm>
          <a:prstGeom prst="rect">
            <a:avLst/>
          </a:prstGeom>
          <a:noFill/>
          <a:ln w="9525" algn="ctr">
            <a:noFill/>
            <a:miter lim="800000"/>
            <a:headEnd/>
            <a:tailEnd/>
          </a:ln>
        </p:spPr>
      </p:pic>
      <p:sp>
        <p:nvSpPr>
          <p:cNvPr id="10247" name="Oval 6"/>
          <p:cNvSpPr>
            <a:spLocks noChangeArrowheads="1"/>
          </p:cNvSpPr>
          <p:nvPr/>
        </p:nvSpPr>
        <p:spPr bwMode="auto">
          <a:xfrm>
            <a:off x="2819400" y="1600200"/>
            <a:ext cx="509588" cy="838200"/>
          </a:xfrm>
          <a:prstGeom prst="ellipse">
            <a:avLst/>
          </a:prstGeom>
          <a:noFill/>
          <a:ln w="9525">
            <a:solidFill>
              <a:schemeClr val="tx1"/>
            </a:solidFill>
            <a:round/>
            <a:headEnd/>
            <a:tailEnd/>
          </a:ln>
        </p:spPr>
        <p:txBody>
          <a:bodyPr wrap="none" anchor="ctr"/>
          <a:lstStyle/>
          <a:p>
            <a:endParaRPr lang="en-US" dirty="0"/>
          </a:p>
        </p:txBody>
      </p:sp>
      <p:sp>
        <p:nvSpPr>
          <p:cNvPr id="10248" name="Line 7"/>
          <p:cNvSpPr>
            <a:spLocks noChangeShapeType="1"/>
          </p:cNvSpPr>
          <p:nvPr/>
        </p:nvSpPr>
        <p:spPr bwMode="auto">
          <a:xfrm>
            <a:off x="3200400" y="2438400"/>
            <a:ext cx="381000" cy="3124200"/>
          </a:xfrm>
          <a:prstGeom prst="line">
            <a:avLst/>
          </a:prstGeom>
          <a:noFill/>
          <a:ln w="9525">
            <a:solidFill>
              <a:schemeClr val="tx1"/>
            </a:solidFill>
            <a:round/>
            <a:headEnd/>
            <a:tailEnd type="triangle" w="med" len="med"/>
          </a:ln>
        </p:spPr>
        <p:txBody>
          <a:bodyPr wrap="none" anchor="ctr"/>
          <a:lstStyle/>
          <a:p>
            <a:endParaRPr lang="en-US" dirty="0"/>
          </a:p>
        </p:txBody>
      </p:sp>
      <p:sp>
        <p:nvSpPr>
          <p:cNvPr id="10249" name="Oval 8"/>
          <p:cNvSpPr>
            <a:spLocks noChangeArrowheads="1"/>
          </p:cNvSpPr>
          <p:nvPr/>
        </p:nvSpPr>
        <p:spPr bwMode="auto">
          <a:xfrm>
            <a:off x="3581400" y="1600200"/>
            <a:ext cx="990600" cy="838200"/>
          </a:xfrm>
          <a:prstGeom prst="ellipse">
            <a:avLst/>
          </a:prstGeom>
          <a:noFill/>
          <a:ln w="9525">
            <a:solidFill>
              <a:schemeClr val="tx1"/>
            </a:solidFill>
            <a:round/>
            <a:headEnd/>
            <a:tailEnd/>
          </a:ln>
        </p:spPr>
        <p:txBody>
          <a:bodyPr wrap="none" anchor="ctr"/>
          <a:lstStyle/>
          <a:p>
            <a:endParaRPr lang="en-US" dirty="0"/>
          </a:p>
        </p:txBody>
      </p:sp>
      <p:sp>
        <p:nvSpPr>
          <p:cNvPr id="10250" name="Line 9"/>
          <p:cNvSpPr>
            <a:spLocks noChangeShapeType="1"/>
          </p:cNvSpPr>
          <p:nvPr/>
        </p:nvSpPr>
        <p:spPr bwMode="auto">
          <a:xfrm>
            <a:off x="4114800" y="2438400"/>
            <a:ext cx="152400" cy="2743200"/>
          </a:xfrm>
          <a:prstGeom prst="line">
            <a:avLst/>
          </a:prstGeom>
          <a:noFill/>
          <a:ln w="9525">
            <a:solidFill>
              <a:schemeClr val="tx1"/>
            </a:solidFill>
            <a:round/>
            <a:headEnd/>
            <a:tailEnd type="triangle" w="med" len="med"/>
          </a:ln>
        </p:spPr>
        <p:txBody>
          <a:bodyPr wrap="none" anchor="ctr"/>
          <a:lstStyle/>
          <a:p>
            <a:endParaRPr lang="en-US" dirty="0"/>
          </a:p>
        </p:txBody>
      </p:sp>
      <p:sp>
        <p:nvSpPr>
          <p:cNvPr id="10251" name="Oval 10"/>
          <p:cNvSpPr>
            <a:spLocks noChangeArrowheads="1"/>
          </p:cNvSpPr>
          <p:nvPr/>
        </p:nvSpPr>
        <p:spPr bwMode="auto">
          <a:xfrm>
            <a:off x="8305800" y="1600200"/>
            <a:ext cx="457200" cy="762000"/>
          </a:xfrm>
          <a:prstGeom prst="ellipse">
            <a:avLst/>
          </a:prstGeom>
          <a:noFill/>
          <a:ln w="9525">
            <a:solidFill>
              <a:schemeClr val="tx1"/>
            </a:solidFill>
            <a:round/>
            <a:headEnd/>
            <a:tailEnd/>
          </a:ln>
        </p:spPr>
        <p:txBody>
          <a:bodyPr wrap="none" anchor="ctr"/>
          <a:lstStyle/>
          <a:p>
            <a:endParaRPr lang="en-US" dirty="0"/>
          </a:p>
        </p:txBody>
      </p:sp>
      <p:sp>
        <p:nvSpPr>
          <p:cNvPr id="10252" name="Line 11"/>
          <p:cNvSpPr>
            <a:spLocks noChangeShapeType="1"/>
          </p:cNvSpPr>
          <p:nvPr/>
        </p:nvSpPr>
        <p:spPr bwMode="auto">
          <a:xfrm flipH="1">
            <a:off x="6858000" y="2362200"/>
            <a:ext cx="1600200" cy="1846263"/>
          </a:xfrm>
          <a:prstGeom prst="line">
            <a:avLst/>
          </a:prstGeom>
          <a:noFill/>
          <a:ln w="9525">
            <a:solidFill>
              <a:schemeClr val="tx1"/>
            </a:solidFill>
            <a:round/>
            <a:headEnd/>
            <a:tailEnd type="triangle" w="med" len="med"/>
          </a:ln>
        </p:spPr>
        <p:txBody>
          <a:bodyPr wrap="none" anchor="ctr"/>
          <a:lstStyle/>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dirty="0" smtClean="0"/>
              <a:t>Linear Models: General Considerations</a:t>
            </a:r>
          </a:p>
        </p:txBody>
      </p:sp>
      <p:sp>
        <p:nvSpPr>
          <p:cNvPr id="10244" name="Rectangle 3"/>
          <p:cNvSpPr>
            <a:spLocks noGrp="1" noChangeArrowheads="1"/>
          </p:cNvSpPr>
          <p:nvPr>
            <p:ph type="body" idx="1"/>
          </p:nvPr>
        </p:nvSpPr>
        <p:spPr/>
        <p:txBody>
          <a:bodyPr/>
          <a:lstStyle/>
          <a:p>
            <a:pPr marL="0" indent="0" eaLnBrk="1" hangingPunct="1">
              <a:buFontTx/>
              <a:buNone/>
            </a:pPr>
            <a:r>
              <a:rPr lang="en-US" dirty="0" smtClean="0">
                <a:solidFill>
                  <a:srgbClr val="000066"/>
                </a:solidFill>
              </a:rPr>
              <a:t>Regression analysis is an alternative to and an extension of  simpler methods used to test hypotheses about associations:</a:t>
            </a:r>
          </a:p>
          <a:p>
            <a:pPr marL="0" indent="0" eaLnBrk="1" hangingPunct="1">
              <a:buFontTx/>
              <a:buNone/>
            </a:pPr>
            <a:endParaRPr lang="en-US" dirty="0" smtClean="0">
              <a:solidFill>
                <a:srgbClr val="000066"/>
              </a:solidFill>
            </a:endParaRPr>
          </a:p>
          <a:p>
            <a:pPr lvl="1">
              <a:buFont typeface="Wingdings" pitchFamily="2" charset="2"/>
              <a:buChar char="n"/>
            </a:pPr>
            <a:r>
              <a:rPr lang="en-US" dirty="0" smtClean="0">
                <a:solidFill>
                  <a:srgbClr val="000066"/>
                </a:solidFill>
              </a:rPr>
              <a:t>For </a:t>
            </a:r>
            <a:r>
              <a:rPr lang="en-US" b="1" u="sng" dirty="0" smtClean="0">
                <a:solidFill>
                  <a:srgbClr val="660033"/>
                </a:solidFill>
              </a:rPr>
              <a:t>means</a:t>
            </a:r>
            <a:r>
              <a:rPr lang="en-US" b="1" dirty="0" smtClean="0">
                <a:solidFill>
                  <a:srgbClr val="660033"/>
                </a:solidFill>
              </a:rPr>
              <a:t>,</a:t>
            </a:r>
            <a:r>
              <a:rPr lang="en-US" dirty="0" smtClean="0">
                <a:solidFill>
                  <a:srgbClr val="FFFF66"/>
                </a:solidFill>
              </a:rPr>
              <a:t> </a:t>
            </a:r>
            <a:r>
              <a:rPr lang="en-US" dirty="0" smtClean="0">
                <a:solidFill>
                  <a:srgbClr val="000066"/>
                </a:solidFill>
              </a:rPr>
              <a:t>regression analysis is an extension of t-tests and analysis of variance.</a:t>
            </a:r>
          </a:p>
          <a:p>
            <a:pPr lvl="1">
              <a:buFont typeface="Wingdings" pitchFamily="2" charset="2"/>
              <a:buChar char="n"/>
            </a:pPr>
            <a:endParaRPr lang="en-US" sz="1600" dirty="0" smtClean="0">
              <a:solidFill>
                <a:srgbClr val="000066"/>
              </a:solidFill>
            </a:endParaRPr>
          </a:p>
          <a:p>
            <a:pPr lvl="1">
              <a:buFont typeface="Wingdings" pitchFamily="2" charset="2"/>
              <a:buChar char="n"/>
            </a:pPr>
            <a:r>
              <a:rPr lang="en-US" dirty="0" smtClean="0">
                <a:solidFill>
                  <a:srgbClr val="000066"/>
                </a:solidFill>
              </a:rPr>
              <a:t>For</a:t>
            </a:r>
            <a:r>
              <a:rPr lang="en-US" dirty="0" smtClean="0">
                <a:solidFill>
                  <a:srgbClr val="FFFF66"/>
                </a:solidFill>
              </a:rPr>
              <a:t> </a:t>
            </a:r>
            <a:r>
              <a:rPr lang="en-US" b="1" u="sng" dirty="0" smtClean="0">
                <a:solidFill>
                  <a:srgbClr val="660033"/>
                </a:solidFill>
              </a:rPr>
              <a:t>proportions or rates</a:t>
            </a:r>
            <a:r>
              <a:rPr lang="en-US" b="1" dirty="0" smtClean="0">
                <a:solidFill>
                  <a:srgbClr val="660033"/>
                </a:solidFill>
              </a:rPr>
              <a:t>,</a:t>
            </a:r>
            <a:r>
              <a:rPr lang="en-US" dirty="0" smtClean="0">
                <a:solidFill>
                  <a:srgbClr val="FFFF99"/>
                </a:solidFill>
              </a:rPr>
              <a:t>, </a:t>
            </a:r>
            <a:r>
              <a:rPr lang="en-US" dirty="0" smtClean="0">
                <a:solidFill>
                  <a:srgbClr val="000066"/>
                </a:solidFill>
              </a:rPr>
              <a:t>regression analysis is an extension of chi-square tests from contingency tables – crude and stratified analysis. </a:t>
            </a:r>
            <a:endParaRPr lang="en-US" dirty="0" smtClean="0"/>
          </a:p>
        </p:txBody>
      </p:sp>
      <p:sp>
        <p:nvSpPr>
          <p:cNvPr id="10242" name="Slide Number Placeholder 3"/>
          <p:cNvSpPr>
            <a:spLocks noGrp="1"/>
          </p:cNvSpPr>
          <p:nvPr>
            <p:ph type="sldNum" sz="quarter" idx="11"/>
          </p:nvPr>
        </p:nvSpPr>
        <p:spPr>
          <a:xfrm>
            <a:off x="6553200" y="6400800"/>
            <a:ext cx="2133600" cy="300038"/>
          </a:xfrm>
        </p:spPr>
        <p:txBody>
          <a:bodyPr/>
          <a:lstStyle/>
          <a:p>
            <a:fld id="{31B0FB67-5170-4AE8-B496-82283A195E8F}" type="slidenum">
              <a:rPr lang="en-US" smtClean="0"/>
              <a:pPr/>
              <a:t>22</a:t>
            </a:fld>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Linear Models: General Considerations</a:t>
            </a:r>
          </a:p>
        </p:txBody>
      </p:sp>
      <p:sp>
        <p:nvSpPr>
          <p:cNvPr id="11268" name="Rectangle 3"/>
          <p:cNvSpPr>
            <a:spLocks noGrp="1" noChangeArrowheads="1"/>
          </p:cNvSpPr>
          <p:nvPr>
            <p:ph type="body" idx="1"/>
          </p:nvPr>
        </p:nvSpPr>
        <p:spPr/>
        <p:txBody>
          <a:bodyPr/>
          <a:lstStyle/>
          <a:p>
            <a:pPr marL="0" indent="0" algn="ctr" eaLnBrk="1" hangingPunct="1">
              <a:lnSpc>
                <a:spcPct val="90000"/>
              </a:lnSpc>
              <a:buFontTx/>
              <a:buNone/>
            </a:pPr>
            <a:r>
              <a:rPr lang="en-US" sz="2600" dirty="0" smtClean="0">
                <a:solidFill>
                  <a:schemeClr val="accent2">
                    <a:lumMod val="50000"/>
                  </a:schemeClr>
                </a:solidFill>
              </a:rPr>
              <a:t>Why not just do stratified analysis? </a:t>
            </a:r>
          </a:p>
          <a:p>
            <a:pPr marL="0" indent="0" algn="ctr" eaLnBrk="1" hangingPunct="1">
              <a:lnSpc>
                <a:spcPct val="90000"/>
              </a:lnSpc>
              <a:buFontTx/>
              <a:buNone/>
            </a:pPr>
            <a:r>
              <a:rPr lang="en-US" sz="2600" dirty="0" smtClean="0">
                <a:solidFill>
                  <a:schemeClr val="accent2">
                    <a:lumMod val="50000"/>
                  </a:schemeClr>
                </a:solidFill>
              </a:rPr>
              <a:t>Why Use Regression Modeling Approaches?</a:t>
            </a:r>
          </a:p>
          <a:p>
            <a:pPr marL="404813" lvl="1" indent="-290513">
              <a:lnSpc>
                <a:spcPct val="90000"/>
              </a:lnSpc>
              <a:spcBef>
                <a:spcPct val="10000"/>
              </a:spcBef>
              <a:buFont typeface="Wingdings" pitchFamily="2" charset="2"/>
              <a:buChar char="n"/>
            </a:pPr>
            <a:endParaRPr lang="en-US" sz="1600" dirty="0" smtClean="0"/>
          </a:p>
          <a:p>
            <a:pPr marL="0" indent="0" algn="ctr" eaLnBrk="1" hangingPunct="1">
              <a:lnSpc>
                <a:spcPct val="90000"/>
              </a:lnSpc>
              <a:buFontTx/>
              <a:buNone/>
            </a:pPr>
            <a:r>
              <a:rPr lang="en-US" b="1" dirty="0" smtClean="0">
                <a:solidFill>
                  <a:srgbClr val="008080"/>
                </a:solidFill>
              </a:rPr>
              <a:t>Unlike stratified analysis, regression approaches:</a:t>
            </a:r>
          </a:p>
          <a:p>
            <a:pPr marL="404813" lvl="1" indent="-290513">
              <a:lnSpc>
                <a:spcPct val="90000"/>
              </a:lnSpc>
              <a:spcBef>
                <a:spcPct val="10000"/>
              </a:spcBef>
              <a:buFont typeface="Wingdings" pitchFamily="2" charset="2"/>
              <a:buChar char="n"/>
            </a:pPr>
            <a:endParaRPr lang="en-US" sz="2800" dirty="0" smtClean="0"/>
          </a:p>
          <a:p>
            <a:pPr marL="628650" lvl="1" indent="-514350" eaLnBrk="1" hangingPunct="1">
              <a:lnSpc>
                <a:spcPct val="90000"/>
              </a:lnSpc>
              <a:spcBef>
                <a:spcPct val="10000"/>
              </a:spcBef>
              <a:buClr>
                <a:srgbClr val="7030A0"/>
              </a:buClr>
              <a:buSzPct val="85000"/>
              <a:buFont typeface="+mj-lt"/>
              <a:buAutoNum type="arabicPeriod"/>
            </a:pPr>
            <a:r>
              <a:rPr lang="en-US" sz="2800" dirty="0" smtClean="0"/>
              <a:t>more efficiently handle many variables and the sparse data that stratification by many factors may imply</a:t>
            </a:r>
          </a:p>
          <a:p>
            <a:pPr marL="628650" lvl="1" indent="-514350" eaLnBrk="1" hangingPunct="1">
              <a:lnSpc>
                <a:spcPct val="90000"/>
              </a:lnSpc>
              <a:spcBef>
                <a:spcPct val="10000"/>
              </a:spcBef>
              <a:buClr>
                <a:srgbClr val="7030A0"/>
              </a:buClr>
              <a:buSzPct val="85000"/>
              <a:buFont typeface="+mj-lt"/>
              <a:buAutoNum type="arabicPeriod"/>
            </a:pPr>
            <a:endParaRPr lang="en-US" sz="1600" dirty="0" smtClean="0"/>
          </a:p>
          <a:p>
            <a:pPr marL="628650" lvl="1" indent="-514350" eaLnBrk="1" hangingPunct="1">
              <a:lnSpc>
                <a:spcPct val="90000"/>
              </a:lnSpc>
              <a:spcBef>
                <a:spcPct val="10000"/>
              </a:spcBef>
              <a:buClr>
                <a:srgbClr val="7030A0"/>
              </a:buClr>
              <a:buSzPct val="85000"/>
              <a:buFont typeface="+mj-lt"/>
              <a:buAutoNum type="arabicPeriod"/>
            </a:pPr>
            <a:r>
              <a:rPr lang="en-US" sz="2800" dirty="0" smtClean="0"/>
              <a:t>can accommodate both continuous and discrete variables, both as outcomes and as independent variables. </a:t>
            </a:r>
          </a:p>
        </p:txBody>
      </p:sp>
      <p:sp>
        <p:nvSpPr>
          <p:cNvPr id="11266" name="Slide Number Placeholder 3"/>
          <p:cNvSpPr>
            <a:spLocks noGrp="1"/>
          </p:cNvSpPr>
          <p:nvPr>
            <p:ph type="sldNum" sz="quarter" idx="11"/>
          </p:nvPr>
        </p:nvSpPr>
        <p:spPr>
          <a:xfrm>
            <a:off x="6553200" y="6400800"/>
            <a:ext cx="2133600" cy="300038"/>
          </a:xfrm>
        </p:spPr>
        <p:txBody>
          <a:bodyPr/>
          <a:lstStyle/>
          <a:p>
            <a:fld id="{73771AA5-76ED-4DCC-AA1D-BC04AF8FF74D}" type="slidenum">
              <a:rPr lang="en-US" smtClean="0"/>
              <a:pPr/>
              <a:t>23</a:t>
            </a:fld>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Models: General Considerations</a:t>
            </a:r>
            <a:endParaRPr lang="en-US" dirty="0"/>
          </a:p>
        </p:txBody>
      </p:sp>
      <p:sp>
        <p:nvSpPr>
          <p:cNvPr id="3" name="Content Placeholder 2"/>
          <p:cNvSpPr>
            <a:spLocks noGrp="1"/>
          </p:cNvSpPr>
          <p:nvPr>
            <p:ph idx="1"/>
          </p:nvPr>
        </p:nvSpPr>
        <p:spPr/>
        <p:txBody>
          <a:bodyPr/>
          <a:lstStyle/>
          <a:p>
            <a:pPr lvl="0" algn="ctr">
              <a:lnSpc>
                <a:spcPct val="90000"/>
              </a:lnSpc>
              <a:buClr>
                <a:srgbClr val="CC9900"/>
              </a:buClr>
            </a:pPr>
            <a:r>
              <a:rPr lang="en-US" b="1" dirty="0" smtClean="0">
                <a:solidFill>
                  <a:srgbClr val="008080"/>
                </a:solidFill>
              </a:rPr>
              <a:t>Unlike stratified analysis, regression approaches:</a:t>
            </a:r>
          </a:p>
          <a:p>
            <a:pPr marL="404813" lvl="1" indent="-290513">
              <a:lnSpc>
                <a:spcPct val="90000"/>
              </a:lnSpc>
              <a:spcBef>
                <a:spcPct val="10000"/>
              </a:spcBef>
            </a:pPr>
            <a:endParaRPr lang="en-US" sz="2800" dirty="0" smtClean="0"/>
          </a:p>
          <a:p>
            <a:pPr marL="628650" lvl="1" indent="-514350">
              <a:lnSpc>
                <a:spcPct val="90000"/>
              </a:lnSpc>
              <a:spcBef>
                <a:spcPct val="10000"/>
              </a:spcBef>
              <a:buClr>
                <a:srgbClr val="7030A0"/>
              </a:buClr>
              <a:buSzPct val="85000"/>
              <a:buFont typeface="+mj-lt"/>
              <a:buAutoNum type="arabicPeriod" startAt="3"/>
            </a:pPr>
            <a:r>
              <a:rPr lang="en-US" sz="2800" dirty="0" smtClean="0"/>
              <a:t>allow for examination of multiple factors (independent variables) </a:t>
            </a:r>
            <a:r>
              <a:rPr lang="en-US" sz="2800" b="1" i="1" dirty="0" smtClean="0"/>
              <a:t>simultaneously</a:t>
            </a:r>
            <a:r>
              <a:rPr lang="en-US" sz="2800" dirty="0" smtClean="0"/>
              <a:t> in relation to an outcome (dependent variable)—all variables can be considered "exposures" or "covariates" depending on the hypotheses </a:t>
            </a:r>
          </a:p>
          <a:p>
            <a:pPr marL="628650" lvl="1" indent="-514350">
              <a:lnSpc>
                <a:spcPct val="90000"/>
              </a:lnSpc>
              <a:spcBef>
                <a:spcPct val="10000"/>
              </a:spcBef>
              <a:buClr>
                <a:srgbClr val="7030A0"/>
              </a:buClr>
              <a:buSzPct val="85000"/>
              <a:buFont typeface="+mj-lt"/>
              <a:buAutoNum type="arabicPeriod" startAt="3"/>
            </a:pPr>
            <a:endParaRPr lang="en-US" sz="1600" dirty="0" smtClean="0"/>
          </a:p>
          <a:p>
            <a:pPr marL="628650" lvl="1" indent="-514350">
              <a:lnSpc>
                <a:spcPct val="90000"/>
              </a:lnSpc>
              <a:spcBef>
                <a:spcPct val="10000"/>
              </a:spcBef>
              <a:buClr>
                <a:srgbClr val="7030A0"/>
              </a:buClr>
              <a:buSzPct val="85000"/>
              <a:buFont typeface="+mj-lt"/>
              <a:buAutoNum type="arabicPeriod" startAt="3"/>
            </a:pPr>
            <a:r>
              <a:rPr lang="en-US" sz="2800" dirty="0" smtClean="0"/>
              <a:t>provide more flexibility in assessing effect modification and controlling confounding.</a:t>
            </a:r>
          </a:p>
          <a:p>
            <a:endParaRPr lang="en-US" dirty="0"/>
          </a:p>
        </p:txBody>
      </p:sp>
      <p:sp>
        <p:nvSpPr>
          <p:cNvPr id="4" name="Slide Number Placeholder 3"/>
          <p:cNvSpPr>
            <a:spLocks noGrp="1"/>
          </p:cNvSpPr>
          <p:nvPr>
            <p:ph type="sldNum" sz="quarter" idx="11"/>
          </p:nvPr>
        </p:nvSpPr>
        <p:spPr>
          <a:xfrm>
            <a:off x="6553200" y="6400800"/>
            <a:ext cx="2133600" cy="300038"/>
          </a:xfrm>
        </p:spPr>
        <p:txBody>
          <a:bodyPr/>
          <a:lstStyle/>
          <a:p>
            <a:fld id="{6F9A1DD7-282D-44A0-B4EE-314D129B2B17}" type="slidenum">
              <a:rPr lang="en-US" altLang="en-US" smtClean="0"/>
              <a:pPr/>
              <a:t>24</a:t>
            </a:fld>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US" dirty="0" smtClean="0"/>
              <a:t>Linear Models: General Considerations</a:t>
            </a:r>
          </a:p>
        </p:txBody>
      </p:sp>
      <p:sp>
        <p:nvSpPr>
          <p:cNvPr id="8196" name="Rectangle 3"/>
          <p:cNvSpPr>
            <a:spLocks noGrp="1" noChangeArrowheads="1"/>
          </p:cNvSpPr>
          <p:nvPr>
            <p:ph type="body" idx="1"/>
          </p:nvPr>
        </p:nvSpPr>
        <p:spPr/>
        <p:txBody>
          <a:bodyPr/>
          <a:lstStyle/>
          <a:p>
            <a:pPr marL="0" indent="0" algn="ctr" eaLnBrk="1" hangingPunct="1">
              <a:buFontTx/>
              <a:buNone/>
            </a:pPr>
            <a:r>
              <a:rPr lang="en-US" dirty="0" smtClean="0">
                <a:solidFill>
                  <a:srgbClr val="000066"/>
                </a:solidFill>
              </a:rPr>
              <a:t>The Purpose of Modeling</a:t>
            </a:r>
          </a:p>
          <a:p>
            <a:pPr marL="0" indent="0" eaLnBrk="1" hangingPunct="1">
              <a:buFontTx/>
              <a:buNone/>
            </a:pPr>
            <a:endParaRPr lang="en-US" sz="1400" dirty="0" smtClean="0">
              <a:solidFill>
                <a:srgbClr val="99CCFF"/>
              </a:solidFill>
            </a:endParaRPr>
          </a:p>
          <a:p>
            <a:pPr marL="0" indent="0" eaLnBrk="1" hangingPunct="1">
              <a:buFontTx/>
              <a:buNone/>
            </a:pPr>
            <a:r>
              <a:rPr lang="en-US" dirty="0" smtClean="0"/>
              <a:t>Sometimes, regression modeling is carried out in order to assess </a:t>
            </a:r>
            <a:r>
              <a:rPr lang="en-US" b="1" dirty="0" smtClean="0">
                <a:solidFill>
                  <a:srgbClr val="660033"/>
                </a:solidFill>
              </a:rPr>
              <a:t>one association;</a:t>
            </a:r>
            <a:r>
              <a:rPr lang="en-US" dirty="0" smtClean="0"/>
              <a:t> other variables are included to adjust for confounding or account for effect modification. In this scenario, the focus is on obtaining the ‘best’ estimate of the single association.</a:t>
            </a:r>
          </a:p>
          <a:p>
            <a:pPr marL="0" indent="0" eaLnBrk="1" hangingPunct="1">
              <a:buFontTx/>
              <a:buNone/>
            </a:pPr>
            <a:endParaRPr lang="en-US" sz="1400" dirty="0" smtClean="0"/>
          </a:p>
          <a:p>
            <a:pPr marL="0" indent="0" eaLnBrk="1" hangingPunct="1">
              <a:buFontTx/>
              <a:buNone/>
            </a:pPr>
            <a:r>
              <a:rPr lang="en-US" dirty="0" smtClean="0"/>
              <a:t>Sometimes, regression modeling is carried out in order to assess </a:t>
            </a:r>
            <a:r>
              <a:rPr lang="en-US" b="1" dirty="0" smtClean="0">
                <a:solidFill>
                  <a:srgbClr val="660033"/>
                </a:solidFill>
              </a:rPr>
              <a:t>multiple, competing exposures</a:t>
            </a:r>
            <a:r>
              <a:rPr lang="en-US" dirty="0" smtClean="0"/>
              <a:t>, or to identify a </a:t>
            </a:r>
            <a:r>
              <a:rPr lang="en-US" b="1" dirty="0" smtClean="0">
                <a:solidFill>
                  <a:srgbClr val="660033"/>
                </a:solidFill>
              </a:rPr>
              <a:t>set of variables</a:t>
            </a:r>
            <a:r>
              <a:rPr lang="en-US" dirty="0" smtClean="0"/>
              <a:t> that together predict the outcome.  </a:t>
            </a:r>
          </a:p>
          <a:p>
            <a:pPr marL="0" indent="0" eaLnBrk="1" hangingPunct="1">
              <a:buFontTx/>
              <a:buNone/>
            </a:pPr>
            <a:endParaRPr lang="en-US" sz="1400" dirty="0" smtClean="0">
              <a:solidFill>
                <a:srgbClr val="66CCFF"/>
              </a:solidFill>
            </a:endParaRPr>
          </a:p>
          <a:p>
            <a:endParaRPr lang="en-US" dirty="0" smtClean="0"/>
          </a:p>
        </p:txBody>
      </p:sp>
      <p:sp>
        <p:nvSpPr>
          <p:cNvPr id="8194" name="Slide Number Placeholder 3"/>
          <p:cNvSpPr>
            <a:spLocks noGrp="1"/>
          </p:cNvSpPr>
          <p:nvPr>
            <p:ph type="sldNum" sz="quarter" idx="11"/>
          </p:nvPr>
        </p:nvSpPr>
        <p:spPr>
          <a:xfrm>
            <a:off x="6553200" y="6400800"/>
            <a:ext cx="2133600" cy="300038"/>
          </a:xfrm>
        </p:spPr>
        <p:txBody>
          <a:bodyPr/>
          <a:lstStyle/>
          <a:p>
            <a:fld id="{60DFE8E5-DA7B-4EB1-B94C-4C475A43C781}" type="slidenum">
              <a:rPr lang="en-US" smtClean="0"/>
              <a:pPr/>
              <a:t>25</a:t>
            </a:fld>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a:xfrm>
            <a:off x="6553200" y="6400800"/>
            <a:ext cx="2133600" cy="300038"/>
          </a:xfrm>
        </p:spPr>
        <p:txBody>
          <a:bodyPr/>
          <a:lstStyle/>
          <a:p>
            <a:pPr>
              <a:defRPr/>
            </a:pPr>
            <a:fld id="{9FB2E55B-A57D-4398-8730-36CC5F39504C}" type="slidenum">
              <a:rPr lang="en-US" altLang="en-US"/>
              <a:pPr>
                <a:defRPr/>
              </a:pPr>
              <a:t>26</a:t>
            </a:fld>
            <a:endParaRPr lang="en-US" altLang="en-US" dirty="0"/>
          </a:p>
        </p:txBody>
      </p:sp>
      <p:sp>
        <p:nvSpPr>
          <p:cNvPr id="11267" name="Rectangle 2"/>
          <p:cNvSpPr>
            <a:spLocks noGrp="1" noChangeArrowheads="1"/>
          </p:cNvSpPr>
          <p:nvPr>
            <p:ph type="title"/>
          </p:nvPr>
        </p:nvSpPr>
        <p:spPr/>
        <p:txBody>
          <a:bodyPr/>
          <a:lstStyle/>
          <a:p>
            <a:pPr eaLnBrk="1" hangingPunct="1"/>
            <a:r>
              <a:rPr lang="en-US" dirty="0" smtClean="0"/>
              <a:t>Linear Model: </a:t>
            </a:r>
            <a:br>
              <a:rPr lang="en-US" dirty="0" smtClean="0"/>
            </a:br>
            <a:r>
              <a:rPr lang="en-US" dirty="0" smtClean="0"/>
              <a:t>General Considerations</a:t>
            </a:r>
          </a:p>
        </p:txBody>
      </p:sp>
      <p:sp>
        <p:nvSpPr>
          <p:cNvPr id="11268" name="Rectangle 3"/>
          <p:cNvSpPr>
            <a:spLocks noGrp="1" noChangeArrowheads="1"/>
          </p:cNvSpPr>
          <p:nvPr>
            <p:ph type="body" idx="1"/>
          </p:nvPr>
        </p:nvSpPr>
        <p:spPr>
          <a:xfrm>
            <a:off x="457200" y="1524000"/>
            <a:ext cx="8305800" cy="4648200"/>
          </a:xfrm>
        </p:spPr>
        <p:txBody>
          <a:bodyPr/>
          <a:lstStyle/>
          <a:p>
            <a:pPr marL="350838" indent="-350838" eaLnBrk="1" hangingPunct="1">
              <a:spcBef>
                <a:spcPct val="0"/>
              </a:spcBef>
              <a:buFont typeface="Wingdings" pitchFamily="2" charset="2"/>
              <a:buChar char="n"/>
            </a:pPr>
            <a:r>
              <a:rPr lang="en-US" dirty="0" smtClean="0"/>
              <a:t>The utility of regression models is their ability to simultaneously handle many independent variables.  </a:t>
            </a:r>
          </a:p>
          <a:p>
            <a:pPr marL="350838" indent="-350838" eaLnBrk="1" hangingPunct="1">
              <a:spcBef>
                <a:spcPct val="0"/>
              </a:spcBef>
              <a:buFont typeface="Wingdings" pitchFamily="2" charset="2"/>
              <a:buChar char="n"/>
            </a:pPr>
            <a:r>
              <a:rPr lang="en-US" dirty="0" smtClean="0"/>
              <a:t>Models may be quite complex, including both continuous and discrete measures, and measures at the individual level and/or at an aggregate level such as census tract, zip code, or county.  </a:t>
            </a:r>
            <a:endParaRPr lang="en-US" sz="1800" dirty="0" smtClean="0"/>
          </a:p>
          <a:p>
            <a:pPr marL="350838" indent="-350838" eaLnBrk="1" hangingPunct="1">
              <a:buFont typeface="Wingdings" pitchFamily="2" charset="2"/>
              <a:buChar char="n"/>
            </a:pPr>
            <a:r>
              <a:rPr lang="en-US" dirty="0" smtClean="0"/>
              <a:t>Interpretation of the slopes or “beta coefficients” can be equally complex as they reflect measures of occurrence (means, proportions, rates) or measures of association (odds ratios, relative risks rate ratios) when used singly or in combination.</a:t>
            </a:r>
            <a:endParaRPr lang="en-US" sz="1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a:xfrm>
            <a:off x="6553200" y="6400800"/>
            <a:ext cx="2133600" cy="300038"/>
          </a:xfrm>
        </p:spPr>
        <p:txBody>
          <a:bodyPr/>
          <a:lstStyle/>
          <a:p>
            <a:pPr>
              <a:defRPr/>
            </a:pPr>
            <a:fld id="{D62185AC-0459-4189-84A0-6FE5E49B352C}" type="slidenum">
              <a:rPr lang="en-US" altLang="en-US"/>
              <a:pPr>
                <a:defRPr/>
              </a:pPr>
              <a:t>27</a:t>
            </a:fld>
            <a:endParaRPr lang="en-US" altLang="en-US" dirty="0"/>
          </a:p>
        </p:txBody>
      </p:sp>
      <p:sp>
        <p:nvSpPr>
          <p:cNvPr id="14339" name="Rectangle 2"/>
          <p:cNvSpPr>
            <a:spLocks noGrp="1" noChangeArrowheads="1"/>
          </p:cNvSpPr>
          <p:nvPr>
            <p:ph type="title"/>
          </p:nvPr>
        </p:nvSpPr>
        <p:spPr/>
        <p:txBody>
          <a:bodyPr/>
          <a:lstStyle/>
          <a:p>
            <a:pPr eaLnBrk="1" hangingPunct="1"/>
            <a:r>
              <a:rPr lang="en-US" dirty="0" smtClean="0"/>
              <a:t>Linear Models: General Considerations</a:t>
            </a:r>
          </a:p>
        </p:txBody>
      </p:sp>
      <p:sp>
        <p:nvSpPr>
          <p:cNvPr id="14340" name="Rectangle 3"/>
          <p:cNvSpPr>
            <a:spLocks noGrp="1" noChangeArrowheads="1"/>
          </p:cNvSpPr>
          <p:nvPr>
            <p:ph type="body" idx="1"/>
          </p:nvPr>
        </p:nvSpPr>
        <p:spPr>
          <a:xfrm>
            <a:off x="457200" y="1371600"/>
            <a:ext cx="8305800" cy="4800600"/>
          </a:xfrm>
        </p:spPr>
        <p:txBody>
          <a:bodyPr/>
          <a:lstStyle/>
          <a:p>
            <a:pPr marL="0" indent="0" algn="ctr" eaLnBrk="1" hangingPunct="1">
              <a:buFont typeface="Wingdings" pitchFamily="2" charset="2"/>
              <a:buNone/>
            </a:pPr>
            <a:r>
              <a:rPr lang="en-US" dirty="0" smtClean="0"/>
              <a:t>The Traditional, 'Normal' Regression Model</a:t>
            </a:r>
          </a:p>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pPr marL="0" indent="0" eaLnBrk="1" hangingPunct="1">
              <a:buFont typeface="Wingdings" pitchFamily="2" charset="2"/>
              <a:buNone/>
            </a:pPr>
            <a:r>
              <a:rPr lang="en-US" dirty="0" smtClean="0"/>
              <a:t>This model has the following properties:</a:t>
            </a:r>
          </a:p>
          <a:p>
            <a:pPr marL="0" indent="0" eaLnBrk="1" hangingPunct="1">
              <a:buFont typeface="Wingdings" pitchFamily="2" charset="2"/>
              <a:buNone/>
            </a:pPr>
            <a:endParaRPr lang="en-US" sz="1400" dirty="0" smtClean="0"/>
          </a:p>
          <a:p>
            <a:pPr marL="457200" lvl="1" indent="-290513" eaLnBrk="1" hangingPunct="1">
              <a:spcBef>
                <a:spcPct val="0"/>
              </a:spcBef>
              <a:buFont typeface="Wingdings" pitchFamily="2" charset="2"/>
              <a:buChar char="n"/>
            </a:pPr>
            <a:r>
              <a:rPr lang="en-US" dirty="0" smtClean="0"/>
              <a:t>The outcome "Y" is continuous &amp; normally distributed. </a:t>
            </a:r>
          </a:p>
          <a:p>
            <a:pPr marL="457200" lvl="1" indent="-290513" eaLnBrk="1" hangingPunct="1">
              <a:spcBef>
                <a:spcPct val="0"/>
              </a:spcBef>
              <a:buFont typeface="Wingdings" pitchFamily="2" charset="2"/>
              <a:buChar char="n"/>
            </a:pPr>
            <a:r>
              <a:rPr lang="en-US" dirty="0" smtClean="0"/>
              <a:t>The Y values are independent.</a:t>
            </a:r>
          </a:p>
          <a:p>
            <a:pPr marL="457200" lvl="1" indent="-290513" eaLnBrk="1" hangingPunct="1">
              <a:spcBef>
                <a:spcPct val="0"/>
              </a:spcBef>
              <a:buFont typeface="Wingdings" pitchFamily="2" charset="2"/>
              <a:buChar char="n"/>
            </a:pPr>
            <a:r>
              <a:rPr lang="en-US" dirty="0" smtClean="0"/>
              <a:t>The errors are independent, normally distributed; their sum equals 0, with constant variance across levels of X.</a:t>
            </a:r>
          </a:p>
          <a:p>
            <a:pPr marL="457200" lvl="1" indent="-290513" eaLnBrk="1" hangingPunct="1">
              <a:spcBef>
                <a:spcPct val="0"/>
              </a:spcBef>
              <a:buFont typeface="Wingdings" pitchFamily="2" charset="2"/>
              <a:buChar char="n"/>
            </a:pPr>
            <a:r>
              <a:rPr lang="en-US" dirty="0" smtClean="0"/>
              <a:t>The expected value (mean) of the Y's is linearly related to X (a straight line relationship exists). </a:t>
            </a:r>
          </a:p>
        </p:txBody>
      </p:sp>
      <p:pic>
        <p:nvPicPr>
          <p:cNvPr id="14341" name="Picture 4"/>
          <p:cNvPicPr>
            <a:picLocks noChangeAspect="1" noChangeArrowheads="1"/>
          </p:cNvPicPr>
          <p:nvPr/>
        </p:nvPicPr>
        <p:blipFill>
          <a:blip r:embed="rId2" cstate="print"/>
          <a:srcRect r="56807" b="36263"/>
          <a:stretch>
            <a:fillRect/>
          </a:stretch>
        </p:blipFill>
        <p:spPr bwMode="auto">
          <a:xfrm>
            <a:off x="1365250" y="2057400"/>
            <a:ext cx="6483350" cy="649288"/>
          </a:xfrm>
          <a:prstGeom prst="rect">
            <a:avLst/>
          </a:prstGeom>
          <a:solidFill>
            <a:srgbClr val="FFF9F3"/>
          </a:solidFill>
          <a:ln w="25400" algn="ctr">
            <a:solidFill>
              <a:srgbClr val="FFCC00"/>
            </a:solid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a:xfrm>
            <a:off x="6553200" y="6400800"/>
            <a:ext cx="2133600" cy="300038"/>
          </a:xfrm>
        </p:spPr>
        <p:txBody>
          <a:bodyPr/>
          <a:lstStyle/>
          <a:p>
            <a:pPr>
              <a:defRPr/>
            </a:pPr>
            <a:fld id="{15C722D6-79EC-4551-AC22-335AC25CDC96}" type="slidenum">
              <a:rPr lang="en-US" altLang="en-US"/>
              <a:pPr>
                <a:defRPr/>
              </a:pPr>
              <a:t>28</a:t>
            </a:fld>
            <a:endParaRPr lang="en-US" altLang="en-US" dirty="0"/>
          </a:p>
        </p:txBody>
      </p:sp>
      <p:sp>
        <p:nvSpPr>
          <p:cNvPr id="15363" name="Rectangle 2"/>
          <p:cNvSpPr>
            <a:spLocks noGrp="1" noChangeArrowheads="1"/>
          </p:cNvSpPr>
          <p:nvPr>
            <p:ph type="title"/>
          </p:nvPr>
        </p:nvSpPr>
        <p:spPr/>
        <p:txBody>
          <a:bodyPr/>
          <a:lstStyle/>
          <a:p>
            <a:pPr eaLnBrk="1" hangingPunct="1"/>
            <a:r>
              <a:rPr lang="en-US" dirty="0" smtClean="0"/>
              <a:t>Linear Models: General Considerations</a:t>
            </a:r>
          </a:p>
        </p:txBody>
      </p:sp>
      <p:sp>
        <p:nvSpPr>
          <p:cNvPr id="15364" name="Rectangle 3"/>
          <p:cNvSpPr>
            <a:spLocks noGrp="1" noChangeArrowheads="1"/>
          </p:cNvSpPr>
          <p:nvPr>
            <p:ph type="body" idx="1"/>
          </p:nvPr>
        </p:nvSpPr>
        <p:spPr>
          <a:xfrm>
            <a:off x="457200" y="1371600"/>
            <a:ext cx="8305800" cy="4800600"/>
          </a:xfrm>
        </p:spPr>
        <p:txBody>
          <a:bodyPr/>
          <a:lstStyle/>
          <a:p>
            <a:pPr marL="0" indent="0" eaLnBrk="1" hangingPunct="1">
              <a:spcBef>
                <a:spcPct val="0"/>
              </a:spcBef>
              <a:buFont typeface="Wingdings" pitchFamily="2" charset="2"/>
              <a:buNone/>
            </a:pPr>
            <a:r>
              <a:rPr lang="en-US" sz="2600" dirty="0" smtClean="0"/>
              <a:t>When the outcome variable is </a:t>
            </a:r>
            <a:r>
              <a:rPr lang="en-US" sz="2600" b="1" u="sng" dirty="0" smtClean="0"/>
              <a:t>not</a:t>
            </a:r>
            <a:r>
              <a:rPr lang="en-US" sz="2600" dirty="0" smtClean="0"/>
              <a:t> continuous and normally distributed, a linear model cannot be written in the same way, and the properties listed above no longer pertain.</a:t>
            </a:r>
          </a:p>
          <a:p>
            <a:pPr marL="0" indent="0" eaLnBrk="1" hangingPunct="1">
              <a:spcBef>
                <a:spcPct val="0"/>
              </a:spcBef>
              <a:buFont typeface="Wingdings" pitchFamily="2" charset="2"/>
              <a:buNone/>
            </a:pPr>
            <a:endParaRPr lang="en-US" sz="2600" dirty="0" smtClean="0"/>
          </a:p>
          <a:p>
            <a:pPr marL="0" indent="0" eaLnBrk="1" hangingPunct="1">
              <a:spcBef>
                <a:spcPct val="0"/>
              </a:spcBef>
              <a:buFont typeface="Wingdings" pitchFamily="2" charset="2"/>
              <a:buNone/>
            </a:pPr>
            <a:r>
              <a:rPr lang="en-US" sz="2600" dirty="0" smtClean="0"/>
              <a:t>For example, if the outcome variable is a proportion or rate:</a:t>
            </a:r>
          </a:p>
          <a:p>
            <a:pPr marL="0" indent="0" eaLnBrk="1" hangingPunct="1">
              <a:spcBef>
                <a:spcPct val="0"/>
              </a:spcBef>
              <a:buFont typeface="Wingdings" pitchFamily="2" charset="2"/>
              <a:buNone/>
            </a:pPr>
            <a:endParaRPr lang="en-US" sz="2600" dirty="0" smtClean="0"/>
          </a:p>
          <a:p>
            <a:pPr marL="406400" lvl="1" indent="-292100" eaLnBrk="1" hangingPunct="1">
              <a:spcBef>
                <a:spcPct val="0"/>
              </a:spcBef>
              <a:buFont typeface="Wingdings" pitchFamily="2" charset="2"/>
              <a:buChar char="n"/>
            </a:pPr>
            <a:r>
              <a:rPr lang="en-US" dirty="0" smtClean="0"/>
              <a:t>The errors are </a:t>
            </a:r>
            <a:r>
              <a:rPr lang="en-US" b="1" dirty="0" smtClean="0">
                <a:solidFill>
                  <a:srgbClr val="FF3300"/>
                </a:solidFill>
              </a:rPr>
              <a:t>not</a:t>
            </a:r>
            <a:r>
              <a:rPr lang="en-US" dirty="0" smtClean="0"/>
              <a:t> normally distributed</a:t>
            </a:r>
          </a:p>
          <a:p>
            <a:pPr marL="406400" lvl="1" indent="-292100" eaLnBrk="1" hangingPunct="1">
              <a:spcBef>
                <a:spcPct val="0"/>
              </a:spcBef>
              <a:buFont typeface="Wingdings" pitchFamily="2" charset="2"/>
              <a:buChar char="n"/>
            </a:pPr>
            <a:r>
              <a:rPr lang="en-US" dirty="0" smtClean="0"/>
              <a:t>The variance across levels of X is </a:t>
            </a:r>
            <a:r>
              <a:rPr lang="en-US" b="1" dirty="0" smtClean="0">
                <a:solidFill>
                  <a:srgbClr val="CC3300"/>
                </a:solidFill>
              </a:rPr>
              <a:t>not</a:t>
            </a:r>
            <a:r>
              <a:rPr lang="en-US" dirty="0" smtClean="0"/>
              <a:t> constant. (By definition, </a:t>
            </a:r>
            <a:r>
              <a:rPr lang="en-US" b="1" dirty="0" smtClean="0">
                <a:solidFill>
                  <a:schemeClr val="hlink"/>
                </a:solidFill>
              </a:rPr>
              <a:t>p(1-p)</a:t>
            </a:r>
            <a:r>
              <a:rPr lang="en-US" dirty="0" smtClean="0"/>
              <a:t> changes with </a:t>
            </a:r>
            <a:r>
              <a:rPr lang="en-US" b="1" dirty="0" smtClean="0">
                <a:solidFill>
                  <a:schemeClr val="hlink"/>
                </a:solidFill>
              </a:rPr>
              <a:t>p </a:t>
            </a:r>
            <a:r>
              <a:rPr lang="en-US" dirty="0" smtClean="0"/>
              <a:t>and</a:t>
            </a:r>
            <a:r>
              <a:rPr lang="en-US" b="1" dirty="0" smtClean="0">
                <a:solidFill>
                  <a:schemeClr val="hlink"/>
                </a:solidFill>
              </a:rPr>
              <a:t> r </a:t>
            </a:r>
            <a:r>
              <a:rPr lang="en-US" dirty="0" smtClean="0"/>
              <a:t>changes with</a:t>
            </a:r>
            <a:r>
              <a:rPr lang="en-US" b="1" dirty="0" smtClean="0">
                <a:solidFill>
                  <a:schemeClr val="hlink"/>
                </a:solidFill>
              </a:rPr>
              <a:t> r</a:t>
            </a:r>
            <a:r>
              <a:rPr lang="en-US" dirty="0" smtClean="0"/>
              <a:t>).</a:t>
            </a:r>
          </a:p>
          <a:p>
            <a:pPr marL="406400" lvl="1" indent="-292100" eaLnBrk="1" hangingPunct="1">
              <a:spcBef>
                <a:spcPct val="0"/>
              </a:spcBef>
              <a:buFont typeface="Wingdings" pitchFamily="2" charset="2"/>
              <a:buChar char="n"/>
            </a:pPr>
            <a:r>
              <a:rPr lang="en-US" dirty="0" smtClean="0"/>
              <a:t>The expected value (proportion or rate) is </a:t>
            </a:r>
            <a:r>
              <a:rPr lang="en-US" b="1" u="sng" dirty="0" smtClean="0">
                <a:solidFill>
                  <a:srgbClr val="CC3300"/>
                </a:solidFill>
              </a:rPr>
              <a:t>not</a:t>
            </a:r>
            <a:r>
              <a:rPr lang="en-US" dirty="0" smtClean="0"/>
              <a:t> linearly related to X (</a:t>
            </a:r>
            <a:r>
              <a:rPr lang="en-US" b="1" dirty="0" smtClean="0">
                <a:solidFill>
                  <a:srgbClr val="660033"/>
                </a:solidFill>
              </a:rPr>
              <a:t>a straight line relationship does not exist</a:t>
            </a:r>
            <a:r>
              <a:rPr 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609600"/>
            <a:ext cx="3810000" cy="685800"/>
          </a:xfrm>
        </p:spPr>
        <p:txBody>
          <a:bodyPr/>
          <a:lstStyle/>
          <a:p>
            <a:r>
              <a:rPr lang="en-US" sz="3200" dirty="0" smtClean="0"/>
              <a:t>Introduction</a:t>
            </a:r>
            <a:endParaRPr lang="en-US" sz="3200" dirty="0"/>
          </a:p>
        </p:txBody>
      </p:sp>
      <p:sp>
        <p:nvSpPr>
          <p:cNvPr id="3" name="Content Placeholder 2"/>
          <p:cNvSpPr>
            <a:spLocks noGrp="1"/>
          </p:cNvSpPr>
          <p:nvPr>
            <p:ph idx="1"/>
          </p:nvPr>
        </p:nvSpPr>
        <p:spPr>
          <a:xfrm>
            <a:off x="457200" y="1447800"/>
            <a:ext cx="8305800" cy="4724400"/>
          </a:xfrm>
        </p:spPr>
        <p:txBody>
          <a:bodyPr/>
          <a:lstStyle/>
          <a:p>
            <a:pPr marL="234950" lvl="1" indent="12700" algn="ctr"/>
            <a:r>
              <a:rPr lang="en-US" sz="3200" b="1" dirty="0" smtClean="0">
                <a:solidFill>
                  <a:schemeClr val="accent6">
                    <a:lumMod val="50000"/>
                  </a:schemeClr>
                </a:solidFill>
              </a:rPr>
              <a:t>So, let's keep this in mind:</a:t>
            </a:r>
          </a:p>
          <a:p>
            <a:pPr marL="234950" lvl="1" indent="12700"/>
            <a:endParaRPr lang="en-US" sz="1200" dirty="0" smtClean="0"/>
          </a:p>
          <a:p>
            <a:pPr marL="234950" lvl="1" indent="12700"/>
            <a:r>
              <a:rPr lang="en-US" sz="3200" dirty="0" smtClean="0"/>
              <a:t>"...technical expertise and methodology are not substitutes for conceptual coherence. Or, as one student remarked a few years ago, public health spends too much time on the "p" values of biostatistics and not enough time on values."</a:t>
            </a:r>
          </a:p>
          <a:p>
            <a:r>
              <a:rPr lang="en-US" dirty="0" smtClean="0"/>
              <a:t> </a:t>
            </a:r>
            <a:endParaRPr lang="en-US" sz="1200" dirty="0" smtClean="0"/>
          </a:p>
          <a:p>
            <a:r>
              <a:rPr lang="en-US" sz="1400" b="1" dirty="0" smtClean="0"/>
              <a:t>Medicine and Public Health, Ethics and Human Rights</a:t>
            </a:r>
            <a:endParaRPr lang="en-US" sz="1400" dirty="0" smtClean="0"/>
          </a:p>
          <a:p>
            <a:r>
              <a:rPr lang="en-US" sz="1400" dirty="0" smtClean="0"/>
              <a:t>Jonathan M. Mann</a:t>
            </a:r>
          </a:p>
          <a:p>
            <a:r>
              <a:rPr lang="en-US" sz="1400" i="1" dirty="0" smtClean="0"/>
              <a:t>The Hastings Center Report</a:t>
            </a:r>
            <a:r>
              <a:rPr lang="en-US" sz="1400" dirty="0" smtClean="0"/>
              <a:t> , Vol. 27, No. 3 (May - Jun., 1997), pp. 6-13</a:t>
            </a:r>
          </a:p>
          <a:p>
            <a:r>
              <a:rPr lang="en-US" sz="1400" dirty="0" smtClean="0"/>
              <a:t>Published by: </a:t>
            </a:r>
            <a:r>
              <a:rPr lang="en-US" sz="1400" u="sng" dirty="0" smtClean="0">
                <a:hlinkClick r:id="rId2"/>
              </a:rPr>
              <a:t>The Hastings Center</a:t>
            </a:r>
            <a:endParaRPr lang="en-US" sz="1400" dirty="0" smtClean="0"/>
          </a:p>
          <a:p>
            <a:endParaRPr lang="en-US" sz="1400" dirty="0"/>
          </a:p>
        </p:txBody>
      </p:sp>
      <p:sp>
        <p:nvSpPr>
          <p:cNvPr id="4" name="Slide Number Placeholder 3"/>
          <p:cNvSpPr>
            <a:spLocks noGrp="1"/>
          </p:cNvSpPr>
          <p:nvPr>
            <p:ph type="sldNum" sz="quarter" idx="11"/>
          </p:nvPr>
        </p:nvSpPr>
        <p:spPr>
          <a:xfrm>
            <a:off x="6553200" y="6400800"/>
            <a:ext cx="2133600" cy="300038"/>
          </a:xfrm>
        </p:spPr>
        <p:txBody>
          <a:bodyPr/>
          <a:lstStyle/>
          <a:p>
            <a:fld id="{6F9A1DD7-282D-44A0-B4EE-314D129B2B17}" type="slidenum">
              <a:rPr lang="en-US" altLang="en-US" smtClean="0"/>
              <a:pPr/>
              <a:t>2</a:t>
            </a:fld>
            <a:endParaRPr lang="en-US"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a:xfrm>
            <a:off x="6553200" y="6400800"/>
            <a:ext cx="2133600" cy="300038"/>
          </a:xfrm>
        </p:spPr>
        <p:txBody>
          <a:bodyPr/>
          <a:lstStyle/>
          <a:p>
            <a:pPr>
              <a:defRPr/>
            </a:pPr>
            <a:fld id="{D99D82AD-2F59-4641-BE1F-B5EB67BC7558}" type="slidenum">
              <a:rPr lang="en-US" altLang="en-US"/>
              <a:pPr>
                <a:defRPr/>
              </a:pPr>
              <a:t>29</a:t>
            </a:fld>
            <a:endParaRPr lang="en-US" altLang="en-US" dirty="0"/>
          </a:p>
        </p:txBody>
      </p:sp>
      <p:sp>
        <p:nvSpPr>
          <p:cNvPr id="1028" name="Rectangle 2"/>
          <p:cNvSpPr>
            <a:spLocks noGrp="1" noChangeArrowheads="1"/>
          </p:cNvSpPr>
          <p:nvPr>
            <p:ph type="body" idx="1"/>
          </p:nvPr>
        </p:nvSpPr>
        <p:spPr/>
        <p:txBody>
          <a:bodyPr/>
          <a:lstStyle/>
          <a:p>
            <a:pPr marL="0" indent="0" algn="ctr" eaLnBrk="1" hangingPunct="1">
              <a:buFont typeface="Wingdings" pitchFamily="2" charset="2"/>
              <a:buNone/>
            </a:pPr>
            <a:endParaRPr lang="en-US" dirty="0" smtClean="0"/>
          </a:p>
          <a:p>
            <a:pPr marL="0" indent="0" algn="ctr" eaLnBrk="1" hangingPunct="1">
              <a:buFont typeface="Wingdings" pitchFamily="2" charset="2"/>
              <a:buNone/>
            </a:pPr>
            <a:endParaRPr lang="en-US" dirty="0" smtClean="0"/>
          </a:p>
          <a:p>
            <a:pPr marL="2668588" lvl="4" indent="-781050" eaLnBrk="1" hangingPunct="1">
              <a:buFont typeface="Wingdings" pitchFamily="2" charset="2"/>
              <a:buNone/>
            </a:pPr>
            <a:r>
              <a:rPr lang="en-US" sz="2400" dirty="0" smtClean="0"/>
              <a:t>When an outcome</a:t>
            </a:r>
          </a:p>
          <a:p>
            <a:pPr marL="2668588" lvl="4" indent="-781050" eaLnBrk="1" hangingPunct="1">
              <a:buFont typeface="Wingdings" pitchFamily="2" charset="2"/>
              <a:buNone/>
            </a:pPr>
            <a:r>
              <a:rPr lang="en-US" sz="2400" dirty="0" smtClean="0"/>
              <a:t>is a proportion or rate,</a:t>
            </a:r>
          </a:p>
          <a:p>
            <a:pPr marL="2668588" lvl="4" indent="-781050" eaLnBrk="1" hangingPunct="1">
              <a:buFont typeface="Wingdings" pitchFamily="2" charset="2"/>
              <a:buNone/>
            </a:pPr>
            <a:r>
              <a:rPr lang="en-US" sz="2400" dirty="0" smtClean="0"/>
              <a:t>its relationship with</a:t>
            </a:r>
          </a:p>
          <a:p>
            <a:pPr marL="2668588" lvl="4" indent="-781050" eaLnBrk="1" hangingPunct="1">
              <a:buFont typeface="Wingdings" pitchFamily="2" charset="2"/>
              <a:buNone/>
            </a:pPr>
            <a:r>
              <a:rPr lang="en-US" sz="2400" dirty="0" smtClean="0"/>
              <a:t>a risk factors is </a:t>
            </a:r>
          </a:p>
          <a:p>
            <a:pPr marL="2668588" lvl="4" indent="-781050" eaLnBrk="1" hangingPunct="1">
              <a:buFont typeface="Wingdings" pitchFamily="2" charset="2"/>
              <a:buNone/>
            </a:pPr>
            <a:r>
              <a:rPr lang="en-US" sz="2400" dirty="0" smtClean="0"/>
              <a:t>not linear.</a:t>
            </a:r>
          </a:p>
          <a:p>
            <a:pPr marL="0" indent="0" eaLnBrk="1" hangingPunct="1">
              <a:buFont typeface="Wingdings" pitchFamily="2" charset="2"/>
              <a:buNone/>
            </a:pPr>
            <a:endParaRPr lang="en-US" sz="2400" dirty="0" smtClean="0"/>
          </a:p>
        </p:txBody>
      </p:sp>
      <p:sp>
        <p:nvSpPr>
          <p:cNvPr id="1029" name="Rectangle 3"/>
          <p:cNvSpPr>
            <a:spLocks noGrp="1" noChangeArrowheads="1"/>
          </p:cNvSpPr>
          <p:nvPr>
            <p:ph type="title"/>
          </p:nvPr>
        </p:nvSpPr>
        <p:spPr/>
        <p:txBody>
          <a:bodyPr lIns="92075" tIns="46038" rIns="92075" bIns="46038"/>
          <a:lstStyle/>
          <a:p>
            <a:pPr eaLnBrk="1" hangingPunct="1"/>
            <a:r>
              <a:rPr lang="en-US" dirty="0" smtClean="0"/>
              <a:t>Linear Models: General Considerations</a:t>
            </a:r>
            <a:endParaRPr lang="en-GB" dirty="0" smtClean="0"/>
          </a:p>
        </p:txBody>
      </p:sp>
      <p:graphicFrame>
        <p:nvGraphicFramePr>
          <p:cNvPr id="1026" name="Object 4"/>
          <p:cNvGraphicFramePr>
            <a:graphicFrameLocks/>
          </p:cNvGraphicFramePr>
          <p:nvPr/>
        </p:nvGraphicFramePr>
        <p:xfrm>
          <a:off x="1524000" y="1744663"/>
          <a:ext cx="6602413" cy="4427537"/>
        </p:xfrm>
        <a:graphic>
          <a:graphicData uri="http://schemas.openxmlformats.org/presentationml/2006/ole">
            <p:oleObj spid="_x0000_s452610" name="Chart" r:id="rId4" imgW="7162830" imgH="4438560" progId="MSGraph.Chart.8">
              <p:embed followColorScheme="full"/>
            </p:oleObj>
          </a:graphicData>
        </a:graphic>
      </p:graphicFrame>
      <p:sp>
        <p:nvSpPr>
          <p:cNvPr id="1030" name="Rectangle 5"/>
          <p:cNvSpPr>
            <a:spLocks noChangeArrowheads="1"/>
          </p:cNvSpPr>
          <p:nvPr/>
        </p:nvSpPr>
        <p:spPr bwMode="auto">
          <a:xfrm>
            <a:off x="433388" y="1524000"/>
            <a:ext cx="1547812" cy="835025"/>
          </a:xfrm>
          <a:prstGeom prst="rect">
            <a:avLst/>
          </a:prstGeom>
          <a:noFill/>
          <a:ln w="9525">
            <a:noFill/>
            <a:miter lim="800000"/>
            <a:headEnd/>
            <a:tailEnd/>
          </a:ln>
        </p:spPr>
        <p:txBody>
          <a:bodyPr lIns="92075" tIns="46038" rIns="92075" bIns="46038">
            <a:spAutoFit/>
          </a:bodyPr>
          <a:lstStyle/>
          <a:p>
            <a:pPr defTabSz="762000" eaLnBrk="0" hangingPunct="0">
              <a:lnSpc>
                <a:spcPct val="90000"/>
              </a:lnSpc>
            </a:pPr>
            <a:r>
              <a:rPr lang="en-GB" b="1" dirty="0"/>
              <a:t>Proportion</a:t>
            </a:r>
            <a:r>
              <a:rPr lang="fr-FR" b="1" dirty="0"/>
              <a:t> with the outcome</a:t>
            </a:r>
            <a:endParaRPr lang="en-GB" b="1" dirty="0"/>
          </a:p>
        </p:txBody>
      </p:sp>
      <p:sp>
        <p:nvSpPr>
          <p:cNvPr id="1031" name="Rectangle 6"/>
          <p:cNvSpPr>
            <a:spLocks noChangeArrowheads="1"/>
          </p:cNvSpPr>
          <p:nvPr/>
        </p:nvSpPr>
        <p:spPr bwMode="auto">
          <a:xfrm>
            <a:off x="4895850" y="5772150"/>
            <a:ext cx="361950" cy="476250"/>
          </a:xfrm>
          <a:prstGeom prst="rect">
            <a:avLst/>
          </a:prstGeom>
          <a:noFill/>
          <a:ln w="9525">
            <a:noFill/>
            <a:miter lim="800000"/>
            <a:headEnd/>
            <a:tailEnd/>
          </a:ln>
        </p:spPr>
        <p:txBody>
          <a:bodyPr wrap="none" lIns="92075" tIns="46038" rIns="92075" bIns="46038">
            <a:spAutoFit/>
          </a:bodyPr>
          <a:lstStyle/>
          <a:p>
            <a:pPr defTabSz="762000" eaLnBrk="0" hangingPunct="0">
              <a:lnSpc>
                <a:spcPct val="90000"/>
              </a:lnSpc>
            </a:pPr>
            <a:r>
              <a:rPr lang="en-GB" sz="2800" b="1" i="1" dirty="0">
                <a:latin typeface="Times New Roman" pitchFamily="18" charset="0"/>
              </a:rPr>
              <a:t>x</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a:xfrm>
            <a:off x="6553200" y="6400800"/>
            <a:ext cx="2133600" cy="300038"/>
          </a:xfrm>
        </p:spPr>
        <p:txBody>
          <a:bodyPr/>
          <a:lstStyle/>
          <a:p>
            <a:pPr>
              <a:defRPr/>
            </a:pPr>
            <a:fld id="{7A1DFF5C-AE5A-499B-ADEA-DC09DF394E86}" type="slidenum">
              <a:rPr lang="en-US" altLang="en-US"/>
              <a:pPr>
                <a:defRPr/>
              </a:pPr>
              <a:t>30</a:t>
            </a:fld>
            <a:endParaRPr lang="en-US" altLang="en-US" dirty="0"/>
          </a:p>
        </p:txBody>
      </p:sp>
      <p:sp>
        <p:nvSpPr>
          <p:cNvPr id="16387" name="Rectangle 2"/>
          <p:cNvSpPr>
            <a:spLocks noGrp="1" noChangeArrowheads="1"/>
          </p:cNvSpPr>
          <p:nvPr>
            <p:ph type="title"/>
          </p:nvPr>
        </p:nvSpPr>
        <p:spPr/>
        <p:txBody>
          <a:bodyPr/>
          <a:lstStyle/>
          <a:p>
            <a:pPr eaLnBrk="1" hangingPunct="1"/>
            <a:r>
              <a:rPr lang="en-US" dirty="0" smtClean="0"/>
              <a:t>Linear Models: General Considerations</a:t>
            </a:r>
          </a:p>
        </p:txBody>
      </p:sp>
      <p:sp>
        <p:nvSpPr>
          <p:cNvPr id="16388" name="Rectangle 3"/>
          <p:cNvSpPr>
            <a:spLocks noGrp="1" noChangeArrowheads="1"/>
          </p:cNvSpPr>
          <p:nvPr>
            <p:ph type="body" idx="1"/>
          </p:nvPr>
        </p:nvSpPr>
        <p:spPr>
          <a:xfrm>
            <a:off x="457200" y="1371600"/>
            <a:ext cx="8305800" cy="4800600"/>
          </a:xfrm>
        </p:spPr>
        <p:txBody>
          <a:bodyPr/>
          <a:lstStyle/>
          <a:p>
            <a:pPr marL="0" indent="0" algn="ctr" eaLnBrk="1" hangingPunct="1">
              <a:buFont typeface="Wingdings" pitchFamily="2" charset="2"/>
              <a:buNone/>
            </a:pPr>
            <a:r>
              <a:rPr lang="en-US" b="1" dirty="0" smtClean="0">
                <a:solidFill>
                  <a:schemeClr val="bg2"/>
                </a:solidFill>
              </a:rPr>
              <a:t>General Linear Models</a:t>
            </a:r>
          </a:p>
          <a:p>
            <a:pPr marL="0" indent="0" algn="ctr" eaLnBrk="1" hangingPunct="1">
              <a:buFont typeface="Wingdings" pitchFamily="2" charset="2"/>
              <a:buNone/>
            </a:pPr>
            <a:endParaRPr lang="en-US" sz="1000" dirty="0" smtClean="0"/>
          </a:p>
          <a:p>
            <a:pPr marL="0" indent="0" eaLnBrk="1" hangingPunct="1">
              <a:spcBef>
                <a:spcPct val="0"/>
              </a:spcBef>
              <a:buFont typeface="Wingdings" pitchFamily="2" charset="2"/>
              <a:buNone/>
            </a:pPr>
            <a:r>
              <a:rPr lang="en-US" sz="2600" b="1" i="1" dirty="0" smtClean="0">
                <a:solidFill>
                  <a:srgbClr val="CC0000"/>
                </a:solidFill>
              </a:rPr>
              <a:t>How can a linear modeling approach be applied to the many health outcomes that are proportions or rates? </a:t>
            </a:r>
          </a:p>
          <a:p>
            <a:pPr marL="0" indent="0" eaLnBrk="1" hangingPunct="1">
              <a:spcBef>
                <a:spcPct val="0"/>
              </a:spcBef>
              <a:buFont typeface="Wingdings" pitchFamily="2" charset="2"/>
              <a:buNone/>
            </a:pPr>
            <a:endParaRPr lang="en-US" sz="1600" dirty="0" smtClean="0"/>
          </a:p>
          <a:p>
            <a:pPr marL="0" indent="0" eaLnBrk="1" hangingPunct="1">
              <a:spcBef>
                <a:spcPct val="0"/>
              </a:spcBef>
              <a:buFont typeface="Wingdings" pitchFamily="2" charset="2"/>
              <a:buNone/>
            </a:pPr>
            <a:r>
              <a:rPr lang="en-US" sz="2600" dirty="0" smtClean="0"/>
              <a:t>The normal, binomial, Poisson, exponential, chi-square, and multinomial distributions are all in the </a:t>
            </a:r>
            <a:r>
              <a:rPr lang="en-US" sz="2600" b="1" u="sng" dirty="0" smtClean="0">
                <a:solidFill>
                  <a:srgbClr val="660033"/>
                </a:solidFill>
              </a:rPr>
              <a:t>exponential family</a:t>
            </a:r>
            <a:r>
              <a:rPr lang="en-US" sz="2600" b="1" dirty="0" smtClean="0">
                <a:solidFill>
                  <a:srgbClr val="660033"/>
                </a:solidFill>
              </a:rPr>
              <a:t>.</a:t>
            </a:r>
            <a:endParaRPr lang="en-US" sz="2600" dirty="0" smtClean="0"/>
          </a:p>
          <a:p>
            <a:pPr marL="0" indent="0" eaLnBrk="1" hangingPunct="1">
              <a:spcBef>
                <a:spcPct val="0"/>
              </a:spcBef>
              <a:buFont typeface="Wingdings" pitchFamily="2" charset="2"/>
              <a:buNone/>
            </a:pPr>
            <a:endParaRPr lang="en-US" sz="2400" dirty="0" smtClean="0"/>
          </a:p>
          <a:p>
            <a:pPr marL="0" indent="0" eaLnBrk="1" hangingPunct="1">
              <a:spcBef>
                <a:spcPct val="0"/>
              </a:spcBef>
              <a:buFont typeface="Wingdings" pitchFamily="2" charset="2"/>
              <a:buNone/>
            </a:pPr>
            <a:r>
              <a:rPr lang="en-US" sz="2600" dirty="0" smtClean="0"/>
              <a:t>Therefore, it is possible to define a </a:t>
            </a:r>
            <a:r>
              <a:rPr lang="en-US" sz="2600" b="1" dirty="0" smtClean="0">
                <a:solidFill>
                  <a:srgbClr val="660033"/>
                </a:solidFill>
              </a:rPr>
              <a:t>“link function”</a:t>
            </a:r>
            <a:r>
              <a:rPr lang="en-US" sz="2600" dirty="0" smtClean="0"/>
              <a:t> that </a:t>
            </a:r>
            <a:r>
              <a:rPr lang="en-US" sz="2600" b="1" dirty="0" smtClean="0">
                <a:solidFill>
                  <a:srgbClr val="660033"/>
                </a:solidFill>
              </a:rPr>
              <a:t>transforms</a:t>
            </a:r>
            <a:r>
              <a:rPr lang="en-US" sz="2600" dirty="0" smtClean="0"/>
              <a:t> an outcome variable from any of these distributions so that it is linearly related to a set of independent variables; the error terms can also be defined to correspond to the form of the outcome variable.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a:xfrm>
            <a:off x="6553200" y="6400800"/>
            <a:ext cx="2133600" cy="300038"/>
          </a:xfrm>
        </p:spPr>
        <p:txBody>
          <a:bodyPr/>
          <a:lstStyle/>
          <a:p>
            <a:pPr>
              <a:defRPr/>
            </a:pPr>
            <a:fld id="{E2DEFF44-B5B8-4021-BBAC-B43DA0E79E0F}" type="slidenum">
              <a:rPr lang="en-US" altLang="en-US"/>
              <a:pPr>
                <a:defRPr/>
              </a:pPr>
              <a:t>31</a:t>
            </a:fld>
            <a:endParaRPr lang="en-US" altLang="en-US" dirty="0"/>
          </a:p>
        </p:txBody>
      </p:sp>
      <p:sp>
        <p:nvSpPr>
          <p:cNvPr id="17411" name="Rectangle 2"/>
          <p:cNvSpPr>
            <a:spLocks noGrp="1" noChangeArrowheads="1"/>
          </p:cNvSpPr>
          <p:nvPr>
            <p:ph type="title"/>
          </p:nvPr>
        </p:nvSpPr>
        <p:spPr/>
        <p:txBody>
          <a:bodyPr/>
          <a:lstStyle/>
          <a:p>
            <a:pPr eaLnBrk="1" hangingPunct="1"/>
            <a:r>
              <a:rPr lang="en-US" dirty="0" smtClean="0"/>
              <a:t>Linear Models: General Considerations</a:t>
            </a:r>
          </a:p>
        </p:txBody>
      </p:sp>
      <p:sp>
        <p:nvSpPr>
          <p:cNvPr id="17412" name="Rectangle 3"/>
          <p:cNvSpPr>
            <a:spLocks noGrp="1" noChangeArrowheads="1"/>
          </p:cNvSpPr>
          <p:nvPr>
            <p:ph type="body" idx="1"/>
          </p:nvPr>
        </p:nvSpPr>
        <p:spPr>
          <a:xfrm>
            <a:off x="457200" y="1371600"/>
            <a:ext cx="8305800" cy="4800600"/>
          </a:xfrm>
        </p:spPr>
        <p:txBody>
          <a:bodyPr/>
          <a:lstStyle/>
          <a:p>
            <a:pPr marL="0" indent="0" algn="ctr" eaLnBrk="1" hangingPunct="1">
              <a:buFont typeface="Wingdings" pitchFamily="2" charset="2"/>
              <a:buNone/>
            </a:pPr>
            <a:r>
              <a:rPr lang="en-US" b="1" dirty="0" smtClean="0"/>
              <a:t>General Linear Models</a:t>
            </a:r>
          </a:p>
          <a:p>
            <a:pPr marL="0" indent="0" eaLnBrk="1" hangingPunct="1">
              <a:buFont typeface="Wingdings" pitchFamily="2" charset="2"/>
              <a:buNone/>
            </a:pPr>
            <a:endParaRPr lang="en-US" sz="1000" dirty="0" smtClean="0"/>
          </a:p>
          <a:p>
            <a:pPr marL="0" indent="0" algn="ctr" eaLnBrk="1" hangingPunct="1">
              <a:spcBef>
                <a:spcPct val="0"/>
              </a:spcBef>
              <a:buFont typeface="Wingdings" pitchFamily="2" charset="2"/>
              <a:buNone/>
            </a:pPr>
            <a:r>
              <a:rPr lang="en-US" b="1" dirty="0" smtClean="0">
                <a:solidFill>
                  <a:srgbClr val="CC3300"/>
                </a:solidFill>
              </a:rPr>
              <a:t>Some common link functions:</a:t>
            </a:r>
          </a:p>
          <a:p>
            <a:pPr marL="1838325" lvl="4" indent="396875" eaLnBrk="1" hangingPunct="1">
              <a:spcBef>
                <a:spcPct val="0"/>
              </a:spcBef>
              <a:buClr>
                <a:srgbClr val="CC3300"/>
              </a:buClr>
              <a:buSzTx/>
              <a:buFontTx/>
              <a:buChar char="•"/>
            </a:pPr>
            <a:r>
              <a:rPr lang="en-US" sz="2400" dirty="0" smtClean="0"/>
              <a:t>identity (untransformed)</a:t>
            </a:r>
          </a:p>
          <a:p>
            <a:pPr marL="1838325" lvl="4" indent="396875" eaLnBrk="1" hangingPunct="1">
              <a:spcBef>
                <a:spcPct val="0"/>
              </a:spcBef>
              <a:buClr>
                <a:srgbClr val="CC3300"/>
              </a:buClr>
              <a:buSzTx/>
              <a:buFontTx/>
              <a:buChar char="•"/>
            </a:pPr>
            <a:r>
              <a:rPr lang="en-US" sz="2400" dirty="0" smtClean="0"/>
              <a:t>natural log</a:t>
            </a:r>
          </a:p>
          <a:p>
            <a:pPr marL="1838325" lvl="4" indent="396875" eaLnBrk="1" hangingPunct="1">
              <a:spcBef>
                <a:spcPct val="0"/>
              </a:spcBef>
              <a:buClr>
                <a:srgbClr val="CC3300"/>
              </a:buClr>
              <a:buSzTx/>
              <a:buFontTx/>
              <a:buChar char="•"/>
            </a:pPr>
            <a:r>
              <a:rPr lang="en-US" sz="2400" dirty="0" smtClean="0"/>
              <a:t>logit</a:t>
            </a:r>
          </a:p>
          <a:p>
            <a:pPr marL="1838325" lvl="4" indent="396875" eaLnBrk="1" hangingPunct="1">
              <a:spcBef>
                <a:spcPct val="0"/>
              </a:spcBef>
              <a:buClr>
                <a:srgbClr val="CC3300"/>
              </a:buClr>
              <a:buSzTx/>
              <a:buFontTx/>
              <a:buChar char="•"/>
            </a:pPr>
            <a:r>
              <a:rPr lang="en-US" sz="2400" dirty="0" smtClean="0"/>
              <a:t>cumulative logit</a:t>
            </a:r>
          </a:p>
          <a:p>
            <a:pPr marL="1838325" lvl="4" indent="396875" eaLnBrk="1" hangingPunct="1">
              <a:spcBef>
                <a:spcPct val="0"/>
              </a:spcBef>
              <a:buClr>
                <a:srgbClr val="CC3300"/>
              </a:buClr>
              <a:buSzTx/>
              <a:buFontTx/>
              <a:buChar char="•"/>
            </a:pPr>
            <a:r>
              <a:rPr lang="en-US" sz="2400" dirty="0" smtClean="0"/>
              <a:t>generalized logit</a:t>
            </a:r>
          </a:p>
          <a:p>
            <a:pPr marL="0" indent="0" eaLnBrk="1" hangingPunct="1">
              <a:spcBef>
                <a:spcPct val="0"/>
              </a:spcBef>
              <a:buClr>
                <a:srgbClr val="CC3300"/>
              </a:buClr>
              <a:buFontTx/>
              <a:buNone/>
            </a:pPr>
            <a:endParaRPr lang="en-US" sz="1400" dirty="0" smtClean="0"/>
          </a:p>
          <a:p>
            <a:pPr marL="0" indent="0" eaLnBrk="1" hangingPunct="1">
              <a:spcBef>
                <a:spcPct val="0"/>
              </a:spcBef>
              <a:buClr>
                <a:srgbClr val="CC3300"/>
              </a:buClr>
              <a:buFontTx/>
              <a:buNone/>
            </a:pPr>
            <a:r>
              <a:rPr lang="en-US" dirty="0" smtClean="0"/>
              <a:t>The interpretation of the parameter estimates—the beta coefficients—changes depending on whether and how the outcome variable has been transformed (which link function has been used).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a:xfrm>
            <a:off x="6553200" y="6400800"/>
            <a:ext cx="2133600" cy="300038"/>
          </a:xfrm>
        </p:spPr>
        <p:txBody>
          <a:bodyPr/>
          <a:lstStyle/>
          <a:p>
            <a:pPr>
              <a:defRPr/>
            </a:pPr>
            <a:fld id="{08777A98-8335-4E9F-B978-FBC67741503A}" type="slidenum">
              <a:rPr lang="en-US" altLang="en-US"/>
              <a:pPr>
                <a:defRPr/>
              </a:pPr>
              <a:t>32</a:t>
            </a:fld>
            <a:endParaRPr lang="en-US" altLang="en-US" dirty="0"/>
          </a:p>
        </p:txBody>
      </p:sp>
      <p:sp>
        <p:nvSpPr>
          <p:cNvPr id="18435" name="Rectangle 2"/>
          <p:cNvSpPr>
            <a:spLocks noGrp="1" noChangeArrowheads="1"/>
          </p:cNvSpPr>
          <p:nvPr>
            <p:ph type="title"/>
          </p:nvPr>
        </p:nvSpPr>
        <p:spPr/>
        <p:txBody>
          <a:bodyPr/>
          <a:lstStyle/>
          <a:p>
            <a:pPr eaLnBrk="1" hangingPunct="1"/>
            <a:r>
              <a:rPr lang="en-US" dirty="0" smtClean="0"/>
              <a:t>Linear Models:</a:t>
            </a:r>
            <a:br>
              <a:rPr lang="en-US" dirty="0" smtClean="0"/>
            </a:br>
            <a:r>
              <a:rPr lang="en-US" dirty="0" smtClean="0"/>
              <a:t>General Considerations</a:t>
            </a:r>
          </a:p>
        </p:txBody>
      </p:sp>
      <p:sp>
        <p:nvSpPr>
          <p:cNvPr id="18436" name="Rectangle 3"/>
          <p:cNvSpPr>
            <a:spLocks noGrp="1" noChangeArrowheads="1"/>
          </p:cNvSpPr>
          <p:nvPr>
            <p:ph type="body" idx="1"/>
          </p:nvPr>
        </p:nvSpPr>
        <p:spPr>
          <a:xfrm>
            <a:off x="457200" y="1371600"/>
            <a:ext cx="8305800" cy="4800600"/>
          </a:xfrm>
        </p:spPr>
        <p:txBody>
          <a:bodyPr/>
          <a:lstStyle/>
          <a:p>
            <a:pPr marL="0" indent="0" eaLnBrk="1" hangingPunct="1">
              <a:buFont typeface="Wingdings" pitchFamily="2" charset="2"/>
              <a:buNone/>
            </a:pPr>
            <a:r>
              <a:rPr lang="en-US" dirty="0" smtClean="0"/>
              <a:t>Linear equation</a:t>
            </a:r>
          </a:p>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pPr marL="0" indent="0" eaLnBrk="1" hangingPunct="1">
              <a:buFont typeface="Wingdings" pitchFamily="2" charset="2"/>
              <a:buNone/>
            </a:pPr>
            <a:r>
              <a:rPr lang="en-US" b="1" dirty="0" smtClean="0"/>
              <a:t>The logit link function:</a:t>
            </a:r>
          </a:p>
          <a:p>
            <a:pPr marL="0" indent="0" eaLnBrk="1" hangingPunct="1">
              <a:buFont typeface="Wingdings" pitchFamily="2" charset="2"/>
              <a:buNone/>
            </a:pPr>
            <a:r>
              <a:rPr lang="en-US" b="1" dirty="0" smtClean="0"/>
              <a:t>(logistic regression)</a:t>
            </a:r>
          </a:p>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pPr marL="0" indent="0" eaLnBrk="1" hangingPunct="1">
              <a:buFont typeface="Wingdings" pitchFamily="2" charset="2"/>
              <a:buNone/>
            </a:pPr>
            <a:r>
              <a:rPr lang="en-US" dirty="0" smtClean="0"/>
              <a:t>Non-linear equation</a:t>
            </a:r>
          </a:p>
        </p:txBody>
      </p:sp>
      <p:pic>
        <p:nvPicPr>
          <p:cNvPr id="18437" name="Picture 4" descr="ODDS_P"/>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081588" y="1371600"/>
            <a:ext cx="3529012" cy="4767263"/>
          </a:xfrm>
          <a:prstGeom prst="rect">
            <a:avLst/>
          </a:prstGeom>
          <a:solidFill>
            <a:srgbClr val="FF9900">
              <a:alpha val="10196"/>
            </a:srgbClr>
          </a:solidFill>
          <a:ln w="25400">
            <a:solidFill>
              <a:srgbClr val="FF9900"/>
            </a:solidFill>
            <a:miter lim="800000"/>
            <a:headEnd/>
            <a:tailEnd/>
          </a:ln>
        </p:spPr>
      </p:pic>
      <p:sp>
        <p:nvSpPr>
          <p:cNvPr id="18438" name="Line 5"/>
          <p:cNvSpPr>
            <a:spLocks noChangeShapeType="1"/>
          </p:cNvSpPr>
          <p:nvPr/>
        </p:nvSpPr>
        <p:spPr bwMode="auto">
          <a:xfrm>
            <a:off x="2895600" y="1676400"/>
            <a:ext cx="2362200" cy="0"/>
          </a:xfrm>
          <a:prstGeom prst="line">
            <a:avLst/>
          </a:prstGeom>
          <a:noFill/>
          <a:ln w="9525">
            <a:solidFill>
              <a:schemeClr val="tx1"/>
            </a:solidFill>
            <a:round/>
            <a:headEnd/>
            <a:tailEnd type="triangle" w="med" len="med"/>
          </a:ln>
        </p:spPr>
        <p:txBody>
          <a:bodyPr wrap="none" anchor="ctr"/>
          <a:lstStyle/>
          <a:p>
            <a:endParaRPr lang="en-US" dirty="0"/>
          </a:p>
        </p:txBody>
      </p:sp>
      <p:sp>
        <p:nvSpPr>
          <p:cNvPr id="18439" name="Line 6"/>
          <p:cNvSpPr>
            <a:spLocks noChangeShapeType="1"/>
          </p:cNvSpPr>
          <p:nvPr/>
        </p:nvSpPr>
        <p:spPr bwMode="auto">
          <a:xfrm>
            <a:off x="3657600" y="5791200"/>
            <a:ext cx="2209800" cy="0"/>
          </a:xfrm>
          <a:prstGeom prst="line">
            <a:avLst/>
          </a:prstGeom>
          <a:noFill/>
          <a:ln w="9525">
            <a:solidFill>
              <a:schemeClr val="tx1"/>
            </a:solidFill>
            <a:round/>
            <a:headEnd/>
            <a:tailEnd type="triangle" w="med" len="med"/>
          </a:ln>
        </p:spPr>
        <p:txBody>
          <a:bodyPr wrap="none" anchor="ctr"/>
          <a:lstStyle/>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a:xfrm>
            <a:off x="6553200" y="6400800"/>
            <a:ext cx="2133600" cy="300038"/>
          </a:xfrm>
        </p:spPr>
        <p:txBody>
          <a:bodyPr/>
          <a:lstStyle/>
          <a:p>
            <a:pPr>
              <a:defRPr/>
            </a:pPr>
            <a:fld id="{49FDF561-F225-4D96-AB4C-672885CCC2A7}" type="slidenum">
              <a:rPr lang="en-US" altLang="en-US"/>
              <a:pPr>
                <a:defRPr/>
              </a:pPr>
              <a:t>33</a:t>
            </a:fld>
            <a:endParaRPr lang="en-US" altLang="en-US" dirty="0"/>
          </a:p>
        </p:txBody>
      </p:sp>
      <p:sp>
        <p:nvSpPr>
          <p:cNvPr id="19459" name="Rectangle 2"/>
          <p:cNvSpPr>
            <a:spLocks noGrp="1" noChangeArrowheads="1"/>
          </p:cNvSpPr>
          <p:nvPr>
            <p:ph type="title"/>
          </p:nvPr>
        </p:nvSpPr>
        <p:spPr/>
        <p:txBody>
          <a:bodyPr/>
          <a:lstStyle/>
          <a:p>
            <a:pPr eaLnBrk="1" hangingPunct="1"/>
            <a:r>
              <a:rPr lang="en-US" dirty="0" smtClean="0"/>
              <a:t>Linear Models:</a:t>
            </a:r>
            <a:br>
              <a:rPr lang="en-US" dirty="0" smtClean="0"/>
            </a:br>
            <a:r>
              <a:rPr lang="en-US" dirty="0" smtClean="0"/>
              <a:t>General Considerations</a:t>
            </a:r>
          </a:p>
        </p:txBody>
      </p:sp>
      <p:sp>
        <p:nvSpPr>
          <p:cNvPr id="19460" name="Rectangle 3"/>
          <p:cNvSpPr>
            <a:spLocks noGrp="1" noChangeArrowheads="1"/>
          </p:cNvSpPr>
          <p:nvPr>
            <p:ph type="body" idx="1"/>
          </p:nvPr>
        </p:nvSpPr>
        <p:spPr/>
        <p:txBody>
          <a:bodyPr/>
          <a:lstStyle/>
          <a:p>
            <a:pPr marL="0" indent="0" eaLnBrk="1" hangingPunct="1">
              <a:buFont typeface="Wingdings" pitchFamily="2" charset="2"/>
              <a:buNone/>
            </a:pPr>
            <a:endParaRPr lang="en-US" sz="1200" dirty="0" smtClean="0"/>
          </a:p>
          <a:p>
            <a:pPr marL="0" indent="0" algn="ctr" eaLnBrk="1" hangingPunct="1">
              <a:buFont typeface="Wingdings" pitchFamily="2" charset="2"/>
              <a:buNone/>
            </a:pPr>
            <a:r>
              <a:rPr lang="en-US" dirty="0" smtClean="0"/>
              <a:t>The natural log link function:</a:t>
            </a:r>
          </a:p>
          <a:p>
            <a:pPr marL="0" indent="0" algn="ctr" eaLnBrk="1" hangingPunct="1">
              <a:buFont typeface="Wingdings" pitchFamily="2" charset="2"/>
              <a:buNone/>
            </a:pPr>
            <a:r>
              <a:rPr lang="en-US" dirty="0" smtClean="0"/>
              <a:t>log-binomial or Poisson regression with count data</a:t>
            </a:r>
          </a:p>
          <a:p>
            <a:pPr marL="0" indent="0" eaLnBrk="1" hangingPunct="1">
              <a:buFont typeface="Wingdings" pitchFamily="2" charset="2"/>
              <a:buNone/>
            </a:pPr>
            <a:endParaRPr lang="en-US" dirty="0" smtClean="0"/>
          </a:p>
          <a:p>
            <a:pPr marL="0" indent="0" eaLnBrk="1" hangingPunct="1">
              <a:buFont typeface="Wingdings" pitchFamily="2" charset="2"/>
              <a:buNone/>
            </a:pPr>
            <a:r>
              <a:rPr lang="en-US" dirty="0" smtClean="0"/>
              <a:t>Non-linear model</a:t>
            </a:r>
          </a:p>
          <a:p>
            <a:pPr marL="0" indent="0" eaLnBrk="1" hangingPunct="1">
              <a:buFont typeface="Wingdings" pitchFamily="2" charset="2"/>
              <a:buNone/>
            </a:pPr>
            <a:endParaRPr lang="en-US" dirty="0" smtClean="0"/>
          </a:p>
          <a:p>
            <a:pPr marL="0" indent="0" eaLnBrk="1" hangingPunct="1">
              <a:buFont typeface="Wingdings" pitchFamily="2" charset="2"/>
              <a:buNone/>
            </a:pPr>
            <a:endParaRPr lang="en-US" sz="1000" dirty="0" smtClean="0"/>
          </a:p>
          <a:p>
            <a:pPr marL="0" indent="0" eaLnBrk="1" hangingPunct="1">
              <a:buFont typeface="Wingdings" pitchFamily="2" charset="2"/>
              <a:buNone/>
            </a:pPr>
            <a:r>
              <a:rPr lang="en-US" dirty="0" smtClean="0"/>
              <a:t>The linear model</a:t>
            </a:r>
          </a:p>
        </p:txBody>
      </p:sp>
      <p:pic>
        <p:nvPicPr>
          <p:cNvPr id="19461" name="Picture 4"/>
          <p:cNvPicPr>
            <a:picLocks noChangeAspect="1" noChangeArrowheads="1"/>
          </p:cNvPicPr>
          <p:nvPr/>
        </p:nvPicPr>
        <p:blipFill>
          <a:blip r:embed="rId2" cstate="print"/>
          <a:srcRect r="78149" b="12036"/>
          <a:stretch>
            <a:fillRect/>
          </a:stretch>
        </p:blipFill>
        <p:spPr bwMode="auto">
          <a:xfrm>
            <a:off x="5105400" y="3429000"/>
            <a:ext cx="2614613" cy="1879600"/>
          </a:xfrm>
          <a:prstGeom prst="rect">
            <a:avLst/>
          </a:prstGeom>
          <a:solidFill>
            <a:schemeClr val="bg2">
              <a:alpha val="10196"/>
            </a:schemeClr>
          </a:solidFill>
          <a:ln w="25400" algn="ctr">
            <a:solidFill>
              <a:schemeClr val="bg2"/>
            </a:solidFill>
            <a:miter lim="800000"/>
            <a:headEnd/>
            <a:tailEnd/>
          </a:ln>
        </p:spPr>
      </p:pic>
      <p:sp>
        <p:nvSpPr>
          <p:cNvPr id="19462" name="Line 5"/>
          <p:cNvSpPr>
            <a:spLocks noChangeShapeType="1"/>
          </p:cNvSpPr>
          <p:nvPr/>
        </p:nvSpPr>
        <p:spPr bwMode="auto">
          <a:xfrm>
            <a:off x="3124200" y="3733800"/>
            <a:ext cx="1905000" cy="0"/>
          </a:xfrm>
          <a:prstGeom prst="line">
            <a:avLst/>
          </a:prstGeom>
          <a:noFill/>
          <a:ln w="9525">
            <a:solidFill>
              <a:schemeClr val="tx1"/>
            </a:solidFill>
            <a:round/>
            <a:headEnd/>
            <a:tailEnd type="triangle" w="med" len="med"/>
          </a:ln>
        </p:spPr>
        <p:txBody>
          <a:bodyPr wrap="none" anchor="ctr"/>
          <a:lstStyle/>
          <a:p>
            <a:endParaRPr lang="en-US" dirty="0"/>
          </a:p>
        </p:txBody>
      </p:sp>
      <p:sp>
        <p:nvSpPr>
          <p:cNvPr id="19463" name="Line 6"/>
          <p:cNvSpPr>
            <a:spLocks noChangeShapeType="1"/>
          </p:cNvSpPr>
          <p:nvPr/>
        </p:nvSpPr>
        <p:spPr bwMode="auto">
          <a:xfrm>
            <a:off x="3124200" y="4953000"/>
            <a:ext cx="1905000" cy="0"/>
          </a:xfrm>
          <a:prstGeom prst="line">
            <a:avLst/>
          </a:prstGeom>
          <a:noFill/>
          <a:ln w="9525">
            <a:solidFill>
              <a:schemeClr val="tx1"/>
            </a:solidFill>
            <a:round/>
            <a:headEnd/>
            <a:tailEnd type="triangle" w="med" len="med"/>
          </a:ln>
        </p:spPr>
        <p:txBody>
          <a:bodyPr wrap="none" anchor="ctr"/>
          <a:lstStyle/>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1"/>
          </p:nvPr>
        </p:nvSpPr>
        <p:spPr>
          <a:xfrm>
            <a:off x="6553200" y="6400800"/>
            <a:ext cx="2133600" cy="300038"/>
          </a:xfrm>
        </p:spPr>
        <p:txBody>
          <a:bodyPr/>
          <a:lstStyle/>
          <a:p>
            <a:pPr>
              <a:defRPr/>
            </a:pPr>
            <a:fld id="{F2937F71-E104-4BDE-B7A5-C1FFD5F40CB4}" type="slidenum">
              <a:rPr lang="en-US" altLang="en-US"/>
              <a:pPr>
                <a:defRPr/>
              </a:pPr>
              <a:t>34</a:t>
            </a:fld>
            <a:endParaRPr lang="en-US" altLang="en-US" dirty="0"/>
          </a:p>
        </p:txBody>
      </p:sp>
      <p:sp>
        <p:nvSpPr>
          <p:cNvPr id="20483" name="Rectangle 2"/>
          <p:cNvSpPr>
            <a:spLocks noGrp="1" noChangeArrowheads="1"/>
          </p:cNvSpPr>
          <p:nvPr>
            <p:ph type="title"/>
          </p:nvPr>
        </p:nvSpPr>
        <p:spPr/>
        <p:txBody>
          <a:bodyPr/>
          <a:lstStyle/>
          <a:p>
            <a:pPr eaLnBrk="1" hangingPunct="1"/>
            <a:r>
              <a:rPr lang="en-US" dirty="0" smtClean="0"/>
              <a:t>Linear Models: General Considerations</a:t>
            </a:r>
          </a:p>
        </p:txBody>
      </p:sp>
      <p:sp>
        <p:nvSpPr>
          <p:cNvPr id="20484" name="Rectangle 3"/>
          <p:cNvSpPr>
            <a:spLocks noGrp="1" noChangeArrowheads="1"/>
          </p:cNvSpPr>
          <p:nvPr>
            <p:ph type="body" idx="1"/>
          </p:nvPr>
        </p:nvSpPr>
        <p:spPr>
          <a:xfrm>
            <a:off x="228600" y="1295400"/>
            <a:ext cx="8763000" cy="4876800"/>
          </a:xfrm>
        </p:spPr>
        <p:txBody>
          <a:bodyPr/>
          <a:lstStyle/>
          <a:p>
            <a:pPr marL="0" indent="0" algn="ctr" eaLnBrk="1" hangingPunct="1">
              <a:buFont typeface="Wingdings" pitchFamily="2" charset="2"/>
              <a:buNone/>
            </a:pPr>
            <a:r>
              <a:rPr lang="en-US" sz="2400" dirty="0" smtClean="0"/>
              <a:t>'Normal' Regression—Link=Identity, Dist=Normal</a:t>
            </a:r>
          </a:p>
          <a:p>
            <a:pPr marL="0" indent="0" algn="ctr" eaLnBrk="1" hangingPunct="1">
              <a:buFont typeface="Wingdings" pitchFamily="2" charset="2"/>
              <a:buNone/>
            </a:pPr>
            <a:endParaRPr lang="en-US" sz="2400" dirty="0" smtClean="0"/>
          </a:p>
          <a:p>
            <a:pPr marL="0" indent="0" algn="ctr" eaLnBrk="1" hangingPunct="1">
              <a:buFont typeface="Wingdings" pitchFamily="2" charset="2"/>
              <a:buNone/>
            </a:pPr>
            <a:endParaRPr lang="en-US" dirty="0" smtClean="0"/>
          </a:p>
          <a:p>
            <a:pPr marL="0" indent="0" algn="ctr" eaLnBrk="1" hangingPunct="1">
              <a:buFont typeface="Wingdings" pitchFamily="2" charset="2"/>
              <a:buNone/>
            </a:pPr>
            <a:r>
              <a:rPr lang="en-US" sz="2400" dirty="0" smtClean="0"/>
              <a:t>Logistic Regression—Link=Logit, Dist=Binomial</a:t>
            </a:r>
          </a:p>
          <a:p>
            <a:pPr marL="0" indent="0" algn="ctr" eaLnBrk="1" hangingPunct="1">
              <a:buFont typeface="Wingdings" pitchFamily="2" charset="2"/>
              <a:buNone/>
            </a:pPr>
            <a:endParaRPr lang="en-US" sz="2400" dirty="0" smtClean="0"/>
          </a:p>
          <a:p>
            <a:pPr marL="0" indent="0" algn="ctr" eaLnBrk="1" hangingPunct="1">
              <a:buFont typeface="Wingdings" pitchFamily="2" charset="2"/>
              <a:buNone/>
            </a:pPr>
            <a:endParaRPr lang="en-US" dirty="0" smtClean="0"/>
          </a:p>
          <a:p>
            <a:pPr marL="0" indent="0" algn="ctr" eaLnBrk="1" hangingPunct="1">
              <a:buFont typeface="Wingdings" pitchFamily="2" charset="2"/>
              <a:buNone/>
            </a:pPr>
            <a:endParaRPr lang="en-US" dirty="0" smtClean="0"/>
          </a:p>
          <a:p>
            <a:pPr marL="0" indent="0" algn="ctr" eaLnBrk="1" hangingPunct="1">
              <a:spcBef>
                <a:spcPct val="0"/>
              </a:spcBef>
              <a:buFont typeface="Wingdings" pitchFamily="2" charset="2"/>
              <a:buNone/>
            </a:pPr>
            <a:r>
              <a:rPr lang="en-US" sz="2400" dirty="0" smtClean="0"/>
              <a:t>Log-Binomial or Poisson Regression with Count Data—</a:t>
            </a:r>
          </a:p>
          <a:p>
            <a:pPr marL="0" indent="0" algn="ctr" eaLnBrk="1" hangingPunct="1">
              <a:spcBef>
                <a:spcPct val="0"/>
              </a:spcBef>
              <a:buFont typeface="Wingdings" pitchFamily="2" charset="2"/>
              <a:buNone/>
            </a:pPr>
            <a:r>
              <a:rPr lang="en-US" sz="2400" dirty="0" smtClean="0"/>
              <a:t>Link=Log, Dist=Binomial or Dist=Poisson</a:t>
            </a:r>
          </a:p>
        </p:txBody>
      </p:sp>
      <p:pic>
        <p:nvPicPr>
          <p:cNvPr id="20485" name="Picture 4"/>
          <p:cNvPicPr>
            <a:picLocks noChangeAspect="1" noChangeArrowheads="1"/>
          </p:cNvPicPr>
          <p:nvPr/>
        </p:nvPicPr>
        <p:blipFill>
          <a:blip r:embed="rId2" cstate="print"/>
          <a:srcRect r="47289" b="29463"/>
          <a:stretch>
            <a:fillRect/>
          </a:stretch>
        </p:blipFill>
        <p:spPr bwMode="auto">
          <a:xfrm>
            <a:off x="677863" y="5467350"/>
            <a:ext cx="7780337" cy="704850"/>
          </a:xfrm>
          <a:prstGeom prst="rect">
            <a:avLst/>
          </a:prstGeom>
          <a:solidFill>
            <a:srgbClr val="F4FAF4"/>
          </a:solidFill>
          <a:ln w="25400" algn="ctr">
            <a:solidFill>
              <a:srgbClr val="008000"/>
            </a:solidFill>
            <a:miter lim="800000"/>
            <a:headEnd/>
            <a:tailEnd/>
          </a:ln>
        </p:spPr>
      </p:pic>
      <p:pic>
        <p:nvPicPr>
          <p:cNvPr id="20486" name="Picture 5"/>
          <p:cNvPicPr>
            <a:picLocks noChangeAspect="1" noChangeArrowheads="1"/>
          </p:cNvPicPr>
          <p:nvPr/>
        </p:nvPicPr>
        <p:blipFill>
          <a:blip r:embed="rId3" cstate="print"/>
          <a:srcRect r="56807" b="36263"/>
          <a:stretch>
            <a:fillRect/>
          </a:stretch>
        </p:blipFill>
        <p:spPr bwMode="auto">
          <a:xfrm>
            <a:off x="1524000" y="1828800"/>
            <a:ext cx="6483350" cy="649288"/>
          </a:xfrm>
          <a:prstGeom prst="rect">
            <a:avLst/>
          </a:prstGeom>
          <a:solidFill>
            <a:srgbClr val="FFF9F3"/>
          </a:solidFill>
          <a:ln w="25400" algn="ctr">
            <a:solidFill>
              <a:srgbClr val="FFCC00"/>
            </a:solidFill>
            <a:miter lim="800000"/>
            <a:headEnd/>
            <a:tailEnd/>
          </a:ln>
        </p:spPr>
      </p:pic>
      <p:pic>
        <p:nvPicPr>
          <p:cNvPr id="20487" name="Picture 6"/>
          <p:cNvPicPr>
            <a:picLocks noChangeAspect="1" noChangeArrowheads="1"/>
          </p:cNvPicPr>
          <p:nvPr/>
        </p:nvPicPr>
        <p:blipFill>
          <a:blip r:embed="rId4" cstate="print"/>
          <a:srcRect r="51875" b="23967"/>
          <a:stretch>
            <a:fillRect/>
          </a:stretch>
        </p:blipFill>
        <p:spPr bwMode="auto">
          <a:xfrm>
            <a:off x="1066800" y="3200400"/>
            <a:ext cx="7169150" cy="1154113"/>
          </a:xfrm>
          <a:prstGeom prst="rect">
            <a:avLst/>
          </a:prstGeom>
          <a:solidFill>
            <a:srgbClr val="FCFCFE"/>
          </a:solidFill>
          <a:ln w="25400" algn="ctr">
            <a:solidFill>
              <a:srgbClr val="0000FF"/>
            </a:solidFill>
            <a:miter lim="800000"/>
            <a:headEnd/>
            <a:tailEnd/>
          </a:ln>
        </p:spPr>
      </p:pic>
      <p:sp>
        <p:nvSpPr>
          <p:cNvPr id="20488" name="Oval 7"/>
          <p:cNvSpPr>
            <a:spLocks noChangeArrowheads="1"/>
          </p:cNvSpPr>
          <p:nvPr/>
        </p:nvSpPr>
        <p:spPr bwMode="auto">
          <a:xfrm>
            <a:off x="1447800" y="1828800"/>
            <a:ext cx="609600" cy="649288"/>
          </a:xfrm>
          <a:prstGeom prst="ellipse">
            <a:avLst/>
          </a:prstGeom>
          <a:noFill/>
          <a:ln w="31750">
            <a:solidFill>
              <a:srgbClr val="800000"/>
            </a:solidFill>
            <a:round/>
            <a:headEnd/>
            <a:tailEnd/>
          </a:ln>
        </p:spPr>
        <p:txBody>
          <a:bodyPr wrap="none" anchor="ctr"/>
          <a:lstStyle/>
          <a:p>
            <a:endParaRPr lang="en-US" dirty="0"/>
          </a:p>
        </p:txBody>
      </p:sp>
      <p:sp>
        <p:nvSpPr>
          <p:cNvPr id="20489" name="Oval 8"/>
          <p:cNvSpPr>
            <a:spLocks noChangeArrowheads="1"/>
          </p:cNvSpPr>
          <p:nvPr/>
        </p:nvSpPr>
        <p:spPr bwMode="auto">
          <a:xfrm>
            <a:off x="914400" y="3200400"/>
            <a:ext cx="1828800" cy="1182688"/>
          </a:xfrm>
          <a:prstGeom prst="ellipse">
            <a:avLst/>
          </a:prstGeom>
          <a:noFill/>
          <a:ln w="31750">
            <a:solidFill>
              <a:srgbClr val="800000"/>
            </a:solidFill>
            <a:round/>
            <a:headEnd/>
            <a:tailEnd/>
          </a:ln>
        </p:spPr>
        <p:txBody>
          <a:bodyPr wrap="none" anchor="ctr"/>
          <a:lstStyle/>
          <a:p>
            <a:endParaRPr lang="en-US" dirty="0"/>
          </a:p>
        </p:txBody>
      </p:sp>
      <p:sp>
        <p:nvSpPr>
          <p:cNvPr id="20490" name="Oval 9"/>
          <p:cNvSpPr>
            <a:spLocks noChangeArrowheads="1"/>
          </p:cNvSpPr>
          <p:nvPr/>
        </p:nvSpPr>
        <p:spPr bwMode="auto">
          <a:xfrm>
            <a:off x="533400" y="5181600"/>
            <a:ext cx="2286000" cy="1182688"/>
          </a:xfrm>
          <a:prstGeom prst="ellipse">
            <a:avLst/>
          </a:prstGeom>
          <a:noFill/>
          <a:ln w="31750">
            <a:solidFill>
              <a:srgbClr val="800000"/>
            </a:solidFill>
            <a:round/>
            <a:headEnd/>
            <a:tailEnd/>
          </a:ln>
        </p:spPr>
        <p:txBody>
          <a:bodyPr wrap="none" anchor="ctr"/>
          <a:lstStyle/>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457200" y="1371600"/>
            <a:ext cx="8229600" cy="5105400"/>
          </a:xfrm>
        </p:spPr>
        <p:txBody>
          <a:bodyPr/>
          <a:lstStyle/>
          <a:p>
            <a:pPr algn="ctr">
              <a:spcBef>
                <a:spcPct val="5000"/>
              </a:spcBef>
              <a:buNone/>
            </a:pPr>
            <a:r>
              <a:rPr lang="en-US" sz="2800" b="1" dirty="0">
                <a:solidFill>
                  <a:srgbClr val="333399"/>
                </a:solidFill>
              </a:rPr>
              <a:t>Ordinal and Nominal Model</a:t>
            </a:r>
            <a:r>
              <a:rPr lang="en-US" sz="2400" dirty="0"/>
              <a:t> </a:t>
            </a:r>
            <a:endParaRPr lang="en-US" sz="2400" dirty="0" smtClean="0"/>
          </a:p>
          <a:p>
            <a:pPr marL="288925" indent="0">
              <a:spcBef>
                <a:spcPct val="5000"/>
              </a:spcBef>
              <a:buNone/>
            </a:pPr>
            <a:r>
              <a:rPr lang="en-US" sz="2400" dirty="0" smtClean="0"/>
              <a:t>For an ordinal outcome		For a nominal outcome</a:t>
            </a:r>
          </a:p>
          <a:p>
            <a:pPr marL="288925" indent="0">
              <a:spcBef>
                <a:spcPct val="5000"/>
              </a:spcBef>
              <a:buNone/>
            </a:pPr>
            <a:r>
              <a:rPr lang="en-US" sz="2400" dirty="0" smtClean="0"/>
              <a:t>with </a:t>
            </a:r>
            <a:r>
              <a:rPr lang="en-US" sz="2400" dirty="0"/>
              <a:t>k+1 categories			with k+1 categories</a:t>
            </a:r>
          </a:p>
          <a:p>
            <a:pPr>
              <a:spcBef>
                <a:spcPct val="5000"/>
              </a:spcBef>
            </a:pPr>
            <a:endParaRPr lang="en-US" sz="2200" dirty="0"/>
          </a:p>
          <a:p>
            <a:pPr>
              <a:spcBef>
                <a:spcPct val="5000"/>
              </a:spcBef>
            </a:pPr>
            <a:endParaRPr lang="en-US" sz="2400" dirty="0"/>
          </a:p>
          <a:p>
            <a:pPr>
              <a:spcBef>
                <a:spcPct val="5000"/>
              </a:spcBef>
            </a:pPr>
            <a:endParaRPr lang="en-US" sz="2400" dirty="0"/>
          </a:p>
          <a:p>
            <a:pPr>
              <a:spcBef>
                <a:spcPct val="5000"/>
              </a:spcBef>
            </a:pPr>
            <a:endParaRPr lang="en-US" sz="2400" dirty="0"/>
          </a:p>
          <a:p>
            <a:pPr>
              <a:spcBef>
                <a:spcPct val="5000"/>
              </a:spcBef>
            </a:pPr>
            <a:endParaRPr lang="en-US" sz="2400" dirty="0"/>
          </a:p>
          <a:p>
            <a:pPr>
              <a:spcBef>
                <a:spcPct val="5000"/>
              </a:spcBef>
            </a:pPr>
            <a:endParaRPr lang="en-US" sz="2400" dirty="0"/>
          </a:p>
          <a:p>
            <a:pPr>
              <a:spcBef>
                <a:spcPct val="5000"/>
              </a:spcBef>
            </a:pPr>
            <a:endParaRPr lang="en-US" sz="2400" dirty="0"/>
          </a:p>
          <a:p>
            <a:pPr>
              <a:spcBef>
                <a:spcPct val="5000"/>
              </a:spcBef>
            </a:pPr>
            <a:endParaRPr lang="en-US" sz="1800" dirty="0"/>
          </a:p>
          <a:p>
            <a:pPr marL="288925" indent="0">
              <a:spcBef>
                <a:spcPct val="5000"/>
              </a:spcBef>
              <a:buNone/>
            </a:pPr>
            <a:r>
              <a:rPr lang="en-US" sz="2400" dirty="0"/>
              <a:t>Both the numerator and		Fixed denominator</a:t>
            </a:r>
          </a:p>
          <a:p>
            <a:pPr marL="288925" indent="0">
              <a:spcBef>
                <a:spcPct val="5000"/>
              </a:spcBef>
              <a:buNone/>
            </a:pPr>
            <a:r>
              <a:rPr lang="en-US" sz="2400" dirty="0"/>
              <a:t>denominator change		(reference) category</a:t>
            </a:r>
          </a:p>
          <a:p>
            <a:pPr>
              <a:spcBef>
                <a:spcPct val="5000"/>
              </a:spcBef>
            </a:pPr>
            <a:endParaRPr lang="en-US" sz="800" dirty="0"/>
          </a:p>
          <a:p>
            <a:pPr algn="ctr">
              <a:buNone/>
            </a:pPr>
            <a:r>
              <a:rPr lang="en-US" sz="1400" dirty="0">
                <a:hlinkClick r:id="rId2"/>
              </a:rPr>
              <a:t>http://www.indiana.edu/%7Estatmath/stat/all/cat/2b1.html</a:t>
            </a:r>
            <a:endParaRPr lang="en-US" sz="1400" dirty="0"/>
          </a:p>
        </p:txBody>
      </p:sp>
      <p:sp>
        <p:nvSpPr>
          <p:cNvPr id="6" name="Slide Number Placeholder 3"/>
          <p:cNvSpPr>
            <a:spLocks noGrp="1"/>
          </p:cNvSpPr>
          <p:nvPr>
            <p:ph type="sldNum" sz="quarter" idx="11"/>
          </p:nvPr>
        </p:nvSpPr>
        <p:spPr>
          <a:xfrm>
            <a:off x="6553200" y="6400800"/>
            <a:ext cx="2133600" cy="300038"/>
          </a:xfrm>
        </p:spPr>
        <p:txBody>
          <a:bodyPr>
            <a:normAutofit/>
          </a:bodyPr>
          <a:lstStyle/>
          <a:p>
            <a:fld id="{D0F8CD10-DEBE-4604-84FB-FE6BFE45A04E}" type="slidenum">
              <a:rPr lang="en-US"/>
              <a:pPr/>
              <a:t>35</a:t>
            </a:fld>
            <a:endParaRPr lang="en-US" dirty="0"/>
          </a:p>
        </p:txBody>
      </p:sp>
      <p:pic>
        <p:nvPicPr>
          <p:cNvPr id="7" name="Picture 4"/>
          <p:cNvPicPr>
            <a:picLocks noChangeAspect="1" noChangeArrowheads="1"/>
          </p:cNvPicPr>
          <p:nvPr/>
        </p:nvPicPr>
        <p:blipFill>
          <a:blip r:embed="rId3" cstate="print"/>
          <a:srcRect/>
          <a:stretch>
            <a:fillRect/>
          </a:stretch>
        </p:blipFill>
        <p:spPr bwMode="auto">
          <a:xfrm>
            <a:off x="457200" y="2752725"/>
            <a:ext cx="4113213" cy="2352675"/>
          </a:xfrm>
          <a:prstGeom prst="rect">
            <a:avLst/>
          </a:prstGeom>
          <a:solidFill>
            <a:schemeClr val="bg1"/>
          </a:solidFill>
          <a:ln w="25400">
            <a:solidFill>
              <a:schemeClr val="tx1"/>
            </a:solidFill>
            <a:miter lim="800000"/>
            <a:headEnd/>
            <a:tailEnd/>
          </a:ln>
          <a:effectLst/>
        </p:spPr>
      </p:pic>
      <p:pic>
        <p:nvPicPr>
          <p:cNvPr id="8" name="Picture 5"/>
          <p:cNvPicPr>
            <a:picLocks noChangeAspect="1" noChangeArrowheads="1"/>
          </p:cNvPicPr>
          <p:nvPr/>
        </p:nvPicPr>
        <p:blipFill>
          <a:blip r:embed="rId4" cstate="print"/>
          <a:srcRect/>
          <a:stretch>
            <a:fillRect/>
          </a:stretch>
        </p:blipFill>
        <p:spPr bwMode="auto">
          <a:xfrm>
            <a:off x="5111750" y="2732088"/>
            <a:ext cx="3317875" cy="2754312"/>
          </a:xfrm>
          <a:prstGeom prst="rect">
            <a:avLst/>
          </a:prstGeom>
          <a:solidFill>
            <a:schemeClr val="bg1"/>
          </a:solidFill>
          <a:ln w="25400">
            <a:solidFill>
              <a:schemeClr val="tx1"/>
            </a:solidFill>
            <a:miter lim="800000"/>
            <a:headEnd/>
            <a:tailEnd/>
          </a:ln>
          <a:effectLst/>
        </p:spPr>
      </p:pic>
      <p:sp>
        <p:nvSpPr>
          <p:cNvPr id="9" name="Rectangle 2"/>
          <p:cNvSpPr>
            <a:spLocks noGrp="1" noChangeArrowheads="1"/>
          </p:cNvSpPr>
          <p:nvPr>
            <p:ph type="title"/>
          </p:nvPr>
        </p:nvSpPr>
        <p:spPr/>
        <p:txBody>
          <a:bodyPr/>
          <a:lstStyle/>
          <a:p>
            <a:pPr eaLnBrk="1" hangingPunct="1"/>
            <a:r>
              <a:rPr lang="en-US" dirty="0" smtClean="0"/>
              <a:t>Linear Models: General Considerations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304800" y="1447800"/>
            <a:ext cx="8534400" cy="4953000"/>
          </a:xfrm>
        </p:spPr>
        <p:txBody>
          <a:bodyPr/>
          <a:lstStyle/>
          <a:p>
            <a:pPr marL="406400" indent="-406400" algn="ctr">
              <a:buNone/>
            </a:pPr>
            <a:r>
              <a:rPr lang="en-US" b="1" dirty="0">
                <a:solidFill>
                  <a:srgbClr val="333399"/>
                </a:solidFill>
              </a:rPr>
              <a:t>Some Models with Correlated Errors</a:t>
            </a:r>
          </a:p>
          <a:p>
            <a:pPr marL="406400" indent="-406400"/>
            <a:endParaRPr lang="en-US" sz="1000" b="1" dirty="0">
              <a:solidFill>
                <a:srgbClr val="333399"/>
              </a:solidFill>
            </a:endParaRPr>
          </a:p>
          <a:p>
            <a:pPr marL="406400" indent="-406400">
              <a:buClr>
                <a:srgbClr val="990099"/>
              </a:buClr>
              <a:buSzTx/>
              <a:buNone/>
            </a:pPr>
            <a:r>
              <a:rPr lang="en-US" dirty="0">
                <a:solidFill>
                  <a:srgbClr val="990099"/>
                </a:solidFill>
              </a:rPr>
              <a:t>Mixed Models</a:t>
            </a:r>
          </a:p>
          <a:p>
            <a:pPr marL="406400" indent="-406400" algn="ctr"/>
            <a:endParaRPr lang="en-US" sz="2400" dirty="0">
              <a:solidFill>
                <a:srgbClr val="990099"/>
              </a:solidFill>
            </a:endParaRPr>
          </a:p>
          <a:p>
            <a:pPr marL="406400" indent="-406400" algn="ctr"/>
            <a:endParaRPr lang="en-US" sz="2400" dirty="0">
              <a:solidFill>
                <a:srgbClr val="9FFFFD"/>
              </a:solidFill>
            </a:endParaRPr>
          </a:p>
          <a:p>
            <a:pPr marL="406400" indent="-406400" algn="ctr"/>
            <a:endParaRPr lang="en-US" sz="1200" dirty="0">
              <a:solidFill>
                <a:srgbClr val="9FFFFD"/>
              </a:solidFill>
            </a:endParaRPr>
          </a:p>
          <a:p>
            <a:pPr marL="2336800" lvl="4" indent="-338138">
              <a:buClr>
                <a:srgbClr val="006600"/>
              </a:buClr>
              <a:buFont typeface="Times New Roman" pitchFamily="18" charset="0"/>
              <a:buChar char="♦"/>
            </a:pPr>
            <a:r>
              <a:rPr lang="en-US" sz="2800" dirty="0"/>
              <a:t>Multilevel/clustered data</a:t>
            </a:r>
          </a:p>
          <a:p>
            <a:pPr marL="2336800" lvl="4" indent="-338138">
              <a:buClr>
                <a:srgbClr val="006600"/>
              </a:buClr>
              <a:buFont typeface="Times New Roman" pitchFamily="18" charset="0"/>
              <a:buChar char="♦"/>
            </a:pPr>
            <a:r>
              <a:rPr lang="en-US" sz="2800" dirty="0"/>
              <a:t>Repeated measures/longitudinal data</a:t>
            </a:r>
          </a:p>
          <a:p>
            <a:pPr marL="2336800" lvl="4" indent="-338138">
              <a:buClr>
                <a:srgbClr val="006600"/>
              </a:buClr>
              <a:buFont typeface="Times New Roman" pitchFamily="18" charset="0"/>
              <a:buChar char="♦"/>
            </a:pPr>
            <a:r>
              <a:rPr lang="en-US" sz="2800" dirty="0"/>
              <a:t>Matched data</a:t>
            </a:r>
          </a:p>
          <a:p>
            <a:pPr marL="2336800" lvl="4" indent="-338138">
              <a:buClr>
                <a:srgbClr val="006600"/>
              </a:buClr>
              <a:buFont typeface="Times New Roman" pitchFamily="18" charset="0"/>
              <a:buChar char="♦"/>
            </a:pPr>
            <a:r>
              <a:rPr lang="en-US" sz="2800" dirty="0"/>
              <a:t>Time series analysis</a:t>
            </a:r>
          </a:p>
          <a:p>
            <a:pPr marL="2336800" lvl="4" indent="-338138">
              <a:buClr>
                <a:srgbClr val="006600"/>
              </a:buClr>
              <a:buFont typeface="Times New Roman" pitchFamily="18" charset="0"/>
              <a:buChar char="♦"/>
            </a:pPr>
            <a:r>
              <a:rPr lang="en-US" sz="2800" dirty="0"/>
              <a:t>Spatial analysis</a:t>
            </a:r>
          </a:p>
        </p:txBody>
      </p:sp>
      <p:sp>
        <p:nvSpPr>
          <p:cNvPr id="5" name="Slide Number Placeholder 3"/>
          <p:cNvSpPr>
            <a:spLocks noGrp="1"/>
          </p:cNvSpPr>
          <p:nvPr>
            <p:ph type="sldNum" sz="quarter" idx="11"/>
          </p:nvPr>
        </p:nvSpPr>
        <p:spPr>
          <a:xfrm>
            <a:off x="6553200" y="6400800"/>
            <a:ext cx="2133600" cy="300038"/>
          </a:xfrm>
        </p:spPr>
        <p:txBody>
          <a:bodyPr>
            <a:normAutofit/>
          </a:bodyPr>
          <a:lstStyle/>
          <a:p>
            <a:fld id="{5B8033A1-DDAF-429A-9683-530AC1B31567}" type="slidenum">
              <a:rPr lang="en-US"/>
              <a:pPr/>
              <a:t>36</a:t>
            </a:fld>
            <a:endParaRPr lang="en-US" dirty="0"/>
          </a:p>
        </p:txBody>
      </p:sp>
      <p:pic>
        <p:nvPicPr>
          <p:cNvPr id="15365" name="Picture 5" descr="MIXED1"/>
          <p:cNvPicPr>
            <a:picLocks noChangeAspect="1" noChangeArrowheads="1"/>
          </p:cNvPicPr>
          <p:nvPr/>
        </p:nvPicPr>
        <p:blipFill>
          <a:blip r:embed="rId2" cstate="print"/>
          <a:srcRect/>
          <a:stretch>
            <a:fillRect/>
          </a:stretch>
        </p:blipFill>
        <p:spPr bwMode="auto">
          <a:xfrm>
            <a:off x="639763" y="2938462"/>
            <a:ext cx="7970837" cy="795338"/>
          </a:xfrm>
          <a:prstGeom prst="rect">
            <a:avLst/>
          </a:prstGeom>
          <a:noFill/>
          <a:ln w="9525">
            <a:solidFill>
              <a:schemeClr val="tx1"/>
            </a:solidFill>
            <a:miter lim="800000"/>
            <a:headEnd/>
            <a:tailEnd/>
          </a:ln>
        </p:spPr>
      </p:pic>
      <p:sp>
        <p:nvSpPr>
          <p:cNvPr id="6" name="Rectangle 2"/>
          <p:cNvSpPr>
            <a:spLocks noGrp="1" noChangeArrowheads="1"/>
          </p:cNvSpPr>
          <p:nvPr>
            <p:ph type="title"/>
          </p:nvPr>
        </p:nvSpPr>
        <p:spPr/>
        <p:txBody>
          <a:bodyPr/>
          <a:lstStyle/>
          <a:p>
            <a:pPr eaLnBrk="1" hangingPunct="1"/>
            <a:r>
              <a:rPr lang="en-US" dirty="0" smtClean="0"/>
              <a:t>Linear Models: General Considerations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lstStyle/>
          <a:p>
            <a:pPr marL="60325" indent="-1588" algn="ctr">
              <a:spcBef>
                <a:spcPct val="0"/>
              </a:spcBef>
              <a:buNone/>
            </a:pPr>
            <a:r>
              <a:rPr lang="en-US" b="1" dirty="0">
                <a:solidFill>
                  <a:srgbClr val="333399"/>
                </a:solidFill>
              </a:rPr>
              <a:t>Some Other Multivariable </a:t>
            </a:r>
            <a:endParaRPr lang="en-US" b="1" dirty="0" smtClean="0">
              <a:solidFill>
                <a:srgbClr val="333399"/>
              </a:solidFill>
            </a:endParaRPr>
          </a:p>
          <a:p>
            <a:pPr marL="60325" indent="-1588" algn="ctr">
              <a:spcBef>
                <a:spcPct val="0"/>
              </a:spcBef>
              <a:buNone/>
            </a:pPr>
            <a:r>
              <a:rPr lang="en-US" b="1" dirty="0" smtClean="0">
                <a:solidFill>
                  <a:srgbClr val="333399"/>
                </a:solidFill>
              </a:rPr>
              <a:t>Statistical </a:t>
            </a:r>
            <a:r>
              <a:rPr lang="en-US" b="1" dirty="0">
                <a:solidFill>
                  <a:srgbClr val="333399"/>
                </a:solidFill>
              </a:rPr>
              <a:t>Approaches</a:t>
            </a:r>
          </a:p>
          <a:p>
            <a:pPr marL="693738" indent="-406400" algn="ctr">
              <a:spcBef>
                <a:spcPct val="0"/>
              </a:spcBef>
              <a:buNone/>
            </a:pPr>
            <a:endParaRPr lang="en-US" sz="1600" dirty="0">
              <a:solidFill>
                <a:schemeClr val="tx1"/>
              </a:solidFill>
            </a:endParaRPr>
          </a:p>
          <a:p>
            <a:pPr marL="693738" indent="-406400">
              <a:spcBef>
                <a:spcPct val="0"/>
              </a:spcBef>
              <a:buClr>
                <a:schemeClr val="accent1"/>
              </a:buClr>
              <a:buSzTx/>
              <a:buFont typeface="Times New Roman" pitchFamily="18" charset="0"/>
              <a:buChar char="●"/>
            </a:pPr>
            <a:r>
              <a:rPr lang="en-US" sz="2800" dirty="0"/>
              <a:t>Survival Analysis—censored </a:t>
            </a:r>
            <a:r>
              <a:rPr lang="en-US" sz="2800" dirty="0" smtClean="0"/>
              <a:t>data</a:t>
            </a:r>
          </a:p>
          <a:p>
            <a:pPr marL="1493838" lvl="2" indent="-406400">
              <a:spcBef>
                <a:spcPct val="0"/>
              </a:spcBef>
              <a:buClr>
                <a:schemeClr val="accent1"/>
              </a:buClr>
              <a:buNone/>
            </a:pPr>
            <a:r>
              <a:rPr lang="en-US" sz="2800" dirty="0" smtClean="0"/>
              <a:t>Parametric</a:t>
            </a:r>
          </a:p>
          <a:p>
            <a:pPr marL="1493838" lvl="2" indent="-406400">
              <a:spcBef>
                <a:spcPct val="0"/>
              </a:spcBef>
              <a:buClr>
                <a:schemeClr val="accent1"/>
              </a:buClr>
              <a:buNone/>
            </a:pPr>
            <a:r>
              <a:rPr lang="en-US" sz="2800" dirty="0" smtClean="0"/>
              <a:t>Semi-parametric </a:t>
            </a:r>
            <a:r>
              <a:rPr lang="en-US" sz="2800" dirty="0"/>
              <a:t>/ proportional </a:t>
            </a:r>
            <a:r>
              <a:rPr lang="en-US" sz="2800" dirty="0" smtClean="0"/>
              <a:t>hazards</a:t>
            </a:r>
          </a:p>
          <a:p>
            <a:pPr marL="693738" indent="-406400">
              <a:spcBef>
                <a:spcPct val="0"/>
              </a:spcBef>
              <a:buClr>
                <a:schemeClr val="accent1"/>
              </a:buClr>
              <a:buSzTx/>
              <a:buFont typeface="Times New Roman" pitchFamily="18" charset="0"/>
              <a:buNone/>
            </a:pPr>
            <a:endParaRPr lang="en-US" sz="2800" dirty="0"/>
          </a:p>
          <a:p>
            <a:pPr marL="693738" indent="-406400">
              <a:spcBef>
                <a:spcPct val="0"/>
              </a:spcBef>
              <a:buClr>
                <a:schemeClr val="accent1"/>
              </a:buClr>
              <a:buSzTx/>
              <a:buFont typeface="Times New Roman" pitchFamily="18" charset="0"/>
              <a:buChar char="●"/>
            </a:pPr>
            <a:r>
              <a:rPr lang="en-US" sz="2800" dirty="0"/>
              <a:t>Structural Equation </a:t>
            </a:r>
            <a:r>
              <a:rPr lang="en-US" sz="2800" dirty="0" smtClean="0"/>
              <a:t>Modeling / mediation analysis—exploring </a:t>
            </a:r>
            <a:r>
              <a:rPr lang="en-US" sz="2800" dirty="0"/>
              <a:t>causal pathways</a:t>
            </a:r>
          </a:p>
          <a:p>
            <a:pPr marL="693738" indent="-406400">
              <a:spcBef>
                <a:spcPct val="0"/>
              </a:spcBef>
              <a:buClr>
                <a:schemeClr val="accent1"/>
              </a:buClr>
              <a:buSzTx/>
              <a:buFont typeface="Times New Roman" pitchFamily="18" charset="0"/>
              <a:buChar char="●"/>
            </a:pPr>
            <a:endParaRPr lang="en-US" sz="2800" dirty="0" smtClean="0"/>
          </a:p>
          <a:p>
            <a:pPr marL="693738" indent="-406400">
              <a:spcBef>
                <a:spcPct val="0"/>
              </a:spcBef>
              <a:buClr>
                <a:schemeClr val="accent1"/>
              </a:buClr>
              <a:buSzTx/>
              <a:buFont typeface="Times New Roman" pitchFamily="18" charset="0"/>
              <a:buChar char="●"/>
            </a:pPr>
            <a:r>
              <a:rPr lang="en-US" sz="2800" dirty="0" smtClean="0"/>
              <a:t>Bayesian </a:t>
            </a:r>
            <a:r>
              <a:rPr lang="en-US" sz="2800" dirty="0"/>
              <a:t>modeling</a:t>
            </a:r>
          </a:p>
        </p:txBody>
      </p:sp>
      <p:sp>
        <p:nvSpPr>
          <p:cNvPr id="4" name="Slide Number Placeholder 3"/>
          <p:cNvSpPr>
            <a:spLocks noGrp="1"/>
          </p:cNvSpPr>
          <p:nvPr>
            <p:ph type="sldNum" sz="quarter" idx="11"/>
          </p:nvPr>
        </p:nvSpPr>
        <p:spPr>
          <a:xfrm>
            <a:off x="6553200" y="6400800"/>
            <a:ext cx="2133600" cy="300038"/>
          </a:xfrm>
        </p:spPr>
        <p:txBody>
          <a:bodyPr>
            <a:normAutofit/>
          </a:bodyPr>
          <a:lstStyle/>
          <a:p>
            <a:fld id="{8C62E2F5-B1BC-418D-AA99-791AFCB5A32A}" type="slidenum">
              <a:rPr lang="en-US"/>
              <a:pPr/>
              <a:t>37</a:t>
            </a:fld>
            <a:endParaRPr lang="en-US" dirty="0"/>
          </a:p>
        </p:txBody>
      </p:sp>
      <p:sp>
        <p:nvSpPr>
          <p:cNvPr id="5" name="Rectangle 2"/>
          <p:cNvSpPr txBox="1">
            <a:spLocks noChangeArrowheads="1"/>
          </p:cNvSpPr>
          <p:nvPr/>
        </p:nvSpPr>
        <p:spPr bwMode="auto">
          <a:xfrm>
            <a:off x="3352800" y="685800"/>
            <a:ext cx="3810000" cy="685800"/>
          </a:xfrm>
          <a:prstGeom prst="rect">
            <a:avLst/>
          </a:prstGeom>
          <a:solidFill>
            <a:srgbClr val="F6F0F0"/>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885B00"/>
                </a:solidFill>
                <a:effectLst/>
                <a:uLnTx/>
                <a:uFillTx/>
                <a:latin typeface="+mj-lt"/>
                <a:ea typeface="+mj-ea"/>
                <a:cs typeface="+mj-cs"/>
              </a:rPr>
              <a:t>Linear Models: General Considerations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a:xfrm>
            <a:off x="6553200" y="6400800"/>
            <a:ext cx="2133600" cy="300038"/>
          </a:xfrm>
        </p:spPr>
        <p:txBody>
          <a:bodyPr/>
          <a:lstStyle/>
          <a:p>
            <a:pPr>
              <a:defRPr/>
            </a:pPr>
            <a:fld id="{614B4B63-BC83-4C04-A4E1-EB2D9534E4BF}" type="slidenum">
              <a:rPr lang="en-US" altLang="en-US"/>
              <a:pPr>
                <a:defRPr/>
              </a:pPr>
              <a:t>38</a:t>
            </a:fld>
            <a:endParaRPr lang="en-US" altLang="en-US" dirty="0"/>
          </a:p>
        </p:txBody>
      </p:sp>
      <p:sp>
        <p:nvSpPr>
          <p:cNvPr id="21507" name="Rectangle 2"/>
          <p:cNvSpPr>
            <a:spLocks noGrp="1" noChangeArrowheads="1"/>
          </p:cNvSpPr>
          <p:nvPr>
            <p:ph type="body" idx="1"/>
          </p:nvPr>
        </p:nvSpPr>
        <p:spPr>
          <a:xfrm>
            <a:off x="381000" y="1447800"/>
            <a:ext cx="8534400" cy="4724400"/>
          </a:xfrm>
        </p:spPr>
        <p:txBody>
          <a:bodyPr/>
          <a:lstStyle/>
          <a:p>
            <a:pPr marL="347663" indent="-347663" algn="ctr" eaLnBrk="1" hangingPunct="1">
              <a:buFont typeface="Wingdings" pitchFamily="2" charset="2"/>
              <a:buNone/>
              <a:tabLst>
                <a:tab pos="292100" algn="l"/>
              </a:tabLst>
            </a:pPr>
            <a:r>
              <a:rPr lang="en-US" b="1" dirty="0" smtClean="0"/>
              <a:t>Regression Modeling Results</a:t>
            </a:r>
          </a:p>
          <a:p>
            <a:pPr marL="347663" indent="-347663" eaLnBrk="1" hangingPunct="1">
              <a:buFont typeface="Wingdings" pitchFamily="2" charset="2"/>
              <a:buNone/>
              <a:tabLst>
                <a:tab pos="292100" algn="l"/>
              </a:tabLst>
            </a:pPr>
            <a:endParaRPr lang="en-US" sz="1400" dirty="0" smtClean="0"/>
          </a:p>
          <a:p>
            <a:pPr marL="347663" indent="-347663" algn="ctr" eaLnBrk="1" hangingPunct="1">
              <a:spcBef>
                <a:spcPct val="0"/>
              </a:spcBef>
              <a:buClr>
                <a:schemeClr val="accent2"/>
              </a:buClr>
              <a:buSzPct val="85000"/>
              <a:buFont typeface="Wingdings" pitchFamily="2" charset="2"/>
              <a:buNone/>
              <a:tabLst>
                <a:tab pos="292100" algn="l"/>
              </a:tabLst>
            </a:pPr>
            <a:r>
              <a:rPr lang="en-US" u="sng" dirty="0" smtClean="0"/>
              <a:t>Measures of Occurrence</a:t>
            </a:r>
            <a:r>
              <a:rPr lang="en-US" dirty="0" smtClean="0"/>
              <a:t> </a:t>
            </a:r>
          </a:p>
          <a:p>
            <a:pPr marL="347663" indent="-347663" algn="ctr" eaLnBrk="1" hangingPunct="1">
              <a:spcBef>
                <a:spcPct val="0"/>
              </a:spcBef>
              <a:buClr>
                <a:schemeClr val="accent2"/>
              </a:buClr>
              <a:buSzPct val="85000"/>
              <a:buFont typeface="Wingdings" pitchFamily="2" charset="2"/>
              <a:buNone/>
              <a:tabLst>
                <a:tab pos="292100" algn="l"/>
              </a:tabLst>
            </a:pPr>
            <a:r>
              <a:rPr lang="en-US" dirty="0" smtClean="0"/>
              <a:t>Predicted Values: Crude, Adjusted, or Stratum-Specific</a:t>
            </a:r>
          </a:p>
          <a:p>
            <a:pPr marL="347663" indent="-347663" algn="ctr" eaLnBrk="1" hangingPunct="1">
              <a:spcBef>
                <a:spcPct val="0"/>
              </a:spcBef>
              <a:buClr>
                <a:schemeClr val="accent2"/>
              </a:buClr>
              <a:buSzPct val="85000"/>
              <a:buFont typeface="Wingdings" pitchFamily="2" charset="2"/>
              <a:buNone/>
              <a:tabLst>
                <a:tab pos="292100" algn="l"/>
              </a:tabLst>
            </a:pPr>
            <a:endParaRPr lang="en-US" dirty="0" smtClean="0"/>
          </a:p>
          <a:p>
            <a:pPr marL="461963" lvl="1" indent="0" eaLnBrk="1" hangingPunct="1">
              <a:spcBef>
                <a:spcPct val="0"/>
              </a:spcBef>
              <a:buFont typeface="Wingdings" pitchFamily="2" charset="2"/>
              <a:buNone/>
              <a:tabLst>
                <a:tab pos="292100" algn="l"/>
              </a:tabLst>
            </a:pPr>
            <a:r>
              <a:rPr lang="en-US" dirty="0" smtClean="0"/>
              <a:t>The predicted values are </a:t>
            </a:r>
            <a:r>
              <a:rPr lang="en-US" b="1" i="1" dirty="0" smtClean="0"/>
              <a:t>points</a:t>
            </a:r>
            <a:r>
              <a:rPr lang="en-US" dirty="0" smtClean="0"/>
              <a:t> on the regression line given particular values of the set of independent variables</a:t>
            </a:r>
          </a:p>
          <a:p>
            <a:pPr marL="347663" indent="-347663" eaLnBrk="1" hangingPunct="1">
              <a:spcBef>
                <a:spcPct val="0"/>
              </a:spcBef>
              <a:buClr>
                <a:schemeClr val="accent2"/>
              </a:buClr>
              <a:buSzPct val="85000"/>
              <a:buFont typeface="Wingdings" pitchFamily="2" charset="2"/>
              <a:buNone/>
              <a:tabLst>
                <a:tab pos="292100" algn="l"/>
              </a:tabLst>
            </a:pPr>
            <a:endParaRPr lang="en-US" dirty="0" smtClean="0"/>
          </a:p>
          <a:p>
            <a:pPr marL="576263" lvl="2" indent="396875" eaLnBrk="1" hangingPunct="1">
              <a:spcBef>
                <a:spcPct val="0"/>
              </a:spcBef>
              <a:buClr>
                <a:schemeClr val="accent2"/>
              </a:buClr>
              <a:buSzPct val="85000"/>
              <a:buFont typeface="Wingdings" pitchFamily="2" charset="2"/>
              <a:buChar char="n"/>
              <a:tabLst>
                <a:tab pos="292100" algn="l"/>
              </a:tabLst>
            </a:pPr>
            <a:r>
              <a:rPr lang="en-US" b="1" dirty="0" smtClean="0">
                <a:solidFill>
                  <a:schemeClr val="accent2"/>
                </a:solidFill>
              </a:rPr>
              <a:t>‘Normal’ model yields means</a:t>
            </a:r>
          </a:p>
          <a:p>
            <a:pPr marL="576263" lvl="2" indent="396875" eaLnBrk="1" hangingPunct="1">
              <a:spcBef>
                <a:spcPct val="0"/>
              </a:spcBef>
              <a:buClr>
                <a:schemeClr val="accent2"/>
              </a:buClr>
              <a:buSzPct val="85000"/>
              <a:buFont typeface="Wingdings" pitchFamily="2" charset="2"/>
              <a:buChar char="n"/>
              <a:tabLst>
                <a:tab pos="292100" algn="l"/>
              </a:tabLst>
            </a:pPr>
            <a:r>
              <a:rPr lang="en-US" b="1" dirty="0" smtClean="0">
                <a:solidFill>
                  <a:schemeClr val="accent2"/>
                </a:solidFill>
              </a:rPr>
              <a:t>Logistic model yields ln(odds)</a:t>
            </a:r>
          </a:p>
          <a:p>
            <a:pPr marL="576263" lvl="2" indent="396875" eaLnBrk="1" hangingPunct="1">
              <a:spcBef>
                <a:spcPct val="0"/>
              </a:spcBef>
              <a:buClr>
                <a:schemeClr val="accent2"/>
              </a:buClr>
              <a:buSzPct val="85000"/>
              <a:buFont typeface="Wingdings" pitchFamily="2" charset="2"/>
              <a:buChar char="n"/>
              <a:tabLst>
                <a:tab pos="292100" algn="l"/>
              </a:tabLst>
            </a:pPr>
            <a:r>
              <a:rPr lang="en-US" b="1" dirty="0" smtClean="0">
                <a:solidFill>
                  <a:schemeClr val="accent2"/>
                </a:solidFill>
              </a:rPr>
              <a:t>Binomial / Poisson models yield ln(proportions / rates)</a:t>
            </a:r>
          </a:p>
          <a:p>
            <a:pPr marL="461963" lvl="1" indent="0" eaLnBrk="1" hangingPunct="1">
              <a:spcBef>
                <a:spcPct val="0"/>
              </a:spcBef>
              <a:buClr>
                <a:schemeClr val="accent2"/>
              </a:buClr>
              <a:buSzTx/>
              <a:buFont typeface="Wingdings" pitchFamily="2" charset="2"/>
              <a:buNone/>
              <a:tabLst>
                <a:tab pos="292100" algn="l"/>
              </a:tabLst>
            </a:pPr>
            <a:endParaRPr lang="en-US" sz="2400" b="1" dirty="0" smtClean="0">
              <a:solidFill>
                <a:schemeClr val="accent2"/>
              </a:solidFill>
            </a:endParaRPr>
          </a:p>
        </p:txBody>
      </p:sp>
      <p:sp>
        <p:nvSpPr>
          <p:cNvPr id="21508" name="Rectangle 3"/>
          <p:cNvSpPr>
            <a:spLocks noGrp="1" noChangeArrowheads="1"/>
          </p:cNvSpPr>
          <p:nvPr>
            <p:ph type="title"/>
          </p:nvPr>
        </p:nvSpPr>
        <p:spPr/>
        <p:txBody>
          <a:bodyPr/>
          <a:lstStyle/>
          <a:p>
            <a:pPr eaLnBrk="1" hangingPunct="1"/>
            <a:r>
              <a:rPr lang="en-US" dirty="0" smtClean="0"/>
              <a:t>Linear Models: General Considerations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Autofit/>
          </a:bodyPr>
          <a:lstStyle/>
          <a:p>
            <a:r>
              <a:rPr lang="en-US" sz="3200" dirty="0" smtClean="0"/>
              <a:t>Introduction</a:t>
            </a:r>
            <a:endParaRPr lang="en-US" sz="3200" dirty="0"/>
          </a:p>
        </p:txBody>
      </p:sp>
      <p:sp>
        <p:nvSpPr>
          <p:cNvPr id="37891" name="Rectangle 3"/>
          <p:cNvSpPr>
            <a:spLocks noGrp="1" noChangeArrowheads="1"/>
          </p:cNvSpPr>
          <p:nvPr>
            <p:ph idx="1"/>
          </p:nvPr>
        </p:nvSpPr>
        <p:spPr/>
        <p:txBody>
          <a:bodyPr/>
          <a:lstStyle/>
          <a:p>
            <a:pPr marL="349250" indent="-349250">
              <a:buSzPct val="85000"/>
              <a:buFont typeface="Wingdings" pitchFamily="2" charset="2"/>
              <a:buChar char="§"/>
            </a:pPr>
            <a:r>
              <a:rPr lang="en-US" dirty="0" smtClean="0"/>
              <a:t>Multivariable analysis implies acknowledging and accounting for the intricacies of the real world reflected in the relationships among a set of variables</a:t>
            </a:r>
          </a:p>
          <a:p>
            <a:pPr marL="349250" indent="-349250">
              <a:buSzPct val="85000"/>
              <a:buFont typeface="Wingdings" pitchFamily="2" charset="2"/>
              <a:buChar char="§"/>
            </a:pPr>
            <a:endParaRPr lang="en-US" sz="1200" dirty="0"/>
          </a:p>
          <a:p>
            <a:pPr marL="349250" indent="-349250">
              <a:buSzPct val="85000"/>
              <a:buFont typeface="Wingdings" pitchFamily="2" charset="2"/>
              <a:buChar char="§"/>
            </a:pPr>
            <a:r>
              <a:rPr lang="en-US" dirty="0"/>
              <a:t>Multivariable analysis is complex, particularly with observational as opposed to experimental data. </a:t>
            </a:r>
          </a:p>
          <a:p>
            <a:pPr marL="349250" indent="-349250">
              <a:buSzPct val="85000"/>
              <a:buFont typeface="Wingdings" pitchFamily="2" charset="2"/>
              <a:buChar char="§"/>
            </a:pPr>
            <a:endParaRPr lang="en-US" sz="1200" dirty="0"/>
          </a:p>
          <a:p>
            <a:pPr marL="349250" indent="-349250">
              <a:buSzPct val="85000"/>
              <a:buFont typeface="Wingdings" pitchFamily="2" charset="2"/>
              <a:buChar char="§"/>
            </a:pPr>
            <a:r>
              <a:rPr lang="en-US" dirty="0"/>
              <a:t>The accuracy of estimates </a:t>
            </a:r>
            <a:r>
              <a:rPr lang="en-US" dirty="0" smtClean="0"/>
              <a:t>from multivariable analysis and </a:t>
            </a:r>
            <a:r>
              <a:rPr lang="en-US" dirty="0"/>
              <a:t>therefore the accuracy of conclusions drawn and any </a:t>
            </a:r>
            <a:r>
              <a:rPr lang="en-US" dirty="0" smtClean="0"/>
              <a:t>public health </a:t>
            </a:r>
            <a:r>
              <a:rPr lang="en-US" dirty="0"/>
              <a:t>action taken is dependent on the application of appropriate analytic methods.</a:t>
            </a:r>
          </a:p>
          <a:p>
            <a:endParaRPr lang="en-US" dirty="0"/>
          </a:p>
          <a:p>
            <a:endParaRPr lang="en-US" dirty="0"/>
          </a:p>
        </p:txBody>
      </p:sp>
      <p:sp>
        <p:nvSpPr>
          <p:cNvPr id="4" name="Slide Number Placeholder 3"/>
          <p:cNvSpPr>
            <a:spLocks noGrp="1"/>
          </p:cNvSpPr>
          <p:nvPr>
            <p:ph type="sldNum" sz="quarter" idx="11"/>
          </p:nvPr>
        </p:nvSpPr>
        <p:spPr>
          <a:xfrm>
            <a:off x="6553200" y="6400800"/>
            <a:ext cx="2133600" cy="300038"/>
          </a:xfrm>
        </p:spPr>
        <p:txBody>
          <a:bodyPr>
            <a:normAutofit/>
          </a:bodyPr>
          <a:lstStyle/>
          <a:p>
            <a:fld id="{A0242EFB-6514-4350-B73F-758818987353}" type="slidenum">
              <a:rPr lang="en-US"/>
              <a:pPr/>
              <a:t>3</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a:xfrm>
            <a:off x="6553200" y="6400800"/>
            <a:ext cx="2133600" cy="300038"/>
          </a:xfrm>
        </p:spPr>
        <p:txBody>
          <a:bodyPr/>
          <a:lstStyle/>
          <a:p>
            <a:pPr>
              <a:defRPr/>
            </a:pPr>
            <a:fld id="{10CBC683-FBC4-4A78-A26F-40FC965BA80B}" type="slidenum">
              <a:rPr lang="en-US" altLang="en-US"/>
              <a:pPr>
                <a:defRPr/>
              </a:pPr>
              <a:t>39</a:t>
            </a:fld>
            <a:endParaRPr lang="en-US" altLang="en-US" dirty="0"/>
          </a:p>
        </p:txBody>
      </p:sp>
      <p:sp>
        <p:nvSpPr>
          <p:cNvPr id="22531" name="Rectangle 2"/>
          <p:cNvSpPr>
            <a:spLocks noGrp="1" noChangeArrowheads="1"/>
          </p:cNvSpPr>
          <p:nvPr>
            <p:ph type="title"/>
          </p:nvPr>
        </p:nvSpPr>
        <p:spPr/>
        <p:txBody>
          <a:bodyPr/>
          <a:lstStyle/>
          <a:p>
            <a:pPr eaLnBrk="1" hangingPunct="1"/>
            <a:r>
              <a:rPr lang="en-US" dirty="0" smtClean="0"/>
              <a:t>Linear Models:</a:t>
            </a:r>
            <a:br>
              <a:rPr lang="en-US" dirty="0" smtClean="0"/>
            </a:br>
            <a:r>
              <a:rPr lang="en-US" dirty="0" smtClean="0"/>
              <a:t>General Considerations</a:t>
            </a:r>
          </a:p>
        </p:txBody>
      </p:sp>
      <p:sp>
        <p:nvSpPr>
          <p:cNvPr id="22532" name="Rectangle 3"/>
          <p:cNvSpPr>
            <a:spLocks noGrp="1" noChangeArrowheads="1"/>
          </p:cNvSpPr>
          <p:nvPr>
            <p:ph type="body" idx="1"/>
          </p:nvPr>
        </p:nvSpPr>
        <p:spPr>
          <a:xfrm>
            <a:off x="381000" y="1371600"/>
            <a:ext cx="8382000" cy="5029200"/>
          </a:xfrm>
        </p:spPr>
        <p:txBody>
          <a:bodyPr/>
          <a:lstStyle/>
          <a:p>
            <a:pPr marL="0" indent="0" algn="ctr" eaLnBrk="1" hangingPunct="1">
              <a:spcBef>
                <a:spcPct val="0"/>
              </a:spcBef>
              <a:buFont typeface="Wingdings" pitchFamily="2" charset="2"/>
              <a:buNone/>
            </a:pPr>
            <a:r>
              <a:rPr lang="en-US" b="1" dirty="0" smtClean="0"/>
              <a:t>Regression Modeling Results</a:t>
            </a:r>
          </a:p>
          <a:p>
            <a:pPr marL="0" indent="0" algn="ctr" eaLnBrk="1" hangingPunct="1">
              <a:spcBef>
                <a:spcPct val="0"/>
              </a:spcBef>
              <a:buSzPct val="85000"/>
              <a:buFont typeface="Wingdings" pitchFamily="2" charset="2"/>
              <a:buNone/>
            </a:pPr>
            <a:endParaRPr lang="en-US" u="sng" dirty="0" smtClean="0"/>
          </a:p>
          <a:p>
            <a:pPr marL="0" indent="0" algn="ctr" eaLnBrk="1" hangingPunct="1">
              <a:spcBef>
                <a:spcPct val="0"/>
              </a:spcBef>
              <a:buSzPct val="85000"/>
              <a:buFont typeface="Wingdings" pitchFamily="2" charset="2"/>
              <a:buNone/>
            </a:pPr>
            <a:r>
              <a:rPr lang="en-US" u="sng" dirty="0" smtClean="0"/>
              <a:t>Measures of Association</a:t>
            </a:r>
          </a:p>
          <a:p>
            <a:pPr marL="0" indent="0" algn="ctr" eaLnBrk="1" hangingPunct="1">
              <a:spcBef>
                <a:spcPct val="0"/>
              </a:spcBef>
              <a:buSzPct val="85000"/>
              <a:buFont typeface="Wingdings" pitchFamily="2" charset="2"/>
              <a:buNone/>
            </a:pPr>
            <a:r>
              <a:rPr lang="en-US" dirty="0" smtClean="0"/>
              <a:t>Beta coefficients: Crude, Adjusted, or Stratum-Specific</a:t>
            </a:r>
          </a:p>
          <a:p>
            <a:pPr marL="0" indent="0" algn="ctr" eaLnBrk="1" hangingPunct="1">
              <a:spcBef>
                <a:spcPct val="0"/>
              </a:spcBef>
              <a:buSzPct val="85000"/>
              <a:buFont typeface="Wingdings" pitchFamily="2" charset="2"/>
              <a:buNone/>
            </a:pPr>
            <a:endParaRPr lang="en-US" dirty="0" smtClean="0"/>
          </a:p>
          <a:p>
            <a:pPr marL="341313" lvl="1" indent="4763" eaLnBrk="1" hangingPunct="1">
              <a:spcBef>
                <a:spcPct val="0"/>
              </a:spcBef>
              <a:buFont typeface="Wingdings" pitchFamily="2" charset="2"/>
              <a:buNone/>
            </a:pPr>
            <a:r>
              <a:rPr lang="en-US" sz="2800" dirty="0" smtClean="0"/>
              <a:t>The measures of association are </a:t>
            </a:r>
            <a:r>
              <a:rPr lang="en-US" sz="2800" b="1" i="1" dirty="0" smtClean="0"/>
              <a:t>comparisons of points</a:t>
            </a:r>
            <a:r>
              <a:rPr lang="en-US" sz="2800" dirty="0" smtClean="0"/>
              <a:t> on the regression line at differing values of the independent variables</a:t>
            </a:r>
          </a:p>
          <a:p>
            <a:pPr marL="341313" lvl="1" indent="4763" algn="ctr" eaLnBrk="1" hangingPunct="1">
              <a:spcBef>
                <a:spcPct val="0"/>
              </a:spcBef>
              <a:buSzPct val="85000"/>
              <a:buFont typeface="Wingdings" pitchFamily="2" charset="2"/>
              <a:buNone/>
            </a:pPr>
            <a:endParaRPr lang="en-US" sz="2800" dirty="0" smtClean="0"/>
          </a:p>
          <a:p>
            <a:pPr marL="341313" lvl="1" indent="4763" eaLnBrk="1" hangingPunct="1">
              <a:spcBef>
                <a:spcPct val="0"/>
              </a:spcBef>
              <a:buSzPct val="85000"/>
              <a:buFont typeface="Wingdings" pitchFamily="2" charset="2"/>
              <a:buChar char="§"/>
            </a:pPr>
            <a:endParaRPr lang="en-US" sz="13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1"/>
          </p:nvPr>
        </p:nvSpPr>
        <p:spPr>
          <a:xfrm>
            <a:off x="6553200" y="6400800"/>
            <a:ext cx="2133600" cy="300038"/>
          </a:xfrm>
        </p:spPr>
        <p:txBody>
          <a:bodyPr/>
          <a:lstStyle/>
          <a:p>
            <a:pPr>
              <a:defRPr/>
            </a:pPr>
            <a:fld id="{057F797E-9B65-42FA-A4DF-0446CA8B8E4F}" type="slidenum">
              <a:rPr lang="en-US" altLang="en-US"/>
              <a:pPr>
                <a:defRPr/>
              </a:pPr>
              <a:t>40</a:t>
            </a:fld>
            <a:endParaRPr lang="en-US" altLang="en-US" dirty="0"/>
          </a:p>
        </p:txBody>
      </p:sp>
      <p:sp>
        <p:nvSpPr>
          <p:cNvPr id="23555" name="Rectangle 2"/>
          <p:cNvSpPr>
            <a:spLocks noGrp="1" noChangeArrowheads="1"/>
          </p:cNvSpPr>
          <p:nvPr>
            <p:ph type="title"/>
          </p:nvPr>
        </p:nvSpPr>
        <p:spPr/>
        <p:txBody>
          <a:bodyPr/>
          <a:lstStyle/>
          <a:p>
            <a:pPr eaLnBrk="1" hangingPunct="1"/>
            <a:r>
              <a:rPr lang="en-US" dirty="0" smtClean="0"/>
              <a:t>Linear Models:</a:t>
            </a:r>
            <a:br>
              <a:rPr lang="en-US" dirty="0" smtClean="0"/>
            </a:br>
            <a:r>
              <a:rPr lang="en-US" dirty="0" smtClean="0"/>
              <a:t>General Considerations</a:t>
            </a:r>
          </a:p>
        </p:txBody>
      </p:sp>
      <p:sp>
        <p:nvSpPr>
          <p:cNvPr id="23556" name="Rectangle 3"/>
          <p:cNvSpPr>
            <a:spLocks noGrp="1" noChangeArrowheads="1"/>
          </p:cNvSpPr>
          <p:nvPr>
            <p:ph type="body" idx="1"/>
          </p:nvPr>
        </p:nvSpPr>
        <p:spPr>
          <a:xfrm>
            <a:off x="381000" y="1371600"/>
            <a:ext cx="8382000" cy="5029200"/>
          </a:xfrm>
        </p:spPr>
        <p:txBody>
          <a:bodyPr/>
          <a:lstStyle/>
          <a:p>
            <a:pPr marL="231775" indent="-231775" algn="ctr" eaLnBrk="1" hangingPunct="1">
              <a:spcBef>
                <a:spcPct val="0"/>
              </a:spcBef>
              <a:buFont typeface="Wingdings" pitchFamily="2" charset="2"/>
              <a:buNone/>
            </a:pPr>
            <a:r>
              <a:rPr lang="en-US" b="1" dirty="0" smtClean="0"/>
              <a:t>Regression Modeling Approaches</a:t>
            </a:r>
          </a:p>
          <a:p>
            <a:pPr marL="231775" indent="-231775" algn="ctr" eaLnBrk="1" hangingPunct="1">
              <a:spcBef>
                <a:spcPct val="0"/>
              </a:spcBef>
              <a:buSzPct val="85000"/>
              <a:buFont typeface="Wingdings" pitchFamily="2" charset="2"/>
              <a:buNone/>
            </a:pPr>
            <a:r>
              <a:rPr lang="en-US" u="sng" dirty="0" smtClean="0"/>
              <a:t>Measures of Association</a:t>
            </a:r>
          </a:p>
        </p:txBody>
      </p:sp>
      <p:graphicFrame>
        <p:nvGraphicFramePr>
          <p:cNvPr id="437274" name="Group 26"/>
          <p:cNvGraphicFramePr>
            <a:graphicFrameLocks noGrp="1"/>
          </p:cNvGraphicFramePr>
          <p:nvPr/>
        </p:nvGraphicFramePr>
        <p:xfrm>
          <a:off x="76200" y="2514600"/>
          <a:ext cx="8915400" cy="3694176"/>
        </p:xfrm>
        <a:graphic>
          <a:graphicData uri="http://schemas.openxmlformats.org/drawingml/2006/table">
            <a:tbl>
              <a:tblPr/>
              <a:tblGrid>
                <a:gridCol w="4343400"/>
                <a:gridCol w="4572000"/>
              </a:tblGrid>
              <a:tr h="914400">
                <a:tc>
                  <a:txBody>
                    <a:bodyPr/>
                    <a:lstStyle/>
                    <a:p>
                      <a:pPr marL="0" marR="0" lvl="0" indent="0" algn="ctr" defTabSz="914400" rtl="0" eaLnBrk="1" fontAlgn="base" latinLnBrk="0" hangingPunct="1">
                        <a:lnSpc>
                          <a:spcPct val="100000"/>
                        </a:lnSpc>
                        <a:spcBef>
                          <a:spcPts val="0"/>
                        </a:spcBef>
                        <a:spcAft>
                          <a:spcPct val="0"/>
                        </a:spcAft>
                        <a:buClr>
                          <a:schemeClr val="accent1"/>
                        </a:buClr>
                        <a:buSzPct val="85000"/>
                        <a:buFont typeface="Wingdings" pitchFamily="2" charset="2"/>
                        <a:buNone/>
                        <a:tabLst/>
                      </a:pPr>
                      <a:r>
                        <a:rPr kumimoji="0" lang="en-US" sz="2200" b="0" i="0" u="sng" strike="noStrike" cap="none" normalizeH="0" baseline="0" dirty="0" smtClean="0">
                          <a:ln>
                            <a:noFill/>
                          </a:ln>
                          <a:solidFill>
                            <a:srgbClr val="800000"/>
                          </a:solidFill>
                          <a:effectLst/>
                          <a:latin typeface="Times New Roman" pitchFamily="18" charset="0"/>
                        </a:rPr>
                        <a:t>‘Normal” regression</a:t>
                      </a:r>
                    </a:p>
                    <a:p>
                      <a:pPr marL="0" marR="0" lvl="0" indent="0" algn="ctr" defTabSz="914400" rtl="0" eaLnBrk="1" fontAlgn="base" latinLnBrk="0" hangingPunct="1">
                        <a:lnSpc>
                          <a:spcPct val="100000"/>
                        </a:lnSpc>
                        <a:spcBef>
                          <a:spcPts val="0"/>
                        </a:spcBef>
                        <a:spcAft>
                          <a:spcPct val="0"/>
                        </a:spcAft>
                        <a:buClr>
                          <a:schemeClr val="accent1"/>
                        </a:buClr>
                        <a:buSzPct val="85000"/>
                        <a:buFont typeface="Wingdings" pitchFamily="2" charset="2"/>
                        <a:buNone/>
                        <a:tabLst/>
                      </a:pPr>
                      <a:r>
                        <a:rPr kumimoji="0" lang="en-US" sz="2200" b="1" i="0" u="none" strike="noStrike" cap="none" normalizeH="0" baseline="0" dirty="0" smtClean="0">
                          <a:ln>
                            <a:noFill/>
                          </a:ln>
                          <a:solidFill>
                            <a:srgbClr val="0000FF"/>
                          </a:solidFill>
                          <a:effectLst/>
                          <a:latin typeface="Times New Roman" pitchFamily="18" charset="0"/>
                        </a:rPr>
                        <a:t>Differences between means</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2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7FA"/>
                    </a:solidFill>
                  </a:tcPr>
                </a:tc>
                <a:tc>
                  <a:txBody>
                    <a:bodyPr/>
                    <a:lstStyle/>
                    <a:p>
                      <a:pPr marL="0" marR="0" lvl="0" indent="0" algn="ctr" defTabSz="914400" rtl="0" eaLnBrk="1" fontAlgn="base" latinLnBrk="0" hangingPunct="1">
                        <a:lnSpc>
                          <a:spcPct val="100000"/>
                        </a:lnSpc>
                        <a:spcBef>
                          <a:spcPts val="0"/>
                        </a:spcBef>
                        <a:spcAft>
                          <a:spcPct val="0"/>
                        </a:spcAft>
                        <a:buClr>
                          <a:schemeClr val="accent1"/>
                        </a:buClr>
                        <a:buSzPct val="85000"/>
                        <a:buFont typeface="Wingdings" pitchFamily="2" charset="2"/>
                        <a:buNone/>
                        <a:tabLst/>
                      </a:pPr>
                      <a:r>
                        <a:rPr kumimoji="0" lang="en-US" sz="2200" b="0" i="0" u="sng" strike="noStrike" cap="none" normalizeH="0" baseline="0" dirty="0" smtClean="0">
                          <a:ln>
                            <a:noFill/>
                          </a:ln>
                          <a:solidFill>
                            <a:srgbClr val="800000"/>
                          </a:solidFill>
                          <a:effectLst/>
                          <a:latin typeface="Times New Roman" pitchFamily="18" charset="0"/>
                        </a:rPr>
                        <a:t>Log-Binomial or Poisson regression</a:t>
                      </a:r>
                    </a:p>
                    <a:p>
                      <a:pPr marL="0" marR="0" lvl="0" indent="0" algn="ctr" defTabSz="914400" rtl="0" eaLnBrk="1" fontAlgn="base" latinLnBrk="0" hangingPunct="1">
                        <a:lnSpc>
                          <a:spcPct val="100000"/>
                        </a:lnSpc>
                        <a:spcBef>
                          <a:spcPts val="0"/>
                        </a:spcBef>
                        <a:spcAft>
                          <a:spcPct val="0"/>
                        </a:spcAft>
                        <a:buClr>
                          <a:schemeClr val="accent1"/>
                        </a:buClr>
                        <a:buSzPct val="85000"/>
                        <a:buFont typeface="Wingdings" pitchFamily="2" charset="2"/>
                        <a:buNone/>
                        <a:tabLst/>
                      </a:pPr>
                      <a:r>
                        <a:rPr kumimoji="0" lang="en-US" sz="2200" b="1" i="0" u="none" strike="noStrike" cap="none" normalizeH="0" baseline="0" dirty="0" smtClean="0">
                          <a:ln>
                            <a:noFill/>
                          </a:ln>
                          <a:solidFill>
                            <a:srgbClr val="0000FF"/>
                          </a:solidFill>
                          <a:effectLst/>
                          <a:latin typeface="Times New Roman" pitchFamily="18" charset="0"/>
                        </a:rPr>
                        <a:t>Differences between log proportions</a:t>
                      </a:r>
                      <a:r>
                        <a:rPr kumimoji="0" lang="en-US" sz="2200" b="0" i="0" u="none" strike="noStrike" cap="none" normalizeH="0" baseline="0" dirty="0" smtClean="0">
                          <a:ln>
                            <a:noFill/>
                          </a:ln>
                          <a:solidFill>
                            <a:schemeClr val="tx1"/>
                          </a:solidFill>
                          <a:effectLst/>
                          <a:latin typeface="Times New Roman" pitchFamily="18" charset="0"/>
                        </a:rPr>
                        <a:t>:</a:t>
                      </a:r>
                    </a:p>
                    <a:p>
                      <a:pPr marL="0" marR="0" lvl="0" indent="0" algn="ctr" defTabSz="914400" rtl="0" eaLnBrk="1" fontAlgn="base" latinLnBrk="0" hangingPunct="1">
                        <a:lnSpc>
                          <a:spcPct val="100000"/>
                        </a:lnSpc>
                        <a:spcBef>
                          <a:spcPts val="0"/>
                        </a:spcBef>
                        <a:spcAft>
                          <a:spcPct val="0"/>
                        </a:spcAft>
                        <a:buClr>
                          <a:schemeClr val="accent1"/>
                        </a:buClr>
                        <a:buSzPct val="85000"/>
                        <a:buFont typeface="Wingdings" pitchFamily="2" charset="2"/>
                        <a:buNone/>
                        <a:tabLst/>
                      </a:pPr>
                      <a:r>
                        <a:rPr kumimoji="0" lang="en-US" sz="2200" b="0" i="0" u="none" strike="noStrike" cap="none" normalizeH="0" baseline="0" dirty="0" smtClean="0">
                          <a:ln>
                            <a:noFill/>
                          </a:ln>
                          <a:solidFill>
                            <a:schemeClr val="tx1"/>
                          </a:solidFill>
                          <a:effectLst/>
                          <a:latin typeface="Times New Roman" pitchFamily="18" charset="0"/>
                        </a:rPr>
                        <a:t>Relative Risk / Relative Prevalence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F9DF"/>
                    </a:solidFill>
                  </a:tcPr>
                </a:tc>
              </a:tr>
              <a:tr h="1088136">
                <a:tc rowSpan="2">
                  <a:txBody>
                    <a:bodyPr/>
                    <a:lstStyle/>
                    <a:p>
                      <a:pPr marL="231775" marR="0" lvl="0" indent="-231775" algn="ctr" defTabSz="914400" rtl="0" eaLnBrk="1" fontAlgn="base" latinLnBrk="0" hangingPunct="1">
                        <a:lnSpc>
                          <a:spcPct val="100000"/>
                        </a:lnSpc>
                        <a:spcBef>
                          <a:spcPts val="0"/>
                        </a:spcBef>
                        <a:spcAft>
                          <a:spcPct val="0"/>
                        </a:spcAft>
                        <a:buClr>
                          <a:schemeClr val="accent1"/>
                        </a:buClr>
                        <a:buSzPct val="85000"/>
                        <a:buFont typeface="Wingdings" pitchFamily="2" charset="2"/>
                        <a:buNone/>
                        <a:tabLst/>
                      </a:pPr>
                      <a:r>
                        <a:rPr kumimoji="0" lang="en-US" sz="2200" b="0" i="0" u="sng" strike="noStrike" cap="none" normalizeH="0" baseline="0" dirty="0" smtClean="0">
                          <a:ln>
                            <a:noFill/>
                          </a:ln>
                          <a:solidFill>
                            <a:srgbClr val="800000"/>
                          </a:solidFill>
                          <a:effectLst/>
                          <a:latin typeface="Times New Roman" pitchFamily="18" charset="0"/>
                        </a:rPr>
                        <a:t>Logistic regression</a:t>
                      </a:r>
                    </a:p>
                    <a:p>
                      <a:pPr marL="231775" marR="0" lvl="0" indent="-231775" algn="ctr" defTabSz="914400" rtl="0" eaLnBrk="1" fontAlgn="base" latinLnBrk="0" hangingPunct="1">
                        <a:lnSpc>
                          <a:spcPct val="100000"/>
                        </a:lnSpc>
                        <a:spcBef>
                          <a:spcPts val="0"/>
                        </a:spcBef>
                        <a:spcAft>
                          <a:spcPct val="0"/>
                        </a:spcAft>
                        <a:buClr>
                          <a:schemeClr val="accent1"/>
                        </a:buClr>
                        <a:buSzPct val="85000"/>
                        <a:buFont typeface="Wingdings" pitchFamily="2" charset="2"/>
                        <a:buNone/>
                        <a:tabLst/>
                      </a:pPr>
                      <a:r>
                        <a:rPr kumimoji="0" lang="en-US" sz="2000" b="0" i="0" u="none" strike="noStrike" cap="none" normalizeH="0" baseline="0" dirty="0" smtClean="0">
                          <a:ln>
                            <a:noFill/>
                          </a:ln>
                          <a:solidFill>
                            <a:srgbClr val="800000"/>
                          </a:solidFill>
                          <a:effectLst/>
                          <a:latin typeface="Times New Roman" pitchFamily="18" charset="0"/>
                        </a:rPr>
                        <a:t>(binary, cumulative, generalized)</a:t>
                      </a:r>
                    </a:p>
                    <a:p>
                      <a:pPr marL="231775" marR="0" lvl="0" indent="-231775" algn="ctr" defTabSz="914400" rtl="0" eaLnBrk="1" fontAlgn="base" latinLnBrk="0" hangingPunct="1">
                        <a:lnSpc>
                          <a:spcPct val="100000"/>
                        </a:lnSpc>
                        <a:spcBef>
                          <a:spcPts val="0"/>
                        </a:spcBef>
                        <a:spcAft>
                          <a:spcPct val="0"/>
                        </a:spcAft>
                        <a:buClr>
                          <a:schemeClr val="accent1"/>
                        </a:buClr>
                        <a:buSzPct val="85000"/>
                        <a:buFont typeface="Wingdings" pitchFamily="2" charset="2"/>
                        <a:buNone/>
                        <a:tabLst/>
                      </a:pPr>
                      <a:r>
                        <a:rPr kumimoji="0" lang="en-US" sz="2200" b="1" i="0" u="none" strike="noStrike" cap="none" normalizeH="0" baseline="0" dirty="0" smtClean="0">
                          <a:ln>
                            <a:noFill/>
                          </a:ln>
                          <a:solidFill>
                            <a:srgbClr val="0000FF"/>
                          </a:solidFill>
                          <a:effectLst/>
                          <a:latin typeface="Times New Roman" pitchFamily="18" charset="0"/>
                        </a:rPr>
                        <a:t>Differences between log odds</a:t>
                      </a:r>
                      <a:r>
                        <a:rPr kumimoji="0" lang="en-US" sz="2200" b="0" i="0" u="none" strike="noStrike" cap="none" normalizeH="0" baseline="0" dirty="0" smtClean="0">
                          <a:ln>
                            <a:noFill/>
                          </a:ln>
                          <a:solidFill>
                            <a:schemeClr val="tx1"/>
                          </a:solidFill>
                          <a:effectLst/>
                          <a:latin typeface="Times New Roman" pitchFamily="18" charset="0"/>
                        </a:rPr>
                        <a:t>:</a:t>
                      </a:r>
                    </a:p>
                    <a:p>
                      <a:pPr marL="231775" marR="0" lvl="0" indent="-231775" algn="ctr" defTabSz="914400" rtl="0" eaLnBrk="1" fontAlgn="base" latinLnBrk="0" hangingPunct="1">
                        <a:lnSpc>
                          <a:spcPct val="100000"/>
                        </a:lnSpc>
                        <a:spcBef>
                          <a:spcPts val="0"/>
                        </a:spcBef>
                        <a:spcAft>
                          <a:spcPct val="0"/>
                        </a:spcAft>
                        <a:buClr>
                          <a:schemeClr val="accent1"/>
                        </a:buClr>
                        <a:buSzPct val="85000"/>
                        <a:buFont typeface="Wingdings" pitchFamily="2" charset="2"/>
                        <a:buNone/>
                        <a:tabLst/>
                      </a:pPr>
                      <a:r>
                        <a:rPr kumimoji="0" lang="en-US" sz="2200" b="0" i="0" u="none" strike="noStrike" cap="none" normalizeH="0" baseline="0" dirty="0" smtClean="0">
                          <a:ln>
                            <a:noFill/>
                          </a:ln>
                          <a:solidFill>
                            <a:schemeClr val="tx1"/>
                          </a:solidFill>
                          <a:effectLst/>
                          <a:latin typeface="Times New Roman" pitchFamily="18" charset="0"/>
                        </a:rPr>
                        <a:t>Odds Ratio(s) for—  </a:t>
                      </a:r>
                    </a:p>
                    <a:p>
                      <a:pPr marL="627063" marR="0" lvl="1" indent="-219075" algn="l" defTabSz="914400" rtl="0" eaLnBrk="1" fontAlgn="base" latinLnBrk="0" hangingPunct="1">
                        <a:lnSpc>
                          <a:spcPct val="100000"/>
                        </a:lnSpc>
                        <a:spcBef>
                          <a:spcPts val="0"/>
                        </a:spcBef>
                        <a:spcAft>
                          <a:spcPct val="0"/>
                        </a:spcAft>
                        <a:buClr>
                          <a:schemeClr val="accent1"/>
                        </a:buClr>
                        <a:buSzPct val="85000"/>
                        <a:buFont typeface="Wingdings" pitchFamily="2" charset="2"/>
                        <a:buChar char="§"/>
                        <a:tabLst/>
                      </a:pPr>
                      <a:r>
                        <a:rPr kumimoji="0" lang="en-US" sz="2200" b="0" i="0" u="none" strike="noStrike" cap="none" normalizeH="0" baseline="0" dirty="0" smtClean="0">
                          <a:ln>
                            <a:noFill/>
                          </a:ln>
                          <a:solidFill>
                            <a:schemeClr val="tx1"/>
                          </a:solidFill>
                          <a:effectLst/>
                          <a:latin typeface="Times New Roman" pitchFamily="18" charset="0"/>
                        </a:rPr>
                        <a:t>a single binary outcome</a:t>
                      </a:r>
                    </a:p>
                    <a:p>
                      <a:pPr marL="627063" marR="0" lvl="1" indent="-219075" algn="l" defTabSz="914400" rtl="0" eaLnBrk="1" fontAlgn="base" latinLnBrk="0" hangingPunct="1">
                        <a:lnSpc>
                          <a:spcPct val="100000"/>
                        </a:lnSpc>
                        <a:spcBef>
                          <a:spcPts val="0"/>
                        </a:spcBef>
                        <a:spcAft>
                          <a:spcPct val="0"/>
                        </a:spcAft>
                        <a:buClr>
                          <a:schemeClr val="accent1"/>
                        </a:buClr>
                        <a:buSzPct val="85000"/>
                        <a:buFont typeface="Wingdings" pitchFamily="2" charset="2"/>
                        <a:buChar char="§"/>
                        <a:tabLst/>
                      </a:pPr>
                      <a:r>
                        <a:rPr kumimoji="0" lang="en-US" sz="2200" b="0" i="0" u="none" strike="noStrike" cap="none" normalizeH="0" baseline="0" dirty="0" smtClean="0">
                          <a:ln>
                            <a:noFill/>
                          </a:ln>
                          <a:solidFill>
                            <a:schemeClr val="tx1"/>
                          </a:solidFill>
                          <a:effectLst/>
                          <a:latin typeface="Times New Roman" pitchFamily="18" charset="0"/>
                        </a:rPr>
                        <a:t>a </a:t>
                      </a:r>
                      <a:r>
                        <a:rPr kumimoji="0" lang="en-US" sz="2200" b="1" i="1" u="none" strike="noStrike" cap="none" normalizeH="0" baseline="0" dirty="0" smtClean="0">
                          <a:ln>
                            <a:noFill/>
                          </a:ln>
                          <a:solidFill>
                            <a:schemeClr val="tx1"/>
                          </a:solidFill>
                          <a:effectLst/>
                          <a:latin typeface="Times New Roman" pitchFamily="18" charset="0"/>
                        </a:rPr>
                        <a:t>set </a:t>
                      </a:r>
                      <a:r>
                        <a:rPr kumimoji="0" lang="en-US" sz="2200" b="0" i="0" u="none" strike="noStrike" cap="none" normalizeH="0" baseline="0" dirty="0" smtClean="0">
                          <a:ln>
                            <a:noFill/>
                          </a:ln>
                          <a:solidFill>
                            <a:schemeClr val="tx1"/>
                          </a:solidFill>
                          <a:effectLst/>
                          <a:latin typeface="Times New Roman" pitchFamily="18" charset="0"/>
                        </a:rPr>
                        <a:t>of binary outcomes</a:t>
                      </a:r>
                    </a:p>
                    <a:p>
                      <a:pPr marL="627063" marR="0" lvl="1" indent="-219075" algn="l" defTabSz="914400" rtl="0" eaLnBrk="1" fontAlgn="base" latinLnBrk="0" hangingPunct="1">
                        <a:lnSpc>
                          <a:spcPct val="100000"/>
                        </a:lnSpc>
                        <a:spcBef>
                          <a:spcPts val="0"/>
                        </a:spcBef>
                        <a:spcAft>
                          <a:spcPct val="0"/>
                        </a:spcAft>
                        <a:buClr>
                          <a:schemeClr val="accent1"/>
                        </a:buClr>
                        <a:buSzPct val="85000"/>
                        <a:buFont typeface="Wingdings" pitchFamily="2" charset="2"/>
                        <a:buChar char="§"/>
                        <a:tabLst/>
                      </a:pPr>
                      <a:r>
                        <a:rPr kumimoji="0" lang="en-US" sz="2200" b="0" i="0" u="none" strike="noStrike" cap="none" normalizeH="0" baseline="0" dirty="0" smtClean="0">
                          <a:ln>
                            <a:noFill/>
                          </a:ln>
                          <a:solidFill>
                            <a:schemeClr val="tx1"/>
                          </a:solidFill>
                          <a:effectLst/>
                          <a:latin typeface="Times New Roman" pitchFamily="18" charset="0"/>
                        </a:rPr>
                        <a:t>an ordinal outcome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EF0F0"/>
                    </a:solidFill>
                  </a:tcPr>
                </a:tc>
                <a:tc>
                  <a:txBody>
                    <a:bodyPr/>
                    <a:lstStyle/>
                    <a:p>
                      <a:pPr marL="0" marR="0" lvl="0" indent="0" algn="ctr" defTabSz="914400" rtl="0" eaLnBrk="1" fontAlgn="base" latinLnBrk="0" hangingPunct="1">
                        <a:lnSpc>
                          <a:spcPct val="100000"/>
                        </a:lnSpc>
                        <a:spcBef>
                          <a:spcPts val="0"/>
                        </a:spcBef>
                        <a:spcAft>
                          <a:spcPct val="0"/>
                        </a:spcAft>
                        <a:buClr>
                          <a:schemeClr val="accent1"/>
                        </a:buClr>
                        <a:buSzPct val="65000"/>
                        <a:buFont typeface="Wingdings" pitchFamily="2" charset="2"/>
                        <a:buNone/>
                        <a:tabLst/>
                      </a:pPr>
                      <a:r>
                        <a:rPr kumimoji="0" lang="en-US" sz="2200" b="0" i="0" u="sng" strike="noStrike" cap="none" normalizeH="0" baseline="0" dirty="0" smtClean="0">
                          <a:ln>
                            <a:noFill/>
                          </a:ln>
                          <a:solidFill>
                            <a:srgbClr val="800000"/>
                          </a:solidFill>
                          <a:effectLst/>
                          <a:latin typeface="Times New Roman" pitchFamily="18" charset="0"/>
                        </a:rPr>
                        <a:t>Binomial Regression</a:t>
                      </a:r>
                    </a:p>
                    <a:p>
                      <a:pPr marL="0" marR="0" lvl="0" indent="0" algn="ctr" defTabSz="914400" rtl="0" eaLnBrk="1" fontAlgn="base" latinLnBrk="0" hangingPunct="1">
                        <a:lnSpc>
                          <a:spcPct val="100000"/>
                        </a:lnSpc>
                        <a:spcBef>
                          <a:spcPts val="0"/>
                        </a:spcBef>
                        <a:spcAft>
                          <a:spcPct val="0"/>
                        </a:spcAft>
                        <a:buClr>
                          <a:schemeClr val="accent1"/>
                        </a:buClr>
                        <a:buSzPct val="85000"/>
                        <a:buFont typeface="Wingdings" pitchFamily="2" charset="2"/>
                        <a:buNone/>
                        <a:tabLst/>
                      </a:pPr>
                      <a:r>
                        <a:rPr kumimoji="0" lang="en-US" sz="2200" b="1" i="0" u="none" strike="noStrike" cap="none" normalizeH="0" baseline="0" dirty="0" smtClean="0">
                          <a:ln>
                            <a:noFill/>
                          </a:ln>
                          <a:solidFill>
                            <a:srgbClr val="0000FF"/>
                          </a:solidFill>
                          <a:effectLst/>
                          <a:latin typeface="Times New Roman" pitchFamily="18" charset="0"/>
                        </a:rPr>
                        <a:t>Differences between proportions</a:t>
                      </a:r>
                      <a:r>
                        <a:rPr kumimoji="0" lang="en-US" sz="2200" b="0" i="0" u="none" strike="noStrike" cap="none" normalizeH="0" baseline="0" dirty="0" smtClean="0">
                          <a:ln>
                            <a:noFill/>
                          </a:ln>
                          <a:solidFill>
                            <a:schemeClr val="tx1"/>
                          </a:solidFill>
                          <a:effectLst/>
                          <a:latin typeface="Times New Roman" pitchFamily="18" charset="0"/>
                        </a:rPr>
                        <a:t>:</a:t>
                      </a:r>
                    </a:p>
                    <a:p>
                      <a:pPr marL="0" marR="0" lvl="0" indent="0" algn="ctr" defTabSz="914400" rtl="0" eaLnBrk="1" fontAlgn="base" latinLnBrk="0" hangingPunct="1">
                        <a:lnSpc>
                          <a:spcPct val="100000"/>
                        </a:lnSpc>
                        <a:spcBef>
                          <a:spcPts val="0"/>
                        </a:spcBef>
                        <a:spcAft>
                          <a:spcPct val="0"/>
                        </a:spcAft>
                        <a:buClr>
                          <a:schemeClr val="accent1"/>
                        </a:buClr>
                        <a:buSzPct val="65000"/>
                        <a:buFont typeface="Wingdings" pitchFamily="2" charset="2"/>
                        <a:buNone/>
                        <a:tabLst/>
                      </a:pPr>
                      <a:r>
                        <a:rPr kumimoji="0" lang="en-US" sz="2200" b="0" i="0" u="none" strike="noStrike" cap="none" normalizeH="0" baseline="0" dirty="0" smtClean="0">
                          <a:ln>
                            <a:noFill/>
                          </a:ln>
                          <a:solidFill>
                            <a:schemeClr val="tx1"/>
                          </a:solidFill>
                          <a:effectLst/>
                          <a:latin typeface="Times New Roman" pitchFamily="18" charset="0"/>
                        </a:rPr>
                        <a:t>Risk Differences / Attributable Risks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0FDDB"/>
                    </a:solidFill>
                  </a:tcPr>
                </a:tc>
              </a:tr>
              <a:tr h="1303020">
                <a:tc vMerge="1">
                  <a:txBody>
                    <a:bodyPr/>
                    <a:lstStyle/>
                    <a:p>
                      <a:endParaRPr lang="en-US"/>
                    </a:p>
                  </a:txBody>
                  <a:tcPr/>
                </a:tc>
                <a:tc>
                  <a:txBody>
                    <a:bodyPr/>
                    <a:lstStyle/>
                    <a:p>
                      <a:pPr marL="0" marR="0" lvl="0" indent="0" algn="ctr" defTabSz="914400" rtl="0" eaLnBrk="1" fontAlgn="base" latinLnBrk="0" hangingPunct="1">
                        <a:lnSpc>
                          <a:spcPct val="100000"/>
                        </a:lnSpc>
                        <a:spcBef>
                          <a:spcPts val="0"/>
                        </a:spcBef>
                        <a:spcAft>
                          <a:spcPct val="0"/>
                        </a:spcAft>
                        <a:buClr>
                          <a:schemeClr val="accent1"/>
                        </a:buClr>
                        <a:buSzPct val="85000"/>
                        <a:buFont typeface="Wingdings" pitchFamily="2" charset="2"/>
                        <a:buNone/>
                        <a:tabLst/>
                      </a:pPr>
                      <a:r>
                        <a:rPr kumimoji="0" lang="en-US" sz="2200" b="0" i="0" u="sng" strike="noStrike" cap="none" normalizeH="0" baseline="0" dirty="0" smtClean="0">
                          <a:ln>
                            <a:noFill/>
                          </a:ln>
                          <a:solidFill>
                            <a:srgbClr val="800000"/>
                          </a:solidFill>
                          <a:effectLst/>
                          <a:latin typeface="Times New Roman" pitchFamily="18" charset="0"/>
                        </a:rPr>
                        <a:t>Poisson regression</a:t>
                      </a:r>
                      <a:r>
                        <a:rPr kumimoji="0" lang="en-US" sz="2200" b="0" i="0" u="none" strike="noStrike" cap="none" normalizeH="0" baseline="0" dirty="0" smtClean="0">
                          <a:ln>
                            <a:noFill/>
                          </a:ln>
                          <a:solidFill>
                            <a:srgbClr val="800000"/>
                          </a:solidFill>
                          <a:effectLst/>
                          <a:latin typeface="Times New Roman" pitchFamily="18" charset="0"/>
                        </a:rPr>
                        <a:t> </a:t>
                      </a:r>
                    </a:p>
                    <a:p>
                      <a:pPr marL="0" marR="0" lvl="0" indent="0" algn="ctr" defTabSz="914400" rtl="0" eaLnBrk="1" fontAlgn="base" latinLnBrk="0" hangingPunct="1">
                        <a:lnSpc>
                          <a:spcPct val="100000"/>
                        </a:lnSpc>
                        <a:spcBef>
                          <a:spcPts val="0"/>
                        </a:spcBef>
                        <a:spcAft>
                          <a:spcPct val="0"/>
                        </a:spcAft>
                        <a:buClr>
                          <a:schemeClr val="accent1"/>
                        </a:buClr>
                        <a:buSzPct val="85000"/>
                        <a:buFont typeface="Wingdings" pitchFamily="2" charset="2"/>
                        <a:buNone/>
                        <a:tabLst/>
                      </a:pPr>
                      <a:r>
                        <a:rPr kumimoji="0" lang="en-US" sz="2200" b="0" i="0" u="none" strike="noStrike" cap="none" normalizeH="0" baseline="0" dirty="0" smtClean="0">
                          <a:ln>
                            <a:noFill/>
                          </a:ln>
                          <a:solidFill>
                            <a:srgbClr val="800000"/>
                          </a:solidFill>
                          <a:effectLst/>
                          <a:latin typeface="Times New Roman" pitchFamily="18" charset="0"/>
                        </a:rPr>
                        <a:t>(person-time data)</a:t>
                      </a:r>
                    </a:p>
                    <a:p>
                      <a:pPr marL="0" marR="0" lvl="0" indent="0" algn="ctr" defTabSz="914400" rtl="0" eaLnBrk="1" fontAlgn="base" latinLnBrk="0" hangingPunct="1">
                        <a:lnSpc>
                          <a:spcPct val="100000"/>
                        </a:lnSpc>
                        <a:spcBef>
                          <a:spcPts val="0"/>
                        </a:spcBef>
                        <a:spcAft>
                          <a:spcPct val="0"/>
                        </a:spcAft>
                        <a:buClr>
                          <a:schemeClr val="accent1"/>
                        </a:buClr>
                        <a:buSzPct val="85000"/>
                        <a:buFont typeface="Wingdings" pitchFamily="2" charset="2"/>
                        <a:buNone/>
                        <a:tabLst/>
                      </a:pPr>
                      <a:r>
                        <a:rPr kumimoji="0" lang="en-US" sz="2200" b="1" i="0" u="none" strike="noStrike" cap="none" normalizeH="0" baseline="0" dirty="0" smtClean="0">
                          <a:ln>
                            <a:noFill/>
                          </a:ln>
                          <a:solidFill>
                            <a:srgbClr val="0000FF"/>
                          </a:solidFill>
                          <a:effectLst/>
                          <a:latin typeface="Times New Roman" pitchFamily="18" charset="0"/>
                        </a:rPr>
                        <a:t>Differences between log rates</a:t>
                      </a:r>
                      <a:r>
                        <a:rPr kumimoji="0" lang="en-US" sz="2200" b="0" i="0" u="none" strike="noStrike" cap="none" normalizeH="0" baseline="0" dirty="0" smtClean="0">
                          <a:ln>
                            <a:noFill/>
                          </a:ln>
                          <a:solidFill>
                            <a:schemeClr val="tx1"/>
                          </a:solidFill>
                          <a:effectLst/>
                          <a:latin typeface="Times New Roman" pitchFamily="18" charset="0"/>
                        </a:rPr>
                        <a:t>: </a:t>
                      </a:r>
                    </a:p>
                    <a:p>
                      <a:pPr marL="0" marR="0" lvl="0" indent="0" algn="ctr" defTabSz="914400" rtl="0" eaLnBrk="1" fontAlgn="base" latinLnBrk="0" hangingPunct="1">
                        <a:lnSpc>
                          <a:spcPct val="100000"/>
                        </a:lnSpc>
                        <a:spcBef>
                          <a:spcPts val="0"/>
                        </a:spcBef>
                        <a:spcAft>
                          <a:spcPct val="0"/>
                        </a:spcAft>
                        <a:buClr>
                          <a:schemeClr val="accent1"/>
                        </a:buClr>
                        <a:buSzPct val="85000"/>
                        <a:buFont typeface="Wingdings" pitchFamily="2" charset="2"/>
                        <a:buNone/>
                        <a:tabLst/>
                      </a:pPr>
                      <a:r>
                        <a:rPr kumimoji="0" lang="en-US" sz="2200" b="0" i="0" u="none" strike="noStrike" cap="none" normalizeH="0" baseline="0" dirty="0" smtClean="0">
                          <a:ln>
                            <a:noFill/>
                          </a:ln>
                          <a:solidFill>
                            <a:schemeClr val="tx1"/>
                          </a:solidFill>
                          <a:effectLst/>
                          <a:latin typeface="Times New Roman" pitchFamily="18" charset="0"/>
                        </a:rPr>
                        <a:t>Rate Ratio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0FDDB"/>
                    </a:solid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1"/>
          </p:nvPr>
        </p:nvSpPr>
        <p:spPr>
          <a:xfrm>
            <a:off x="6553200" y="6400800"/>
            <a:ext cx="2133600" cy="300038"/>
          </a:xfrm>
        </p:spPr>
        <p:txBody>
          <a:bodyPr/>
          <a:lstStyle/>
          <a:p>
            <a:pPr>
              <a:defRPr/>
            </a:pPr>
            <a:fld id="{3278F414-22C3-4DF2-94F3-CDEE1683255E}" type="slidenum">
              <a:rPr lang="en-US" altLang="en-US"/>
              <a:pPr>
                <a:defRPr/>
              </a:pPr>
              <a:t>41</a:t>
            </a:fld>
            <a:endParaRPr lang="en-US" altLang="en-US" dirty="0"/>
          </a:p>
        </p:txBody>
      </p:sp>
      <p:sp>
        <p:nvSpPr>
          <p:cNvPr id="24579" name="Rectangle 2"/>
          <p:cNvSpPr>
            <a:spLocks noGrp="1" noChangeArrowheads="1"/>
          </p:cNvSpPr>
          <p:nvPr>
            <p:ph type="body" idx="1"/>
          </p:nvPr>
        </p:nvSpPr>
        <p:spPr>
          <a:xfrm>
            <a:off x="381000" y="1447800"/>
            <a:ext cx="8534400" cy="4724400"/>
          </a:xfrm>
        </p:spPr>
        <p:txBody>
          <a:bodyPr/>
          <a:lstStyle/>
          <a:p>
            <a:pPr marL="0" indent="0" algn="ctr" eaLnBrk="1" hangingPunct="1">
              <a:buFont typeface="Wingdings" pitchFamily="2" charset="2"/>
              <a:buNone/>
            </a:pPr>
            <a:r>
              <a:rPr lang="en-US" b="1" dirty="0" smtClean="0"/>
              <a:t>Regression Modeling Results</a:t>
            </a:r>
          </a:p>
          <a:p>
            <a:pPr marL="0" indent="0" algn="ctr" eaLnBrk="1" hangingPunct="1">
              <a:buFont typeface="Wingdings" pitchFamily="2" charset="2"/>
              <a:buNone/>
            </a:pPr>
            <a:endParaRPr lang="en-US" sz="1200" dirty="0" smtClean="0"/>
          </a:p>
          <a:p>
            <a:pPr marL="0" indent="0" algn="ctr" eaLnBrk="1" hangingPunct="1">
              <a:spcBef>
                <a:spcPct val="0"/>
              </a:spcBef>
              <a:buClr>
                <a:schemeClr val="accent2"/>
              </a:buClr>
              <a:buFont typeface="Wingdings" pitchFamily="2" charset="2"/>
              <a:buNone/>
            </a:pPr>
            <a:r>
              <a:rPr lang="en-US" u="sng" dirty="0" smtClean="0"/>
              <a:t>Measures of Association </a:t>
            </a:r>
          </a:p>
          <a:p>
            <a:pPr marL="0" indent="0" algn="ctr" eaLnBrk="1" hangingPunct="1">
              <a:spcBef>
                <a:spcPct val="0"/>
              </a:spcBef>
              <a:buClr>
                <a:schemeClr val="accent2"/>
              </a:buClr>
              <a:buFont typeface="Wingdings" pitchFamily="2" charset="2"/>
              <a:buNone/>
            </a:pPr>
            <a:endParaRPr lang="en-US" u="sng" dirty="0" smtClean="0"/>
          </a:p>
          <a:p>
            <a:pPr marL="0" indent="0" algn="ctr" eaLnBrk="1" hangingPunct="1">
              <a:spcBef>
                <a:spcPct val="0"/>
              </a:spcBef>
              <a:buClr>
                <a:schemeClr val="accent2"/>
              </a:buClr>
              <a:buFont typeface="Wingdings" pitchFamily="2" charset="2"/>
              <a:buNone/>
            </a:pPr>
            <a:r>
              <a:rPr lang="en-US" dirty="0" smtClean="0"/>
              <a:t>General Form of Confidence Intervals and </a:t>
            </a:r>
          </a:p>
          <a:p>
            <a:pPr marL="0" indent="0" algn="ctr" eaLnBrk="1" hangingPunct="1">
              <a:spcBef>
                <a:spcPct val="0"/>
              </a:spcBef>
              <a:buClr>
                <a:schemeClr val="accent2"/>
              </a:buClr>
              <a:buFont typeface="Wingdings" pitchFamily="2" charset="2"/>
              <a:buNone/>
            </a:pPr>
            <a:r>
              <a:rPr lang="en-US" dirty="0" smtClean="0"/>
              <a:t>Hypothesis Testing for a Simple Comparison—</a:t>
            </a:r>
          </a:p>
          <a:p>
            <a:pPr marL="0" indent="0" algn="ctr" eaLnBrk="1" hangingPunct="1">
              <a:spcBef>
                <a:spcPct val="0"/>
              </a:spcBef>
              <a:buClr>
                <a:schemeClr val="accent2"/>
              </a:buClr>
              <a:buFont typeface="Wingdings" pitchFamily="2" charset="2"/>
              <a:buNone/>
            </a:pPr>
            <a:r>
              <a:rPr lang="en-US" dirty="0" smtClean="0"/>
              <a:t>a Single Beta Coefficient</a:t>
            </a:r>
          </a:p>
          <a:p>
            <a:pPr marL="0" indent="0" algn="ctr" eaLnBrk="1" hangingPunct="1">
              <a:spcBef>
                <a:spcPct val="0"/>
              </a:spcBef>
              <a:buClr>
                <a:schemeClr val="accent2"/>
              </a:buClr>
              <a:buFont typeface="Wingdings" pitchFamily="2" charset="2"/>
              <a:buNone/>
            </a:pPr>
            <a:endParaRPr lang="en-US" dirty="0" smtClean="0"/>
          </a:p>
          <a:p>
            <a:pPr marL="0" indent="0" algn="ctr" eaLnBrk="1" hangingPunct="1">
              <a:spcBef>
                <a:spcPct val="0"/>
              </a:spcBef>
              <a:buClr>
                <a:schemeClr val="accent2"/>
              </a:buClr>
              <a:buFont typeface="Wingdings" pitchFamily="2" charset="2"/>
              <a:buNone/>
            </a:pPr>
            <a:endParaRPr lang="en-US" dirty="0" smtClean="0"/>
          </a:p>
          <a:p>
            <a:pPr marL="0" indent="0" algn="ctr" eaLnBrk="1" hangingPunct="1">
              <a:spcBef>
                <a:spcPct val="0"/>
              </a:spcBef>
              <a:buClr>
                <a:schemeClr val="accent2"/>
              </a:buClr>
              <a:buFont typeface="Wingdings" pitchFamily="2" charset="2"/>
              <a:buNone/>
            </a:pPr>
            <a:endParaRPr lang="en-US" dirty="0" smtClean="0"/>
          </a:p>
          <a:p>
            <a:pPr marL="292100" lvl="1" indent="-3175" eaLnBrk="1" hangingPunct="1">
              <a:spcBef>
                <a:spcPct val="0"/>
              </a:spcBef>
              <a:buFont typeface="Wingdings" pitchFamily="2" charset="2"/>
              <a:buNone/>
            </a:pPr>
            <a:endParaRPr lang="en-US" dirty="0" smtClean="0"/>
          </a:p>
          <a:p>
            <a:pPr marL="292100" lvl="1" indent="-3175" eaLnBrk="1" hangingPunct="1">
              <a:spcBef>
                <a:spcPct val="0"/>
              </a:spcBef>
              <a:buFont typeface="Wingdings" pitchFamily="2" charset="2"/>
              <a:buNone/>
            </a:pPr>
            <a:endParaRPr lang="en-US" b="1" dirty="0" smtClean="0">
              <a:solidFill>
                <a:schemeClr val="accent2"/>
              </a:solidFill>
            </a:endParaRPr>
          </a:p>
          <a:p>
            <a:pPr marL="292100" lvl="1" indent="-3175" eaLnBrk="1" hangingPunct="1">
              <a:spcBef>
                <a:spcPct val="0"/>
              </a:spcBef>
              <a:buFont typeface="Wingdings" pitchFamily="2" charset="2"/>
              <a:buNone/>
            </a:pPr>
            <a:endParaRPr lang="en-US" b="1" dirty="0" smtClean="0">
              <a:solidFill>
                <a:schemeClr val="accent2"/>
              </a:solidFill>
            </a:endParaRPr>
          </a:p>
          <a:p>
            <a:pPr marL="292100" lvl="1" indent="-3175" eaLnBrk="1" hangingPunct="1">
              <a:spcBef>
                <a:spcPct val="0"/>
              </a:spcBef>
              <a:buFont typeface="Wingdings" pitchFamily="2" charset="2"/>
              <a:buNone/>
            </a:pPr>
            <a:endParaRPr lang="en-US" sz="2400" dirty="0" smtClean="0"/>
          </a:p>
        </p:txBody>
      </p:sp>
      <p:sp>
        <p:nvSpPr>
          <p:cNvPr id="24580" name="Rectangle 3"/>
          <p:cNvSpPr>
            <a:spLocks noGrp="1" noChangeArrowheads="1"/>
          </p:cNvSpPr>
          <p:nvPr>
            <p:ph type="title"/>
          </p:nvPr>
        </p:nvSpPr>
        <p:spPr/>
        <p:txBody>
          <a:bodyPr/>
          <a:lstStyle/>
          <a:p>
            <a:pPr eaLnBrk="1" hangingPunct="1"/>
            <a:r>
              <a:rPr lang="en-US" dirty="0" smtClean="0"/>
              <a:t>Linear Models: General Considerations</a:t>
            </a:r>
          </a:p>
        </p:txBody>
      </p:sp>
      <p:pic>
        <p:nvPicPr>
          <p:cNvPr id="24581" name="Picture 4"/>
          <p:cNvPicPr>
            <a:picLocks noChangeAspect="1" noChangeArrowheads="1"/>
          </p:cNvPicPr>
          <p:nvPr/>
        </p:nvPicPr>
        <p:blipFill>
          <a:blip r:embed="rId2" cstate="print"/>
          <a:srcRect/>
          <a:stretch>
            <a:fillRect/>
          </a:stretch>
        </p:blipFill>
        <p:spPr bwMode="auto">
          <a:xfrm>
            <a:off x="4495800" y="4572000"/>
            <a:ext cx="4414838" cy="631825"/>
          </a:xfrm>
          <a:prstGeom prst="rect">
            <a:avLst/>
          </a:prstGeom>
          <a:noFill/>
          <a:ln w="31750">
            <a:solidFill>
              <a:srgbClr val="FF0000"/>
            </a:solidFill>
            <a:miter lim="800000"/>
            <a:headEnd/>
            <a:tailEnd/>
          </a:ln>
        </p:spPr>
      </p:pic>
      <p:pic>
        <p:nvPicPr>
          <p:cNvPr id="24582" name="Picture 5"/>
          <p:cNvPicPr>
            <a:picLocks noChangeAspect="1" noChangeArrowheads="1"/>
          </p:cNvPicPr>
          <p:nvPr/>
        </p:nvPicPr>
        <p:blipFill>
          <a:blip r:embed="rId3" cstate="print"/>
          <a:srcRect/>
          <a:stretch>
            <a:fillRect/>
          </a:stretch>
        </p:blipFill>
        <p:spPr bwMode="auto">
          <a:xfrm>
            <a:off x="457200" y="4648200"/>
            <a:ext cx="3609975" cy="457200"/>
          </a:xfrm>
          <a:prstGeom prst="rect">
            <a:avLst/>
          </a:prstGeom>
          <a:noFill/>
          <a:ln w="31750">
            <a:solidFill>
              <a:srgbClr val="FF0000"/>
            </a:solid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noFill/>
        </p:spPr>
        <p:txBody>
          <a:bodyPr/>
          <a:lstStyle/>
          <a:p>
            <a:pPr eaLnBrk="1" hangingPunct="1"/>
            <a:r>
              <a:rPr lang="en-US" dirty="0" smtClean="0"/>
              <a:t>Common Linear Regression Models</a:t>
            </a:r>
          </a:p>
        </p:txBody>
      </p:sp>
      <p:sp>
        <p:nvSpPr>
          <p:cNvPr id="25603" name="Rectangle 3"/>
          <p:cNvSpPr>
            <a:spLocks noGrp="1" noChangeArrowheads="1"/>
          </p:cNvSpPr>
          <p:nvPr>
            <p:ph type="subTitle" idx="1"/>
          </p:nvPr>
        </p:nvSpPr>
        <p:spPr/>
        <p:txBody>
          <a:bodyPr/>
          <a:lstStyle/>
          <a:p>
            <a:pPr marL="0" indent="0" eaLnBrk="1" hangingPunct="1">
              <a:buFont typeface="Wingdings" pitchFamily="2" charset="2"/>
              <a:buNone/>
            </a:pPr>
            <a:r>
              <a:rPr lang="en-US" dirty="0" smtClean="0"/>
              <a:t>Examples with Smoking and Birthweight</a:t>
            </a:r>
          </a:p>
        </p:txBody>
      </p:sp>
      <p:sp>
        <p:nvSpPr>
          <p:cNvPr id="4" name="Slide Number Placeholder 3"/>
          <p:cNvSpPr>
            <a:spLocks noGrp="1"/>
          </p:cNvSpPr>
          <p:nvPr>
            <p:ph type="sldNum" sz="quarter" idx="4"/>
          </p:nvPr>
        </p:nvSpPr>
        <p:spPr/>
        <p:txBody>
          <a:bodyPr/>
          <a:lstStyle/>
          <a:p>
            <a:fld id="{4CA3EE12-7833-4B6E-8435-E6D3854A0E54}" type="slidenum">
              <a:rPr lang="en-US" altLang="en-US" smtClean="0"/>
              <a:pPr/>
              <a:t>42</a:t>
            </a:fld>
            <a:endParaRPr lang="en-US"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1"/>
          </p:nvPr>
        </p:nvSpPr>
        <p:spPr>
          <a:xfrm>
            <a:off x="6553200" y="6400800"/>
            <a:ext cx="2133600" cy="300038"/>
          </a:xfrm>
        </p:spPr>
        <p:txBody>
          <a:bodyPr/>
          <a:lstStyle/>
          <a:p>
            <a:pPr>
              <a:defRPr/>
            </a:pPr>
            <a:fld id="{DC2CD620-7BF7-4797-8665-3E2B047A98AD}" type="slidenum">
              <a:rPr lang="en-US" altLang="en-US"/>
              <a:pPr>
                <a:defRPr/>
              </a:pPr>
              <a:t>43</a:t>
            </a:fld>
            <a:endParaRPr lang="en-US" altLang="en-US" dirty="0"/>
          </a:p>
        </p:txBody>
      </p:sp>
      <p:graphicFrame>
        <p:nvGraphicFramePr>
          <p:cNvPr id="2050" name="Object 11"/>
          <p:cNvGraphicFramePr>
            <a:graphicFrameLocks noChangeAspect="1"/>
          </p:cNvGraphicFramePr>
          <p:nvPr/>
        </p:nvGraphicFramePr>
        <p:xfrm>
          <a:off x="3725863" y="4572000"/>
          <a:ext cx="5265737" cy="1644650"/>
        </p:xfrm>
        <a:graphic>
          <a:graphicData uri="http://schemas.openxmlformats.org/presentationml/2006/ole">
            <p:oleObj spid="_x0000_s453634" name="Equation" r:id="rId3" imgW="2768400" imgH="863280" progId="Equation.3">
              <p:embed/>
            </p:oleObj>
          </a:graphicData>
        </a:graphic>
      </p:graphicFrame>
      <p:sp>
        <p:nvSpPr>
          <p:cNvPr id="2052" name="Rectangle 2"/>
          <p:cNvSpPr>
            <a:spLocks noGrp="1" noChangeArrowheads="1"/>
          </p:cNvSpPr>
          <p:nvPr>
            <p:ph type="title"/>
          </p:nvPr>
        </p:nvSpPr>
        <p:spPr/>
        <p:txBody>
          <a:bodyPr/>
          <a:lstStyle/>
          <a:p>
            <a:pPr eaLnBrk="1" hangingPunct="1"/>
            <a:r>
              <a:rPr lang="en-US" sz="3200" dirty="0" smtClean="0"/>
              <a:t>‘Normal’ Regression</a:t>
            </a:r>
          </a:p>
        </p:txBody>
      </p:sp>
      <p:sp>
        <p:nvSpPr>
          <p:cNvPr id="2053" name="Rectangle 3"/>
          <p:cNvSpPr>
            <a:spLocks noGrp="1" noChangeArrowheads="1"/>
          </p:cNvSpPr>
          <p:nvPr>
            <p:ph type="body" idx="1"/>
          </p:nvPr>
        </p:nvSpPr>
        <p:spPr>
          <a:xfrm>
            <a:off x="381000" y="1447800"/>
            <a:ext cx="8382000" cy="4953000"/>
          </a:xfrm>
        </p:spPr>
        <p:txBody>
          <a:bodyPr/>
          <a:lstStyle/>
          <a:p>
            <a:pPr marL="231775" indent="-231775" eaLnBrk="1" hangingPunct="1">
              <a:buFont typeface="Wingdings" pitchFamily="2" charset="2"/>
              <a:buNone/>
            </a:pPr>
            <a:r>
              <a:rPr lang="en-US" dirty="0" smtClean="0">
                <a:solidFill>
                  <a:srgbClr val="CC0000"/>
                </a:solidFill>
              </a:rPr>
              <a:t>Predicted Values (Means):</a:t>
            </a:r>
          </a:p>
          <a:p>
            <a:pPr marL="231775" indent="-231775" algn="r" eaLnBrk="1" hangingPunct="1">
              <a:buFont typeface="Wingdings" pitchFamily="2" charset="2"/>
              <a:buNone/>
            </a:pPr>
            <a:r>
              <a:rPr lang="en-US" dirty="0" smtClean="0">
                <a:solidFill>
                  <a:srgbClr val="CC0000"/>
                </a:solidFill>
              </a:rPr>
              <a:t>	       </a:t>
            </a:r>
            <a:r>
              <a:rPr lang="en-US" sz="2400" dirty="0" smtClean="0">
                <a:solidFill>
                  <a:srgbClr val="542A00"/>
                </a:solidFill>
              </a:rPr>
              <a:t>Predicted values use the</a:t>
            </a:r>
          </a:p>
          <a:p>
            <a:pPr marL="231775" indent="-231775" algn="r" eaLnBrk="1" hangingPunct="1">
              <a:spcBef>
                <a:spcPct val="0"/>
              </a:spcBef>
              <a:buFont typeface="Wingdings" pitchFamily="2" charset="2"/>
              <a:buNone/>
            </a:pPr>
            <a:r>
              <a:rPr lang="en-US" sz="2400" dirty="0" smtClean="0">
                <a:solidFill>
                  <a:srgbClr val="542A00"/>
                </a:solidFill>
              </a:rPr>
              <a:t>entire regression equation,</a:t>
            </a:r>
          </a:p>
          <a:p>
            <a:pPr marL="231775" indent="-231775" algn="r" eaLnBrk="1" hangingPunct="1">
              <a:spcBef>
                <a:spcPct val="0"/>
              </a:spcBef>
              <a:buFont typeface="Wingdings" pitchFamily="2" charset="2"/>
              <a:buNone/>
            </a:pPr>
            <a:r>
              <a:rPr lang="en-US" sz="2400" b="1" u="sng" dirty="0" smtClean="0">
                <a:solidFill>
                  <a:srgbClr val="542A00"/>
                </a:solidFill>
              </a:rPr>
              <a:t>including the intercept.</a:t>
            </a:r>
          </a:p>
          <a:p>
            <a:pPr marL="231775" indent="-231775" algn="r" eaLnBrk="1" hangingPunct="1">
              <a:spcBef>
                <a:spcPct val="0"/>
              </a:spcBef>
              <a:buFont typeface="Wingdings" pitchFamily="2" charset="2"/>
              <a:buNone/>
            </a:pPr>
            <a:endParaRPr lang="en-US" sz="2400" b="1" u="sng" dirty="0" smtClean="0">
              <a:solidFill>
                <a:srgbClr val="542A00"/>
              </a:solidFill>
            </a:endParaRPr>
          </a:p>
          <a:p>
            <a:pPr marL="231775" indent="-231775" eaLnBrk="1" hangingPunct="1">
              <a:spcBef>
                <a:spcPct val="0"/>
              </a:spcBef>
              <a:buFont typeface="Wingdings" pitchFamily="2" charset="2"/>
              <a:buNone/>
            </a:pPr>
            <a:endParaRPr lang="en-US" sz="1800" dirty="0" smtClean="0">
              <a:solidFill>
                <a:srgbClr val="CC0000"/>
              </a:solidFill>
            </a:endParaRPr>
          </a:p>
          <a:p>
            <a:pPr marL="231775" indent="-231775" eaLnBrk="1" hangingPunct="1">
              <a:spcBef>
                <a:spcPct val="0"/>
              </a:spcBef>
              <a:buFont typeface="Wingdings" pitchFamily="2" charset="2"/>
              <a:buNone/>
            </a:pPr>
            <a:r>
              <a:rPr lang="en-US" dirty="0" smtClean="0">
                <a:solidFill>
                  <a:srgbClr val="CC0000"/>
                </a:solidFill>
              </a:rPr>
              <a:t>Measures of Association (Differences Between Means):</a:t>
            </a:r>
          </a:p>
          <a:p>
            <a:pPr marL="231775" indent="-231775" eaLnBrk="1" hangingPunct="1">
              <a:spcBef>
                <a:spcPct val="0"/>
              </a:spcBef>
              <a:buFont typeface="Wingdings" pitchFamily="2" charset="2"/>
              <a:buNone/>
            </a:pPr>
            <a:endParaRPr lang="en-US" sz="1600" dirty="0" smtClean="0">
              <a:solidFill>
                <a:srgbClr val="542A00"/>
              </a:solidFill>
            </a:endParaRPr>
          </a:p>
          <a:p>
            <a:pPr marL="231775" indent="-231775" eaLnBrk="1" hangingPunct="1">
              <a:spcBef>
                <a:spcPct val="0"/>
              </a:spcBef>
              <a:buFont typeface="Wingdings" pitchFamily="2" charset="2"/>
              <a:buNone/>
            </a:pPr>
            <a:r>
              <a:rPr lang="en-US" sz="2400" dirty="0" smtClean="0">
                <a:solidFill>
                  <a:srgbClr val="542A00"/>
                </a:solidFill>
              </a:rPr>
              <a:t>When comparing two </a:t>
            </a:r>
            <a:endParaRPr lang="en-US" sz="2400" b="1" dirty="0" smtClean="0">
              <a:solidFill>
                <a:srgbClr val="542A00"/>
              </a:solidFill>
            </a:endParaRPr>
          </a:p>
          <a:p>
            <a:pPr marL="231775" indent="-231775" eaLnBrk="1" hangingPunct="1">
              <a:spcBef>
                <a:spcPct val="0"/>
              </a:spcBef>
              <a:buFont typeface="Wingdings" pitchFamily="2" charset="2"/>
              <a:buNone/>
            </a:pPr>
            <a:r>
              <a:rPr lang="en-US" sz="2400" dirty="0" smtClean="0">
                <a:solidFill>
                  <a:srgbClr val="542A00"/>
                </a:solidFill>
              </a:rPr>
              <a:t>predicted values—a</a:t>
            </a:r>
          </a:p>
          <a:p>
            <a:pPr marL="231775" indent="-231775" eaLnBrk="1" hangingPunct="1">
              <a:spcBef>
                <a:spcPct val="0"/>
              </a:spcBef>
              <a:buFont typeface="Wingdings" pitchFamily="2" charset="2"/>
              <a:buNone/>
            </a:pPr>
            <a:r>
              <a:rPr lang="en-US" sz="2400" dirty="0" smtClean="0">
                <a:solidFill>
                  <a:srgbClr val="542A00"/>
                </a:solidFill>
              </a:rPr>
              <a:t>measure of association—</a:t>
            </a:r>
          </a:p>
          <a:p>
            <a:pPr marL="231775" indent="-231775" eaLnBrk="1" hangingPunct="1">
              <a:spcBef>
                <a:spcPct val="0"/>
              </a:spcBef>
              <a:buFont typeface="Wingdings" pitchFamily="2" charset="2"/>
              <a:buNone/>
            </a:pPr>
            <a:r>
              <a:rPr lang="en-US" sz="2400" dirty="0" smtClean="0">
                <a:solidFill>
                  <a:srgbClr val="542A00"/>
                </a:solidFill>
              </a:rPr>
              <a:t>the intercept terms </a:t>
            </a:r>
          </a:p>
          <a:p>
            <a:pPr marL="231775" indent="-231775" eaLnBrk="1" hangingPunct="1">
              <a:spcBef>
                <a:spcPct val="0"/>
              </a:spcBef>
              <a:buFont typeface="Wingdings" pitchFamily="2" charset="2"/>
              <a:buNone/>
            </a:pPr>
            <a:r>
              <a:rPr lang="en-US" sz="2400" dirty="0" smtClean="0">
                <a:solidFill>
                  <a:srgbClr val="542A00"/>
                </a:solidFill>
              </a:rPr>
              <a:t>cancel out.</a:t>
            </a:r>
          </a:p>
        </p:txBody>
      </p:sp>
      <p:pic>
        <p:nvPicPr>
          <p:cNvPr id="2054" name="Picture 4"/>
          <p:cNvPicPr>
            <a:picLocks noChangeAspect="1" noChangeArrowheads="1"/>
          </p:cNvPicPr>
          <p:nvPr/>
        </p:nvPicPr>
        <p:blipFill>
          <a:blip r:embed="rId4" cstate="print"/>
          <a:srcRect r="68350" b="35229"/>
          <a:stretch>
            <a:fillRect/>
          </a:stretch>
        </p:blipFill>
        <p:spPr bwMode="auto">
          <a:xfrm>
            <a:off x="457200" y="2030413"/>
            <a:ext cx="3798888" cy="560387"/>
          </a:xfrm>
          <a:prstGeom prst="rect">
            <a:avLst/>
          </a:prstGeom>
          <a:noFill/>
          <a:ln w="9525">
            <a:noFill/>
            <a:miter lim="800000"/>
            <a:headEnd/>
            <a:tailEnd/>
          </a:ln>
        </p:spPr>
      </p:pic>
      <p:pic>
        <p:nvPicPr>
          <p:cNvPr id="2055" name="Picture 5"/>
          <p:cNvPicPr>
            <a:picLocks noChangeAspect="1" noChangeArrowheads="1"/>
          </p:cNvPicPr>
          <p:nvPr/>
        </p:nvPicPr>
        <p:blipFill>
          <a:blip r:embed="rId5" cstate="print"/>
          <a:srcRect r="68927" b="35229"/>
          <a:stretch>
            <a:fillRect/>
          </a:stretch>
        </p:blipFill>
        <p:spPr bwMode="auto">
          <a:xfrm>
            <a:off x="457200" y="2743200"/>
            <a:ext cx="3725863" cy="560388"/>
          </a:xfrm>
          <a:prstGeom prst="rect">
            <a:avLst/>
          </a:prstGeom>
          <a:noFill/>
          <a:ln w="9525">
            <a:noFill/>
            <a:miter lim="800000"/>
            <a:headEnd/>
            <a:tailEnd/>
          </a:ln>
        </p:spPr>
      </p:pic>
      <p:sp>
        <p:nvSpPr>
          <p:cNvPr id="2056" name="Oval 7"/>
          <p:cNvSpPr>
            <a:spLocks noChangeArrowheads="1"/>
          </p:cNvSpPr>
          <p:nvPr/>
        </p:nvSpPr>
        <p:spPr bwMode="auto">
          <a:xfrm>
            <a:off x="1752600" y="2030413"/>
            <a:ext cx="457200" cy="560387"/>
          </a:xfrm>
          <a:prstGeom prst="ellipse">
            <a:avLst/>
          </a:prstGeom>
          <a:noFill/>
          <a:ln w="25400">
            <a:solidFill>
              <a:srgbClr val="800080"/>
            </a:solidFill>
            <a:round/>
            <a:headEnd/>
            <a:tailEnd/>
          </a:ln>
        </p:spPr>
        <p:txBody>
          <a:bodyPr wrap="none" anchor="ctr"/>
          <a:lstStyle/>
          <a:p>
            <a:endParaRPr lang="en-US" dirty="0"/>
          </a:p>
        </p:txBody>
      </p:sp>
      <p:sp>
        <p:nvSpPr>
          <p:cNvPr id="2057" name="Oval 8"/>
          <p:cNvSpPr>
            <a:spLocks noChangeArrowheads="1"/>
          </p:cNvSpPr>
          <p:nvPr/>
        </p:nvSpPr>
        <p:spPr bwMode="auto">
          <a:xfrm>
            <a:off x="1752600" y="2792413"/>
            <a:ext cx="457200" cy="560387"/>
          </a:xfrm>
          <a:prstGeom prst="ellipse">
            <a:avLst/>
          </a:prstGeom>
          <a:noFill/>
          <a:ln w="25400">
            <a:solidFill>
              <a:srgbClr val="800080"/>
            </a:solidFill>
            <a:round/>
            <a:headEnd/>
            <a:tailEnd/>
          </a:ln>
        </p:spPr>
        <p:txBody>
          <a:bodyPr wrap="none" anchor="ctr"/>
          <a:lstStyle/>
          <a:p>
            <a:endParaRPr lang="en-US" dirty="0"/>
          </a:p>
        </p:txBody>
      </p:sp>
      <p:sp>
        <p:nvSpPr>
          <p:cNvPr id="2058" name="Oval 9"/>
          <p:cNvSpPr>
            <a:spLocks noChangeArrowheads="1"/>
          </p:cNvSpPr>
          <p:nvPr/>
        </p:nvSpPr>
        <p:spPr bwMode="auto">
          <a:xfrm>
            <a:off x="7696200" y="4648200"/>
            <a:ext cx="274638" cy="407988"/>
          </a:xfrm>
          <a:prstGeom prst="ellipse">
            <a:avLst/>
          </a:prstGeom>
          <a:noFill/>
          <a:ln w="25400">
            <a:solidFill>
              <a:srgbClr val="800080"/>
            </a:solidFill>
            <a:round/>
            <a:headEnd/>
            <a:tailEnd/>
          </a:ln>
        </p:spPr>
        <p:txBody>
          <a:bodyPr wrap="none" anchor="ctr"/>
          <a:lstStyle/>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‘Normal’ Regression </a:t>
            </a:r>
            <a:br>
              <a:rPr lang="en-US" sz="3200" dirty="0" smtClean="0"/>
            </a:br>
            <a:r>
              <a:rPr lang="en-US" sz="3200" dirty="0" smtClean="0"/>
              <a:t>in SAS</a:t>
            </a:r>
            <a:endParaRPr lang="en-US" sz="3200" dirty="0"/>
          </a:p>
        </p:txBody>
      </p:sp>
      <p:sp>
        <p:nvSpPr>
          <p:cNvPr id="3" name="Content Placeholder 2"/>
          <p:cNvSpPr>
            <a:spLocks noGrp="1"/>
          </p:cNvSpPr>
          <p:nvPr>
            <p:ph idx="1"/>
          </p:nvPr>
        </p:nvSpPr>
        <p:spPr>
          <a:xfrm>
            <a:off x="381000" y="1371600"/>
            <a:ext cx="8534400" cy="4876800"/>
          </a:xfrm>
        </p:spPr>
        <p:txBody>
          <a:bodyPr/>
          <a:lstStyle/>
          <a:p>
            <a:pPr>
              <a:spcBef>
                <a:spcPts val="0"/>
              </a:spcBef>
            </a:pPr>
            <a:r>
              <a:rPr lang="en-US" sz="2000" b="1" dirty="0" smtClean="0">
                <a:solidFill>
                  <a:srgbClr val="008000"/>
                </a:solidFill>
                <a:latin typeface="Courier New"/>
              </a:rPr>
              <a:t>/* Continuous Birthweight, OLS Regression */</a:t>
            </a:r>
            <a:endParaRPr lang="en-US" sz="2000" b="1" dirty="0" smtClean="0">
              <a:solidFill>
                <a:srgbClr val="000000"/>
              </a:solidFill>
              <a:latin typeface="Courier New"/>
            </a:endParaRPr>
          </a:p>
          <a:p>
            <a:pPr>
              <a:spcBef>
                <a:spcPts val="0"/>
              </a:spcBef>
            </a:pPr>
            <a:r>
              <a:rPr lang="en-US" sz="2000" b="1" dirty="0" smtClean="0">
                <a:solidFill>
                  <a:srgbClr val="000080"/>
                </a:solidFill>
                <a:latin typeface="Courier New"/>
              </a:rPr>
              <a:t>proc</a:t>
            </a:r>
            <a:r>
              <a:rPr lang="en-US" sz="2000" b="1" dirty="0" smtClean="0">
                <a:solidFill>
                  <a:srgbClr val="000000"/>
                </a:solidFill>
                <a:latin typeface="Courier New"/>
              </a:rPr>
              <a:t> </a:t>
            </a:r>
            <a:r>
              <a:rPr lang="en-US" sz="2000" b="1" dirty="0" smtClean="0">
                <a:solidFill>
                  <a:srgbClr val="000080"/>
                </a:solidFill>
                <a:latin typeface="Courier New"/>
              </a:rPr>
              <a:t>reg</a:t>
            </a:r>
            <a:r>
              <a:rPr lang="en-US" sz="2000" b="1" dirty="0" smtClean="0">
                <a:solidFill>
                  <a:srgbClr val="000000"/>
                </a:solidFill>
                <a:latin typeface="Courier New"/>
              </a:rPr>
              <a:t> </a:t>
            </a:r>
            <a:r>
              <a:rPr lang="en-US" sz="2000" b="1" dirty="0" smtClean="0">
                <a:solidFill>
                  <a:srgbClr val="0000FF"/>
                </a:solidFill>
                <a:latin typeface="Courier New"/>
              </a:rPr>
              <a:t>data</a:t>
            </a:r>
            <a:r>
              <a:rPr lang="en-US" sz="2000" b="1" dirty="0" smtClean="0">
                <a:solidFill>
                  <a:srgbClr val="000000"/>
                </a:solidFill>
                <a:latin typeface="Courier New"/>
              </a:rPr>
              <a:t>=one;</a:t>
            </a:r>
          </a:p>
          <a:p>
            <a:pPr>
              <a:spcBef>
                <a:spcPts val="0"/>
              </a:spcBef>
            </a:pPr>
            <a:r>
              <a:rPr lang="en-US" sz="2000" dirty="0" smtClean="0">
                <a:solidFill>
                  <a:srgbClr val="0000FF"/>
                </a:solidFill>
                <a:latin typeface="Courier New"/>
              </a:rPr>
              <a:t>   model</a:t>
            </a:r>
            <a:r>
              <a:rPr lang="en-US" sz="2000" dirty="0" smtClean="0">
                <a:solidFill>
                  <a:srgbClr val="000000"/>
                </a:solidFill>
                <a:latin typeface="Courier New"/>
              </a:rPr>
              <a:t> dbirwt = smoking;</a:t>
            </a:r>
          </a:p>
          <a:p>
            <a:pPr>
              <a:spcBef>
                <a:spcPts val="0"/>
              </a:spcBef>
            </a:pPr>
            <a:r>
              <a:rPr lang="en-US" sz="2000" dirty="0" smtClean="0">
                <a:solidFill>
                  <a:srgbClr val="000000"/>
                </a:solidFill>
                <a:latin typeface="Courier New"/>
              </a:rPr>
              <a:t>   </a:t>
            </a:r>
            <a:r>
              <a:rPr lang="en-US" sz="2000" b="1" dirty="0" smtClean="0">
                <a:solidFill>
                  <a:srgbClr val="000080"/>
                </a:solidFill>
                <a:latin typeface="Courier New"/>
              </a:rPr>
              <a:t>run</a:t>
            </a:r>
            <a:r>
              <a:rPr lang="en-US" sz="2000" b="1" dirty="0" smtClean="0">
                <a:solidFill>
                  <a:srgbClr val="000000"/>
                </a:solidFill>
                <a:latin typeface="Courier New"/>
              </a:rPr>
              <a:t>;</a:t>
            </a:r>
          </a:p>
          <a:p>
            <a:pPr>
              <a:spcBef>
                <a:spcPts val="0"/>
              </a:spcBef>
            </a:pPr>
            <a:r>
              <a:rPr lang="en-US" sz="2000" b="1" dirty="0" smtClean="0">
                <a:solidFill>
                  <a:srgbClr val="000080"/>
                </a:solidFill>
                <a:latin typeface="Courier New"/>
              </a:rPr>
              <a:t>proc</a:t>
            </a:r>
            <a:r>
              <a:rPr lang="en-US" sz="2000" b="1" dirty="0" smtClean="0">
                <a:solidFill>
                  <a:srgbClr val="000000"/>
                </a:solidFill>
                <a:latin typeface="Courier New"/>
              </a:rPr>
              <a:t> </a:t>
            </a:r>
            <a:r>
              <a:rPr lang="en-US" sz="2000" b="1" dirty="0" smtClean="0">
                <a:solidFill>
                  <a:srgbClr val="000080"/>
                </a:solidFill>
                <a:latin typeface="Courier New"/>
              </a:rPr>
              <a:t>reg</a:t>
            </a:r>
            <a:r>
              <a:rPr lang="en-US" sz="2000" b="1" dirty="0" smtClean="0">
                <a:solidFill>
                  <a:srgbClr val="000000"/>
                </a:solidFill>
                <a:latin typeface="Courier New"/>
              </a:rPr>
              <a:t> </a:t>
            </a:r>
            <a:r>
              <a:rPr lang="en-US" sz="2000" b="1" dirty="0" smtClean="0">
                <a:solidFill>
                  <a:srgbClr val="0000FF"/>
                </a:solidFill>
                <a:latin typeface="Courier New"/>
              </a:rPr>
              <a:t>data</a:t>
            </a:r>
            <a:r>
              <a:rPr lang="en-US" sz="2000" b="1" dirty="0" smtClean="0">
                <a:solidFill>
                  <a:srgbClr val="000000"/>
                </a:solidFill>
                <a:latin typeface="Courier New"/>
              </a:rPr>
              <a:t>=one;</a:t>
            </a:r>
          </a:p>
          <a:p>
            <a:pPr>
              <a:spcBef>
                <a:spcPts val="0"/>
              </a:spcBef>
            </a:pPr>
            <a:r>
              <a:rPr lang="en-US" sz="2000" dirty="0" smtClean="0">
                <a:solidFill>
                  <a:srgbClr val="000000"/>
                </a:solidFill>
                <a:latin typeface="Courier New"/>
              </a:rPr>
              <a:t>   </a:t>
            </a:r>
            <a:r>
              <a:rPr lang="en-US" sz="2000" dirty="0" smtClean="0">
                <a:solidFill>
                  <a:srgbClr val="0000FF"/>
                </a:solidFill>
                <a:latin typeface="Courier New"/>
              </a:rPr>
              <a:t>model</a:t>
            </a:r>
            <a:r>
              <a:rPr lang="en-US" sz="2000" dirty="0" smtClean="0">
                <a:solidFill>
                  <a:srgbClr val="000000"/>
                </a:solidFill>
                <a:latin typeface="Courier New"/>
              </a:rPr>
              <a:t> dbirwt = smoking late_no_pnc;</a:t>
            </a:r>
          </a:p>
          <a:p>
            <a:pPr>
              <a:spcBef>
                <a:spcPts val="0"/>
              </a:spcBef>
            </a:pPr>
            <a:r>
              <a:rPr lang="en-US" sz="2000" dirty="0" smtClean="0">
                <a:solidFill>
                  <a:srgbClr val="000000"/>
                </a:solidFill>
                <a:latin typeface="Courier New"/>
              </a:rPr>
              <a:t>   </a:t>
            </a:r>
            <a:r>
              <a:rPr lang="en-US" sz="2000" b="1" dirty="0" smtClean="0">
                <a:solidFill>
                  <a:srgbClr val="000080"/>
                </a:solidFill>
                <a:latin typeface="Courier New"/>
              </a:rPr>
              <a:t>run</a:t>
            </a:r>
            <a:r>
              <a:rPr lang="en-US" sz="2000" b="1" dirty="0" smtClean="0">
                <a:solidFill>
                  <a:srgbClr val="000000"/>
                </a:solidFill>
                <a:latin typeface="Courier New"/>
              </a:rPr>
              <a:t>;</a:t>
            </a:r>
          </a:p>
          <a:p>
            <a:pPr>
              <a:spcBef>
                <a:spcPts val="0"/>
              </a:spcBef>
            </a:pPr>
            <a:endParaRPr lang="en-US" sz="2000" dirty="0" smtClean="0">
              <a:solidFill>
                <a:srgbClr val="000000"/>
              </a:solidFill>
              <a:latin typeface="Courier New"/>
            </a:endParaRPr>
          </a:p>
          <a:p>
            <a:pPr>
              <a:spcBef>
                <a:spcPts val="0"/>
              </a:spcBef>
            </a:pPr>
            <a:r>
              <a:rPr lang="en-US" sz="2000" b="1" dirty="0" smtClean="0">
                <a:solidFill>
                  <a:srgbClr val="008000"/>
                </a:solidFill>
                <a:latin typeface="Courier New"/>
              </a:rPr>
              <a:t>/* Continuous Birthweight, Regression Using ML */</a:t>
            </a:r>
            <a:endParaRPr lang="en-US" sz="2000" b="1" dirty="0" smtClean="0">
              <a:solidFill>
                <a:srgbClr val="000000"/>
              </a:solidFill>
              <a:latin typeface="Courier New"/>
            </a:endParaRPr>
          </a:p>
          <a:p>
            <a:pPr>
              <a:spcBef>
                <a:spcPts val="0"/>
              </a:spcBef>
            </a:pPr>
            <a:r>
              <a:rPr lang="en-US" sz="2000" b="1" dirty="0" smtClean="0">
                <a:solidFill>
                  <a:srgbClr val="000080"/>
                </a:solidFill>
                <a:latin typeface="Courier New"/>
              </a:rPr>
              <a:t>proc</a:t>
            </a:r>
            <a:r>
              <a:rPr lang="en-US" sz="2000" b="1" dirty="0" smtClean="0">
                <a:solidFill>
                  <a:srgbClr val="000000"/>
                </a:solidFill>
                <a:latin typeface="Courier New"/>
              </a:rPr>
              <a:t> </a:t>
            </a:r>
            <a:r>
              <a:rPr lang="en-US" sz="2000" b="1" dirty="0" smtClean="0">
                <a:solidFill>
                  <a:srgbClr val="000080"/>
                </a:solidFill>
                <a:latin typeface="Courier New"/>
              </a:rPr>
              <a:t>genmod</a:t>
            </a:r>
            <a:r>
              <a:rPr lang="en-US" sz="2000" b="1" dirty="0" smtClean="0">
                <a:solidFill>
                  <a:srgbClr val="000000"/>
                </a:solidFill>
                <a:latin typeface="Courier New"/>
              </a:rPr>
              <a:t> </a:t>
            </a:r>
            <a:r>
              <a:rPr lang="en-US" sz="2000" b="1" dirty="0" smtClean="0">
                <a:solidFill>
                  <a:srgbClr val="0000FF"/>
                </a:solidFill>
                <a:latin typeface="Courier New"/>
              </a:rPr>
              <a:t>data</a:t>
            </a:r>
            <a:r>
              <a:rPr lang="en-US" sz="2000" b="1" dirty="0" smtClean="0">
                <a:solidFill>
                  <a:srgbClr val="000000"/>
                </a:solidFill>
                <a:latin typeface="Courier New"/>
              </a:rPr>
              <a:t>=one;</a:t>
            </a:r>
          </a:p>
          <a:p>
            <a:pPr>
              <a:spcBef>
                <a:spcPts val="0"/>
              </a:spcBef>
            </a:pPr>
            <a:r>
              <a:rPr lang="en-US" sz="2000" dirty="0" smtClean="0">
                <a:solidFill>
                  <a:srgbClr val="000000"/>
                </a:solidFill>
                <a:latin typeface="Courier New"/>
              </a:rPr>
              <a:t>   </a:t>
            </a:r>
            <a:r>
              <a:rPr lang="en-US" sz="2000" dirty="0" smtClean="0">
                <a:solidFill>
                  <a:srgbClr val="0000FF"/>
                </a:solidFill>
                <a:latin typeface="Courier New"/>
              </a:rPr>
              <a:t>model</a:t>
            </a:r>
            <a:r>
              <a:rPr lang="en-US" sz="2000" dirty="0" smtClean="0">
                <a:solidFill>
                  <a:srgbClr val="000000"/>
                </a:solidFill>
                <a:latin typeface="Courier New"/>
              </a:rPr>
              <a:t> dbirwt = smoking / </a:t>
            </a:r>
            <a:r>
              <a:rPr lang="en-US" sz="2000" dirty="0" smtClean="0">
                <a:solidFill>
                  <a:srgbClr val="0000FF"/>
                </a:solidFill>
                <a:latin typeface="Courier New"/>
              </a:rPr>
              <a:t>link</a:t>
            </a:r>
            <a:r>
              <a:rPr lang="en-US" sz="2000" dirty="0" smtClean="0">
                <a:solidFill>
                  <a:srgbClr val="000000"/>
                </a:solidFill>
                <a:latin typeface="Courier New"/>
              </a:rPr>
              <a:t>=identity </a:t>
            </a:r>
            <a:r>
              <a:rPr lang="en-US" sz="2000" dirty="0" smtClean="0">
                <a:solidFill>
                  <a:srgbClr val="0000FF"/>
                </a:solidFill>
                <a:latin typeface="Courier New"/>
              </a:rPr>
              <a:t>dist</a:t>
            </a:r>
            <a:r>
              <a:rPr lang="en-US" sz="2000" dirty="0" smtClean="0">
                <a:solidFill>
                  <a:srgbClr val="000000"/>
                </a:solidFill>
                <a:latin typeface="Courier New"/>
              </a:rPr>
              <a:t>=normal; </a:t>
            </a:r>
          </a:p>
          <a:p>
            <a:pPr>
              <a:spcBef>
                <a:spcPts val="0"/>
              </a:spcBef>
            </a:pPr>
            <a:r>
              <a:rPr lang="en-US" sz="2000" b="1" dirty="0" smtClean="0">
                <a:solidFill>
                  <a:srgbClr val="000080"/>
                </a:solidFill>
                <a:latin typeface="Courier New"/>
              </a:rPr>
              <a:t>   run</a:t>
            </a:r>
            <a:r>
              <a:rPr lang="en-US" sz="2000" b="1" dirty="0" smtClean="0">
                <a:solidFill>
                  <a:srgbClr val="000000"/>
                </a:solidFill>
                <a:latin typeface="Courier New"/>
              </a:rPr>
              <a:t>;</a:t>
            </a:r>
          </a:p>
          <a:p>
            <a:pPr>
              <a:spcBef>
                <a:spcPts val="0"/>
              </a:spcBef>
            </a:pPr>
            <a:r>
              <a:rPr lang="en-US" sz="2000" b="1" dirty="0" smtClean="0">
                <a:solidFill>
                  <a:srgbClr val="000080"/>
                </a:solidFill>
                <a:latin typeface="Courier New"/>
              </a:rPr>
              <a:t>proc</a:t>
            </a:r>
            <a:r>
              <a:rPr lang="en-US" sz="2000" b="1" dirty="0" smtClean="0">
                <a:solidFill>
                  <a:srgbClr val="000000"/>
                </a:solidFill>
                <a:latin typeface="Courier New"/>
              </a:rPr>
              <a:t> </a:t>
            </a:r>
            <a:r>
              <a:rPr lang="en-US" sz="2000" b="1" dirty="0" smtClean="0">
                <a:solidFill>
                  <a:srgbClr val="000080"/>
                </a:solidFill>
                <a:latin typeface="Courier New"/>
              </a:rPr>
              <a:t>genmod</a:t>
            </a:r>
            <a:r>
              <a:rPr lang="en-US" sz="2000" b="1" dirty="0" smtClean="0">
                <a:solidFill>
                  <a:srgbClr val="000000"/>
                </a:solidFill>
                <a:latin typeface="Courier New"/>
              </a:rPr>
              <a:t> </a:t>
            </a:r>
            <a:r>
              <a:rPr lang="en-US" sz="2000" b="1" dirty="0" smtClean="0">
                <a:solidFill>
                  <a:srgbClr val="0000FF"/>
                </a:solidFill>
                <a:latin typeface="Courier New"/>
              </a:rPr>
              <a:t>data</a:t>
            </a:r>
            <a:r>
              <a:rPr lang="en-US" sz="2000" b="1" dirty="0" smtClean="0">
                <a:solidFill>
                  <a:srgbClr val="000000"/>
                </a:solidFill>
                <a:latin typeface="Courier New"/>
              </a:rPr>
              <a:t>=one;</a:t>
            </a:r>
          </a:p>
          <a:p>
            <a:pPr>
              <a:spcBef>
                <a:spcPts val="0"/>
              </a:spcBef>
            </a:pPr>
            <a:r>
              <a:rPr lang="en-US" sz="2000" dirty="0" smtClean="0">
                <a:solidFill>
                  <a:srgbClr val="0000FF"/>
                </a:solidFill>
                <a:latin typeface="Courier New"/>
              </a:rPr>
              <a:t>   model</a:t>
            </a:r>
            <a:r>
              <a:rPr lang="en-US" sz="2000" dirty="0" smtClean="0">
                <a:solidFill>
                  <a:srgbClr val="000000"/>
                </a:solidFill>
                <a:latin typeface="Courier New"/>
              </a:rPr>
              <a:t> dbirwt = smoking late_no_pnc </a:t>
            </a:r>
          </a:p>
          <a:p>
            <a:pPr>
              <a:spcBef>
                <a:spcPts val="0"/>
              </a:spcBef>
            </a:pPr>
            <a:r>
              <a:rPr lang="en-US" sz="2000" dirty="0" smtClean="0">
                <a:solidFill>
                  <a:srgbClr val="000000"/>
                </a:solidFill>
                <a:latin typeface="Courier New"/>
              </a:rPr>
              <a:t>         / </a:t>
            </a:r>
            <a:r>
              <a:rPr lang="en-US" sz="2000" dirty="0" smtClean="0">
                <a:solidFill>
                  <a:srgbClr val="0000FF"/>
                </a:solidFill>
                <a:latin typeface="Courier New"/>
              </a:rPr>
              <a:t>link</a:t>
            </a:r>
            <a:r>
              <a:rPr lang="en-US" sz="2000" dirty="0" smtClean="0">
                <a:solidFill>
                  <a:srgbClr val="000000"/>
                </a:solidFill>
                <a:latin typeface="Courier New"/>
              </a:rPr>
              <a:t>=identity </a:t>
            </a:r>
            <a:r>
              <a:rPr lang="en-US" sz="2000" dirty="0" smtClean="0">
                <a:solidFill>
                  <a:srgbClr val="0000FF"/>
                </a:solidFill>
                <a:latin typeface="Courier New"/>
              </a:rPr>
              <a:t>dist</a:t>
            </a:r>
            <a:r>
              <a:rPr lang="en-US" sz="2000" dirty="0" smtClean="0">
                <a:solidFill>
                  <a:srgbClr val="000000"/>
                </a:solidFill>
                <a:latin typeface="Courier New"/>
              </a:rPr>
              <a:t>=normal;</a:t>
            </a:r>
          </a:p>
          <a:p>
            <a:pPr>
              <a:spcBef>
                <a:spcPts val="0"/>
              </a:spcBef>
            </a:pPr>
            <a:r>
              <a:rPr lang="en-US" sz="2000" b="1" dirty="0" smtClean="0">
                <a:solidFill>
                  <a:srgbClr val="000080"/>
                </a:solidFill>
                <a:latin typeface="Courier New"/>
              </a:rPr>
              <a:t>   run</a:t>
            </a:r>
            <a:r>
              <a:rPr lang="en-US" sz="2000" b="1" dirty="0" smtClean="0">
                <a:solidFill>
                  <a:srgbClr val="000000"/>
                </a:solidFill>
                <a:latin typeface="Courier New"/>
              </a:rPr>
              <a:t>;</a:t>
            </a:r>
          </a:p>
          <a:p>
            <a:pPr>
              <a:spcBef>
                <a:spcPts val="0"/>
              </a:spcBef>
            </a:pPr>
            <a:endParaRPr lang="en-US" sz="2000" dirty="0"/>
          </a:p>
        </p:txBody>
      </p:sp>
      <p:sp>
        <p:nvSpPr>
          <p:cNvPr id="4" name="Slide Number Placeholder 3"/>
          <p:cNvSpPr>
            <a:spLocks noGrp="1"/>
          </p:cNvSpPr>
          <p:nvPr>
            <p:ph type="sldNum" sz="quarter" idx="11"/>
          </p:nvPr>
        </p:nvSpPr>
        <p:spPr>
          <a:xfrm>
            <a:off x="6553200" y="6400800"/>
            <a:ext cx="2133600" cy="300038"/>
          </a:xfrm>
        </p:spPr>
        <p:txBody>
          <a:bodyPr/>
          <a:lstStyle/>
          <a:p>
            <a:fld id="{6F9A1DD7-282D-44A0-B4EE-314D129B2B17}" type="slidenum">
              <a:rPr lang="en-US" altLang="en-US" smtClean="0"/>
              <a:pPr/>
              <a:t>44</a:t>
            </a:fld>
            <a:endParaRPr lang="en-US"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‘Normal’ Regression</a:t>
            </a:r>
            <a:endParaRPr lang="en-US" sz="3200" dirty="0"/>
          </a:p>
        </p:txBody>
      </p:sp>
      <p:sp>
        <p:nvSpPr>
          <p:cNvPr id="3" name="Content Placeholder 2"/>
          <p:cNvSpPr>
            <a:spLocks noGrp="1"/>
          </p:cNvSpPr>
          <p:nvPr>
            <p:ph idx="1"/>
          </p:nvPr>
        </p:nvSpPr>
        <p:spPr/>
        <p:txBody>
          <a:bodyPr/>
          <a:lstStyle/>
          <a:p>
            <a:pPr algn="ctr"/>
            <a:r>
              <a:rPr lang="en-US" dirty="0" smtClean="0"/>
              <a:t>Descriptive Statistics and </a:t>
            </a:r>
          </a:p>
          <a:p>
            <a:pPr algn="ctr"/>
            <a:r>
              <a:rPr lang="en-US" dirty="0" smtClean="0"/>
              <a:t>Simple t-test for Smoking and Birthweight</a:t>
            </a:r>
            <a:endParaRPr lang="en-US" dirty="0"/>
          </a:p>
        </p:txBody>
      </p:sp>
      <p:sp>
        <p:nvSpPr>
          <p:cNvPr id="4" name="Slide Number Placeholder 3"/>
          <p:cNvSpPr>
            <a:spLocks noGrp="1"/>
          </p:cNvSpPr>
          <p:nvPr>
            <p:ph type="sldNum" sz="quarter" idx="11"/>
          </p:nvPr>
        </p:nvSpPr>
        <p:spPr>
          <a:xfrm>
            <a:off x="6553200" y="6400800"/>
            <a:ext cx="2133600" cy="300038"/>
          </a:xfrm>
        </p:spPr>
        <p:txBody>
          <a:bodyPr/>
          <a:lstStyle/>
          <a:p>
            <a:fld id="{6F9A1DD7-282D-44A0-B4EE-314D129B2B17}" type="slidenum">
              <a:rPr lang="en-US" altLang="en-US" smtClean="0"/>
              <a:pPr/>
              <a:t>45</a:t>
            </a:fld>
            <a:endParaRPr lang="en-US" altLang="en-US" dirty="0"/>
          </a:p>
        </p:txBody>
      </p:sp>
      <p:graphicFrame>
        <p:nvGraphicFramePr>
          <p:cNvPr id="536578" name="Object 2"/>
          <p:cNvGraphicFramePr>
            <a:graphicFrameLocks noChangeAspect="1"/>
          </p:cNvGraphicFramePr>
          <p:nvPr/>
        </p:nvGraphicFramePr>
        <p:xfrm>
          <a:off x="-152400" y="2833687"/>
          <a:ext cx="8897938" cy="2728913"/>
        </p:xfrm>
        <a:graphic>
          <a:graphicData uri="http://schemas.openxmlformats.org/presentationml/2006/ole">
            <p:oleObj spid="_x0000_s536578" name="Document" r:id="rId3" imgW="5154874" imgH="1570294" progId="Word.Document.12">
              <p:embed/>
            </p:oleObj>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1"/>
          </p:nvPr>
        </p:nvSpPr>
        <p:spPr>
          <a:xfrm>
            <a:off x="6553200" y="6400800"/>
            <a:ext cx="2133600" cy="300038"/>
          </a:xfrm>
        </p:spPr>
        <p:txBody>
          <a:bodyPr/>
          <a:lstStyle/>
          <a:p>
            <a:pPr>
              <a:defRPr/>
            </a:pPr>
            <a:fld id="{767E9094-E409-4DCC-AB75-0AB2ED74D894}" type="slidenum">
              <a:rPr lang="en-US" altLang="en-US"/>
              <a:pPr>
                <a:defRPr/>
              </a:pPr>
              <a:t>46</a:t>
            </a:fld>
            <a:endParaRPr lang="en-US" altLang="en-US" dirty="0"/>
          </a:p>
        </p:txBody>
      </p:sp>
      <p:sp>
        <p:nvSpPr>
          <p:cNvPr id="28675" name="Rectangle 2"/>
          <p:cNvSpPr>
            <a:spLocks noGrp="1" noChangeArrowheads="1"/>
          </p:cNvSpPr>
          <p:nvPr>
            <p:ph type="title"/>
          </p:nvPr>
        </p:nvSpPr>
        <p:spPr/>
        <p:txBody>
          <a:bodyPr/>
          <a:lstStyle/>
          <a:p>
            <a:pPr eaLnBrk="1" hangingPunct="1"/>
            <a:r>
              <a:rPr lang="en-US" sz="3200" dirty="0" smtClean="0"/>
              <a:t>'Normal' Regression </a:t>
            </a:r>
          </a:p>
        </p:txBody>
      </p:sp>
      <p:sp>
        <p:nvSpPr>
          <p:cNvPr id="28676" name="Rectangle 3"/>
          <p:cNvSpPr>
            <a:spLocks noGrp="1" noChangeArrowheads="1"/>
          </p:cNvSpPr>
          <p:nvPr>
            <p:ph type="body" idx="1"/>
          </p:nvPr>
        </p:nvSpPr>
        <p:spPr>
          <a:xfrm>
            <a:off x="304800" y="1447800"/>
            <a:ext cx="8458200" cy="4800600"/>
          </a:xfrm>
        </p:spPr>
        <p:txBody>
          <a:bodyPr/>
          <a:lstStyle/>
          <a:p>
            <a:pPr>
              <a:spcBef>
                <a:spcPts val="0"/>
              </a:spcBef>
            </a:pPr>
            <a:endParaRPr lang="en-US" sz="1800" dirty="0" smtClean="0">
              <a:solidFill>
                <a:srgbClr val="000000"/>
              </a:solidFill>
              <a:latin typeface="Courier New"/>
            </a:endParaRPr>
          </a:p>
          <a:p>
            <a:pPr>
              <a:spcBef>
                <a:spcPts val="0"/>
              </a:spcBef>
            </a:pPr>
            <a:endParaRPr lang="en-US" sz="1800" dirty="0" smtClean="0">
              <a:solidFill>
                <a:srgbClr val="000000"/>
              </a:solidFill>
              <a:latin typeface="Courier New" pitchFamily="49" charset="0"/>
            </a:endParaRPr>
          </a:p>
          <a:p>
            <a:pPr marL="0" indent="0" eaLnBrk="1" hangingPunct="1">
              <a:spcBef>
                <a:spcPct val="0"/>
              </a:spcBef>
              <a:buFont typeface="Wingdings" pitchFamily="2" charset="2"/>
              <a:buNone/>
            </a:pPr>
            <a:endParaRPr lang="en-US" sz="2000" b="1" dirty="0" smtClean="0">
              <a:solidFill>
                <a:srgbClr val="000000"/>
              </a:solidFill>
              <a:latin typeface="Courier New" pitchFamily="49" charset="0"/>
            </a:endParaRPr>
          </a:p>
          <a:p>
            <a:pPr marL="0" indent="0" eaLnBrk="1" hangingPunct="1">
              <a:spcBef>
                <a:spcPct val="0"/>
              </a:spcBef>
              <a:buFont typeface="Wingdings" pitchFamily="2" charset="2"/>
              <a:buNone/>
            </a:pPr>
            <a:endParaRPr lang="en-US" sz="2000" b="1" dirty="0" smtClean="0">
              <a:solidFill>
                <a:srgbClr val="000000"/>
              </a:solidFill>
              <a:latin typeface="Courier New" pitchFamily="49" charset="0"/>
            </a:endParaRPr>
          </a:p>
          <a:p>
            <a:pPr marL="0" indent="0" eaLnBrk="1" hangingPunct="1">
              <a:spcBef>
                <a:spcPct val="0"/>
              </a:spcBef>
              <a:buFont typeface="Wingdings" pitchFamily="2" charset="2"/>
              <a:buNone/>
            </a:pPr>
            <a:endParaRPr lang="en-US" sz="2000" b="1" dirty="0" smtClean="0">
              <a:solidFill>
                <a:srgbClr val="000000"/>
              </a:solidFill>
              <a:latin typeface="Courier New" pitchFamily="49" charset="0"/>
            </a:endParaRPr>
          </a:p>
          <a:p>
            <a:pPr marL="0" indent="0" eaLnBrk="1" hangingPunct="1">
              <a:spcBef>
                <a:spcPct val="0"/>
              </a:spcBef>
              <a:buFont typeface="Wingdings" pitchFamily="2" charset="2"/>
              <a:buNone/>
            </a:pPr>
            <a:endParaRPr lang="en-US" sz="2000" b="1" dirty="0" smtClean="0">
              <a:solidFill>
                <a:srgbClr val="000000"/>
              </a:solidFill>
              <a:latin typeface="Courier New" pitchFamily="49" charset="0"/>
            </a:endParaRPr>
          </a:p>
          <a:p>
            <a:pPr marL="0" indent="0" eaLnBrk="1" hangingPunct="1">
              <a:spcBef>
                <a:spcPct val="0"/>
              </a:spcBef>
              <a:buFont typeface="Wingdings" pitchFamily="2" charset="2"/>
              <a:buNone/>
            </a:pPr>
            <a:endParaRPr lang="en-US" sz="2000" b="1" dirty="0" smtClean="0">
              <a:solidFill>
                <a:srgbClr val="000000"/>
              </a:solidFill>
              <a:latin typeface="Courier New" pitchFamily="49" charset="0"/>
            </a:endParaRPr>
          </a:p>
          <a:p>
            <a:pPr marL="0" indent="0" eaLnBrk="1" hangingPunct="1">
              <a:spcBef>
                <a:spcPct val="0"/>
              </a:spcBef>
              <a:buFont typeface="Wingdings" pitchFamily="2" charset="2"/>
              <a:buNone/>
            </a:pPr>
            <a:endParaRPr lang="en-US" sz="2000" b="1" dirty="0" smtClean="0">
              <a:solidFill>
                <a:srgbClr val="000000"/>
              </a:solidFill>
              <a:latin typeface="Courier New" pitchFamily="49" charset="0"/>
            </a:endParaRPr>
          </a:p>
          <a:p>
            <a:pPr marL="0" indent="0" eaLnBrk="1" hangingPunct="1">
              <a:spcBef>
                <a:spcPct val="0"/>
              </a:spcBef>
              <a:buFont typeface="Wingdings" pitchFamily="2" charset="2"/>
              <a:buNone/>
            </a:pPr>
            <a:endParaRPr lang="en-US" sz="2000" b="1" dirty="0" smtClean="0">
              <a:solidFill>
                <a:srgbClr val="000000"/>
              </a:solidFill>
              <a:latin typeface="Courier New" pitchFamily="49" charset="0"/>
            </a:endParaRPr>
          </a:p>
          <a:p>
            <a:pPr marL="0" indent="0" eaLnBrk="1" hangingPunct="1">
              <a:spcBef>
                <a:spcPct val="0"/>
              </a:spcBef>
              <a:buFont typeface="Wingdings" pitchFamily="2" charset="2"/>
              <a:buNone/>
            </a:pPr>
            <a:endParaRPr lang="en-US" sz="2000" b="1" dirty="0" smtClean="0">
              <a:solidFill>
                <a:srgbClr val="000000"/>
              </a:solidFill>
              <a:latin typeface="Courier New" pitchFamily="49" charset="0"/>
            </a:endParaRPr>
          </a:p>
          <a:p>
            <a:pPr marL="0" indent="0" eaLnBrk="1" hangingPunct="1">
              <a:spcBef>
                <a:spcPct val="0"/>
              </a:spcBef>
              <a:buFont typeface="Wingdings" pitchFamily="2" charset="2"/>
              <a:buNone/>
            </a:pPr>
            <a:endParaRPr lang="en-US" sz="2000" b="1" dirty="0" smtClean="0">
              <a:solidFill>
                <a:srgbClr val="000000"/>
              </a:solidFill>
              <a:latin typeface="Courier New" pitchFamily="49" charset="0"/>
            </a:endParaRPr>
          </a:p>
          <a:p>
            <a:pPr>
              <a:spcBef>
                <a:spcPct val="0"/>
              </a:spcBef>
            </a:pPr>
            <a:endParaRPr lang="en-US" sz="2000" dirty="0" smtClean="0">
              <a:solidFill>
                <a:srgbClr val="000000"/>
              </a:solidFill>
              <a:latin typeface="Times New Roman" pitchFamily="18" charset="0"/>
              <a:cs typeface="Times New Roman" pitchFamily="18" charset="0"/>
            </a:endParaRPr>
          </a:p>
          <a:p>
            <a:pPr marL="0" indent="0" eaLnBrk="1" hangingPunct="1">
              <a:spcBef>
                <a:spcPct val="0"/>
              </a:spcBef>
              <a:buFont typeface="Wingdings" pitchFamily="2" charset="2"/>
              <a:buNone/>
            </a:pPr>
            <a:endParaRPr lang="en-US" sz="2000" dirty="0" smtClean="0">
              <a:solidFill>
                <a:srgbClr val="000000"/>
              </a:solidFill>
              <a:latin typeface="Times New Roman" pitchFamily="18" charset="0"/>
              <a:cs typeface="Times New Roman" pitchFamily="18" charset="0"/>
            </a:endParaRPr>
          </a:p>
          <a:p>
            <a:pPr marL="0" indent="0" eaLnBrk="1" hangingPunct="1">
              <a:spcBef>
                <a:spcPct val="0"/>
              </a:spcBef>
              <a:buFont typeface="Wingdings" pitchFamily="2" charset="2"/>
              <a:buNone/>
            </a:pPr>
            <a:endParaRPr lang="en-US" sz="2000" b="1" dirty="0" smtClean="0">
              <a:solidFill>
                <a:srgbClr val="000000"/>
              </a:solidFill>
              <a:latin typeface="Courier New" pitchFamily="49" charset="0"/>
            </a:endParaRPr>
          </a:p>
        </p:txBody>
      </p:sp>
      <p:sp>
        <p:nvSpPr>
          <p:cNvPr id="28678" name="Text Box 5"/>
          <p:cNvSpPr txBox="1">
            <a:spLocks noChangeArrowheads="1"/>
          </p:cNvSpPr>
          <p:nvPr/>
        </p:nvSpPr>
        <p:spPr bwMode="auto">
          <a:xfrm>
            <a:off x="3048000" y="1371600"/>
            <a:ext cx="4463081" cy="830997"/>
          </a:xfrm>
          <a:prstGeom prst="rect">
            <a:avLst/>
          </a:prstGeom>
          <a:noFill/>
          <a:ln w="9525">
            <a:solidFill>
              <a:schemeClr val="tx2"/>
            </a:solidFill>
            <a:miter lim="800000"/>
            <a:headEnd/>
            <a:tailEnd/>
          </a:ln>
        </p:spPr>
        <p:txBody>
          <a:bodyPr wrap="none">
            <a:spAutoFit/>
          </a:bodyPr>
          <a:lstStyle/>
          <a:p>
            <a:r>
              <a:rPr lang="en-US" sz="2400" b="1" dirty="0">
                <a:solidFill>
                  <a:schemeClr val="tx2"/>
                </a:solidFill>
                <a:latin typeface="Times New Roman" pitchFamily="18" charset="0"/>
              </a:rPr>
              <a:t>“dbirwt” = Birthweight </a:t>
            </a:r>
            <a:r>
              <a:rPr lang="en-US" sz="2400" b="1" dirty="0" smtClean="0">
                <a:solidFill>
                  <a:schemeClr val="tx2"/>
                </a:solidFill>
                <a:latin typeface="Times New Roman" pitchFamily="18" charset="0"/>
              </a:rPr>
              <a:t>(grams) </a:t>
            </a:r>
            <a:endParaRPr lang="en-US" sz="2400" b="1" dirty="0">
              <a:solidFill>
                <a:schemeClr val="tx2"/>
              </a:solidFill>
              <a:latin typeface="Times New Roman" pitchFamily="18" charset="0"/>
            </a:endParaRPr>
          </a:p>
          <a:p>
            <a:r>
              <a:rPr lang="en-US" sz="2400" b="1" dirty="0">
                <a:solidFill>
                  <a:schemeClr val="tx2"/>
                </a:solidFill>
                <a:latin typeface="Times New Roman" pitchFamily="18" charset="0"/>
              </a:rPr>
              <a:t>                    from vital </a:t>
            </a:r>
            <a:r>
              <a:rPr lang="en-US" sz="2400" b="1" dirty="0" smtClean="0">
                <a:solidFill>
                  <a:schemeClr val="tx2"/>
                </a:solidFill>
                <a:latin typeface="Times New Roman" pitchFamily="18" charset="0"/>
              </a:rPr>
              <a:t>records</a:t>
            </a:r>
          </a:p>
        </p:txBody>
      </p:sp>
      <p:graphicFrame>
        <p:nvGraphicFramePr>
          <p:cNvPr id="534529" name="Object 1"/>
          <p:cNvGraphicFramePr>
            <a:graphicFrameLocks noChangeAspect="1"/>
          </p:cNvGraphicFramePr>
          <p:nvPr/>
        </p:nvGraphicFramePr>
        <p:xfrm>
          <a:off x="762000" y="2444750"/>
          <a:ext cx="7654925" cy="3849688"/>
        </p:xfrm>
        <a:graphic>
          <a:graphicData uri="http://schemas.openxmlformats.org/presentationml/2006/ole">
            <p:oleObj spid="_x0000_s534529" name="Document" r:id="rId3" imgW="4921724" imgH="2461794" progId="Word.Document.12">
              <p:embed/>
            </p:oleObj>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'Normal' Regression </a:t>
            </a:r>
            <a:endParaRPr lang="en-US" sz="3200" dirty="0"/>
          </a:p>
        </p:txBody>
      </p:sp>
      <p:sp>
        <p:nvSpPr>
          <p:cNvPr id="3" name="Content Placeholder 2"/>
          <p:cNvSpPr>
            <a:spLocks noGrp="1"/>
          </p:cNvSpPr>
          <p:nvPr>
            <p:ph idx="1"/>
          </p:nvPr>
        </p:nvSpPr>
        <p:spPr/>
        <p:txBody>
          <a:bodyPr/>
          <a:lstStyle/>
          <a:p>
            <a:pPr algn="ctr"/>
            <a:r>
              <a:rPr lang="en-US" sz="2000" b="1" dirty="0" smtClean="0">
                <a:solidFill>
                  <a:srgbClr val="0000FF"/>
                </a:solidFill>
                <a:latin typeface="Courier New" pitchFamily="49" charset="0"/>
              </a:rPr>
              <a:t>model</a:t>
            </a:r>
            <a:r>
              <a:rPr lang="en-US" sz="2000" b="1" dirty="0" smtClean="0">
                <a:solidFill>
                  <a:srgbClr val="000000"/>
                </a:solidFill>
                <a:latin typeface="Courier New" pitchFamily="49" charset="0"/>
              </a:rPr>
              <a:t> dbirwt = smoking;</a:t>
            </a:r>
          </a:p>
          <a:p>
            <a:pPr algn="ctr"/>
            <a:endParaRPr lang="en-US" sz="2000" b="1" dirty="0" smtClean="0">
              <a:solidFill>
                <a:srgbClr val="000000"/>
              </a:solidFill>
              <a:latin typeface="Courier New" pitchFamily="49" charset="0"/>
            </a:endParaRPr>
          </a:p>
          <a:p>
            <a:r>
              <a:rPr lang="en-US" sz="2400" dirty="0" smtClean="0">
                <a:solidFill>
                  <a:srgbClr val="000000"/>
                </a:solidFill>
              </a:rPr>
              <a:t>Predicted value for smokers: </a:t>
            </a:r>
          </a:p>
          <a:p>
            <a:r>
              <a:rPr lang="en-US" sz="2400" dirty="0" smtClean="0">
                <a:solidFill>
                  <a:srgbClr val="000000"/>
                </a:solidFill>
              </a:rPr>
              <a:t>Mean birthweight  =  </a:t>
            </a:r>
            <a:r>
              <a:rPr lang="en-US" sz="2400" dirty="0" smtClean="0">
                <a:solidFill>
                  <a:srgbClr val="FF0000"/>
                </a:solidFill>
                <a:cs typeface="Courier New" pitchFamily="49" charset="0"/>
              </a:rPr>
              <a:t>3155.85 = 3352.74–196.89(1) </a:t>
            </a:r>
          </a:p>
          <a:p>
            <a:endParaRPr lang="en-US" sz="1000" dirty="0" smtClean="0">
              <a:solidFill>
                <a:srgbClr val="FF0000"/>
              </a:solidFill>
              <a:cs typeface="Courier New" pitchFamily="49" charset="0"/>
            </a:endParaRPr>
          </a:p>
          <a:p>
            <a:r>
              <a:rPr lang="en-US" sz="2400" dirty="0" smtClean="0">
                <a:cs typeface="Courier New" pitchFamily="49" charset="0"/>
              </a:rPr>
              <a:t>Predicted value for non-smokers:</a:t>
            </a:r>
          </a:p>
          <a:p>
            <a:r>
              <a:rPr lang="en-US" sz="2400" dirty="0" smtClean="0">
                <a:cs typeface="Courier New" pitchFamily="49" charset="0"/>
              </a:rPr>
              <a:t>Mean birthweight  = </a:t>
            </a:r>
            <a:r>
              <a:rPr lang="en-US" sz="2400" dirty="0" smtClean="0">
                <a:solidFill>
                  <a:srgbClr val="FF0000"/>
                </a:solidFill>
                <a:cs typeface="Courier New" pitchFamily="49" charset="0"/>
              </a:rPr>
              <a:t>3352.74 = 3352.74–196.89(0)</a:t>
            </a:r>
          </a:p>
          <a:p>
            <a:endParaRPr lang="en-US" sz="2400" dirty="0" smtClean="0">
              <a:solidFill>
                <a:srgbClr val="FF0000"/>
              </a:solidFill>
              <a:cs typeface="Courier New" pitchFamily="49" charset="0"/>
            </a:endParaRPr>
          </a:p>
          <a:p>
            <a:r>
              <a:rPr lang="en-US" sz="2400" dirty="0" smtClean="0">
                <a:cs typeface="Courier New" pitchFamily="49" charset="0"/>
              </a:rPr>
              <a:t>Measure of Association / comparison of predicted values:</a:t>
            </a:r>
          </a:p>
          <a:p>
            <a:r>
              <a:rPr lang="en-US" sz="2400" dirty="0" smtClean="0">
                <a:cs typeface="Courier New" pitchFamily="49" charset="0"/>
              </a:rPr>
              <a:t>Difference between means = </a:t>
            </a:r>
            <a:r>
              <a:rPr lang="en-US" sz="2400" dirty="0" smtClean="0">
                <a:solidFill>
                  <a:srgbClr val="FF0000"/>
                </a:solidFill>
                <a:cs typeface="Courier New" pitchFamily="49" charset="0"/>
              </a:rPr>
              <a:t>3155.85-3352.74</a:t>
            </a:r>
            <a:r>
              <a:rPr lang="en-US" sz="2400" dirty="0" smtClean="0">
                <a:cs typeface="Courier New" pitchFamily="49" charset="0"/>
              </a:rPr>
              <a:t> </a:t>
            </a:r>
            <a:r>
              <a:rPr lang="en-US" sz="2400" dirty="0" smtClean="0">
                <a:solidFill>
                  <a:srgbClr val="FF0000"/>
                </a:solidFill>
                <a:cs typeface="Courier New" pitchFamily="49" charset="0"/>
              </a:rPr>
              <a:t>= -196.89</a:t>
            </a:r>
          </a:p>
          <a:p>
            <a:r>
              <a:rPr lang="en-US" sz="2400" dirty="0" smtClean="0">
                <a:solidFill>
                  <a:schemeClr val="tx1">
                    <a:lumMod val="95000"/>
                    <a:lumOff val="5000"/>
                  </a:schemeClr>
                </a:solidFill>
                <a:cs typeface="Courier New" pitchFamily="49" charset="0"/>
              </a:rPr>
              <a:t>95% CI  	= </a:t>
            </a:r>
            <a:r>
              <a:rPr lang="en-US" sz="2400" dirty="0" smtClean="0">
                <a:solidFill>
                  <a:srgbClr val="FF0000"/>
                </a:solidFill>
                <a:cs typeface="Courier New" pitchFamily="49" charset="0"/>
              </a:rPr>
              <a:t>-196.89 +/- 1.96*6.29 = (-184.6, -209.2)</a:t>
            </a:r>
          </a:p>
          <a:p>
            <a:endParaRPr lang="en-US" sz="2000" dirty="0" smtClean="0">
              <a:solidFill>
                <a:srgbClr val="000000"/>
              </a:solidFill>
            </a:endParaRPr>
          </a:p>
          <a:p>
            <a:pPr algn="ctr"/>
            <a:endParaRPr lang="en-US" sz="2000" b="1" dirty="0" smtClean="0">
              <a:solidFill>
                <a:srgbClr val="000000"/>
              </a:solidFill>
              <a:latin typeface="Courier New" pitchFamily="49" charset="0"/>
            </a:endParaRPr>
          </a:p>
          <a:p>
            <a:endParaRPr lang="en-US" sz="2000" b="1" dirty="0" smtClean="0">
              <a:solidFill>
                <a:srgbClr val="000000"/>
              </a:solidFill>
              <a:latin typeface="Courier New" pitchFamily="49" charset="0"/>
            </a:endParaRPr>
          </a:p>
          <a:p>
            <a:endParaRPr lang="en-US" sz="2000" b="1" dirty="0" smtClean="0">
              <a:solidFill>
                <a:srgbClr val="000000"/>
              </a:solidFill>
              <a:latin typeface="Courier New" pitchFamily="49" charset="0"/>
            </a:endParaRPr>
          </a:p>
          <a:p>
            <a:endParaRPr lang="en-US" sz="2000" b="1" dirty="0" smtClean="0">
              <a:solidFill>
                <a:srgbClr val="000000"/>
              </a:solidFill>
              <a:latin typeface="Courier New" pitchFamily="49" charset="0"/>
            </a:endParaRPr>
          </a:p>
          <a:p>
            <a:endParaRPr lang="en-US" sz="2000" b="1" dirty="0" smtClean="0">
              <a:solidFill>
                <a:srgbClr val="000000"/>
              </a:solidFill>
              <a:latin typeface="Courier New" pitchFamily="49" charset="0"/>
            </a:endParaRPr>
          </a:p>
          <a:p>
            <a:pPr algn="ctr"/>
            <a:endParaRPr lang="en-US" sz="2000" b="1" dirty="0" smtClean="0">
              <a:solidFill>
                <a:srgbClr val="000000"/>
              </a:solidFill>
              <a:latin typeface="Courier New" pitchFamily="49" charset="0"/>
            </a:endParaRPr>
          </a:p>
          <a:p>
            <a:pPr algn="ctr"/>
            <a:endParaRPr lang="en-US" sz="2000" b="1" dirty="0" smtClean="0">
              <a:solidFill>
                <a:srgbClr val="000000"/>
              </a:solidFill>
              <a:latin typeface="Courier New" pitchFamily="49" charset="0"/>
            </a:endParaRPr>
          </a:p>
          <a:p>
            <a:pPr algn="ctr"/>
            <a:endParaRPr lang="en-US" sz="2000" b="1" dirty="0" smtClean="0">
              <a:solidFill>
                <a:srgbClr val="000000"/>
              </a:solidFill>
              <a:latin typeface="Courier New" pitchFamily="49" charset="0"/>
            </a:endParaRPr>
          </a:p>
          <a:p>
            <a:endParaRPr lang="en-US" dirty="0"/>
          </a:p>
        </p:txBody>
      </p:sp>
      <p:sp>
        <p:nvSpPr>
          <p:cNvPr id="4" name="Slide Number Placeholder 3"/>
          <p:cNvSpPr>
            <a:spLocks noGrp="1"/>
          </p:cNvSpPr>
          <p:nvPr>
            <p:ph type="sldNum" sz="quarter" idx="11"/>
          </p:nvPr>
        </p:nvSpPr>
        <p:spPr>
          <a:xfrm>
            <a:off x="6553200" y="6400800"/>
            <a:ext cx="2133600" cy="300038"/>
          </a:xfrm>
        </p:spPr>
        <p:txBody>
          <a:bodyPr/>
          <a:lstStyle/>
          <a:p>
            <a:fld id="{6F9A1DD7-282D-44A0-B4EE-314D129B2B17}" type="slidenum">
              <a:rPr lang="en-US" altLang="en-US" smtClean="0"/>
              <a:pPr/>
              <a:t>47</a:t>
            </a:fld>
            <a:endParaRPr lang="en-US"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1"/>
          </p:nvPr>
        </p:nvSpPr>
        <p:spPr>
          <a:xfrm>
            <a:off x="6553200" y="6400800"/>
            <a:ext cx="2133600" cy="300038"/>
          </a:xfrm>
        </p:spPr>
        <p:txBody>
          <a:bodyPr/>
          <a:lstStyle/>
          <a:p>
            <a:pPr>
              <a:defRPr/>
            </a:pPr>
            <a:fld id="{7DB2E4F6-CCFA-45A0-97BE-C82DF0F1DD6B}" type="slidenum">
              <a:rPr lang="en-US" altLang="en-US"/>
              <a:pPr>
                <a:defRPr/>
              </a:pPr>
              <a:t>48</a:t>
            </a:fld>
            <a:endParaRPr lang="en-US" altLang="en-US" dirty="0"/>
          </a:p>
        </p:txBody>
      </p:sp>
      <p:sp>
        <p:nvSpPr>
          <p:cNvPr id="29699" name="Rectangle 2"/>
          <p:cNvSpPr>
            <a:spLocks noGrp="1" noChangeArrowheads="1"/>
          </p:cNvSpPr>
          <p:nvPr>
            <p:ph type="title"/>
          </p:nvPr>
        </p:nvSpPr>
        <p:spPr>
          <a:xfrm>
            <a:off x="3200400" y="534988"/>
            <a:ext cx="3810000" cy="685800"/>
          </a:xfrm>
          <a:noFill/>
        </p:spPr>
        <p:txBody>
          <a:bodyPr/>
          <a:lstStyle/>
          <a:p>
            <a:pPr eaLnBrk="1" hangingPunct="1"/>
            <a:r>
              <a:rPr lang="en-US" dirty="0" smtClean="0"/>
              <a:t>'Normal' Regression with OLS in SAS</a:t>
            </a:r>
          </a:p>
        </p:txBody>
      </p:sp>
      <p:sp>
        <p:nvSpPr>
          <p:cNvPr id="29700" name="Rectangle 3"/>
          <p:cNvSpPr>
            <a:spLocks noGrp="1" noChangeArrowheads="1"/>
          </p:cNvSpPr>
          <p:nvPr>
            <p:ph type="body" idx="1"/>
          </p:nvPr>
        </p:nvSpPr>
        <p:spPr>
          <a:xfrm>
            <a:off x="455613" y="1447800"/>
            <a:ext cx="8308975" cy="4724400"/>
          </a:xfrm>
          <a:noFill/>
        </p:spPr>
        <p:txBody>
          <a:bodyPr/>
          <a:lstStyle/>
          <a:p>
            <a:pPr marL="0" indent="0" eaLnBrk="1" hangingPunct="1">
              <a:spcBef>
                <a:spcPct val="0"/>
              </a:spcBef>
              <a:buFont typeface="Wingdings" pitchFamily="2" charset="2"/>
              <a:buNone/>
            </a:pPr>
            <a:endParaRPr lang="en-US" sz="2000" b="1" dirty="0" smtClean="0">
              <a:solidFill>
                <a:srgbClr val="000000"/>
              </a:solidFill>
              <a:latin typeface="Courier New" pitchFamily="49" charset="0"/>
            </a:endParaRPr>
          </a:p>
        </p:txBody>
      </p:sp>
      <p:sp>
        <p:nvSpPr>
          <p:cNvPr id="29701" name="Text Box 4"/>
          <p:cNvSpPr txBox="1">
            <a:spLocks noChangeArrowheads="1"/>
          </p:cNvSpPr>
          <p:nvPr/>
        </p:nvSpPr>
        <p:spPr bwMode="auto">
          <a:xfrm>
            <a:off x="7299325" y="5827713"/>
            <a:ext cx="1006475" cy="366712"/>
          </a:xfrm>
          <a:prstGeom prst="rect">
            <a:avLst/>
          </a:prstGeom>
          <a:noFill/>
          <a:ln w="9525">
            <a:noFill/>
            <a:miter lim="800000"/>
            <a:headEnd/>
            <a:tailEnd/>
          </a:ln>
        </p:spPr>
        <p:txBody>
          <a:bodyPr>
            <a:spAutoFit/>
          </a:bodyPr>
          <a:lstStyle/>
          <a:p>
            <a:endParaRPr lang="en-US" dirty="0"/>
          </a:p>
        </p:txBody>
      </p:sp>
      <p:graphicFrame>
        <p:nvGraphicFramePr>
          <p:cNvPr id="533505" name="Object 1"/>
          <p:cNvGraphicFramePr>
            <a:graphicFrameLocks noChangeAspect="1"/>
          </p:cNvGraphicFramePr>
          <p:nvPr/>
        </p:nvGraphicFramePr>
        <p:xfrm>
          <a:off x="457200" y="1654175"/>
          <a:ext cx="8591550" cy="4975225"/>
        </p:xfrm>
        <a:graphic>
          <a:graphicData uri="http://schemas.openxmlformats.org/presentationml/2006/ole">
            <p:oleObj spid="_x0000_s533505" name="Document" r:id="rId3" imgW="5069830" imgH="2944076" progId="Word.Document.12">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Autofit/>
          </a:bodyPr>
          <a:lstStyle/>
          <a:p>
            <a:r>
              <a:rPr lang="en-US" sz="3200" dirty="0" smtClean="0"/>
              <a:t>Introduction</a:t>
            </a:r>
            <a:endParaRPr lang="en-US" sz="3200" dirty="0"/>
          </a:p>
        </p:txBody>
      </p:sp>
      <p:sp>
        <p:nvSpPr>
          <p:cNvPr id="46083" name="Rectangle 3"/>
          <p:cNvSpPr>
            <a:spLocks noGrp="1" noChangeArrowheads="1"/>
          </p:cNvSpPr>
          <p:nvPr>
            <p:ph idx="1"/>
          </p:nvPr>
        </p:nvSpPr>
        <p:spPr>
          <a:xfrm>
            <a:off x="457200" y="1524000"/>
            <a:ext cx="8229600" cy="4876800"/>
          </a:xfrm>
        </p:spPr>
        <p:txBody>
          <a:bodyPr/>
          <a:lstStyle/>
          <a:p>
            <a:pPr marL="0" indent="0">
              <a:spcBef>
                <a:spcPct val="0"/>
              </a:spcBef>
              <a:buNone/>
            </a:pPr>
            <a:r>
              <a:rPr lang="en-US" sz="2800" dirty="0"/>
              <a:t>The challenge for an MCH epidemiologist goes beyond carrying out complex multivariable analysis to include:</a:t>
            </a:r>
          </a:p>
          <a:p>
            <a:pPr>
              <a:spcBef>
                <a:spcPct val="0"/>
              </a:spcBef>
            </a:pPr>
            <a:endParaRPr lang="en-US" sz="1400" dirty="0"/>
          </a:p>
          <a:p>
            <a:pPr marL="0" indent="0">
              <a:spcBef>
                <a:spcPct val="0"/>
              </a:spcBef>
              <a:buNone/>
            </a:pPr>
            <a:r>
              <a:rPr lang="en-US" sz="2800" dirty="0"/>
              <a:t>advocating for and facilitating the </a:t>
            </a:r>
            <a:r>
              <a:rPr lang="en-US" sz="2800" b="1" i="1" u="sng" dirty="0">
                <a:solidFill>
                  <a:schemeClr val="accent2"/>
                </a:solidFill>
              </a:rPr>
              <a:t>routine</a:t>
            </a:r>
            <a:r>
              <a:rPr lang="en-US" sz="2800" dirty="0"/>
              <a:t> incorporation of  complex multivariable methods into the work of public health agencies, and</a:t>
            </a:r>
          </a:p>
          <a:p>
            <a:pPr>
              <a:spcBef>
                <a:spcPct val="0"/>
              </a:spcBef>
            </a:pPr>
            <a:endParaRPr lang="en-US" sz="1600" dirty="0"/>
          </a:p>
          <a:p>
            <a:pPr marL="1311275" lvl="2" indent="-396875">
              <a:spcBef>
                <a:spcPct val="0"/>
              </a:spcBef>
              <a:buFont typeface="Wingdings" pitchFamily="2" charset="2"/>
              <a:buChar char="§"/>
            </a:pPr>
            <a:r>
              <a:rPr lang="en-US" sz="2800" dirty="0"/>
              <a:t>guiding interpretation of findings</a:t>
            </a:r>
          </a:p>
          <a:p>
            <a:pPr marL="1311275" lvl="2" indent="-396875">
              <a:spcBef>
                <a:spcPct val="0"/>
              </a:spcBef>
              <a:buFont typeface="Wingdings" pitchFamily="2" charset="2"/>
              <a:buChar char="§"/>
            </a:pPr>
            <a:r>
              <a:rPr lang="en-US" sz="2800" dirty="0"/>
              <a:t>working to design reporting templates</a:t>
            </a:r>
          </a:p>
          <a:p>
            <a:pPr marL="1311275" lvl="2" indent="-396875">
              <a:spcBef>
                <a:spcPct val="0"/>
              </a:spcBef>
              <a:buFont typeface="Wingdings" pitchFamily="2" charset="2"/>
              <a:buChar char="§"/>
            </a:pPr>
            <a:r>
              <a:rPr lang="en-US" sz="2800" dirty="0"/>
              <a:t>working to build dissemination strategies</a:t>
            </a:r>
          </a:p>
          <a:p>
            <a:pPr marL="1311275" lvl="2" indent="-396875">
              <a:spcBef>
                <a:spcPct val="0"/>
              </a:spcBef>
              <a:buFont typeface="Wingdings" pitchFamily="2" charset="2"/>
              <a:buChar char="§"/>
            </a:pPr>
            <a:r>
              <a:rPr lang="en-US" sz="2800" dirty="0"/>
              <a:t>working to link findings with action plans or policy recommendations</a:t>
            </a:r>
          </a:p>
        </p:txBody>
      </p:sp>
      <p:sp>
        <p:nvSpPr>
          <p:cNvPr id="4" name="Slide Number Placeholder 3"/>
          <p:cNvSpPr>
            <a:spLocks noGrp="1"/>
          </p:cNvSpPr>
          <p:nvPr>
            <p:ph type="sldNum" sz="quarter" idx="11"/>
          </p:nvPr>
        </p:nvSpPr>
        <p:spPr>
          <a:xfrm>
            <a:off x="6553200" y="6400800"/>
            <a:ext cx="2133600" cy="300038"/>
          </a:xfrm>
        </p:spPr>
        <p:txBody>
          <a:bodyPr>
            <a:normAutofit/>
          </a:bodyPr>
          <a:lstStyle/>
          <a:p>
            <a:fld id="{C2C909C0-C345-489A-B9CE-E4719F9760AB}" type="slidenum">
              <a:rPr lang="en-US"/>
              <a:pPr/>
              <a:t>4</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a:xfrm>
            <a:off x="6553200" y="6400800"/>
            <a:ext cx="2133600" cy="300038"/>
          </a:xfrm>
        </p:spPr>
        <p:txBody>
          <a:bodyPr/>
          <a:lstStyle/>
          <a:p>
            <a:pPr>
              <a:defRPr/>
            </a:pPr>
            <a:fld id="{253A30B8-CDB1-4337-B802-E8104420D582}" type="slidenum">
              <a:rPr lang="en-US" altLang="en-US"/>
              <a:pPr>
                <a:defRPr/>
              </a:pPr>
              <a:t>49</a:t>
            </a:fld>
            <a:endParaRPr lang="en-US" altLang="en-US" dirty="0"/>
          </a:p>
        </p:txBody>
      </p:sp>
      <p:sp>
        <p:nvSpPr>
          <p:cNvPr id="30723" name="Rectangle 2"/>
          <p:cNvSpPr>
            <a:spLocks noGrp="1" noChangeArrowheads="1"/>
          </p:cNvSpPr>
          <p:nvPr>
            <p:ph type="title"/>
          </p:nvPr>
        </p:nvSpPr>
        <p:spPr/>
        <p:txBody>
          <a:bodyPr/>
          <a:lstStyle/>
          <a:p>
            <a:pPr eaLnBrk="1" hangingPunct="1"/>
            <a:r>
              <a:rPr lang="en-US" sz="3200" dirty="0" smtClean="0"/>
              <a:t>Logistic Regression</a:t>
            </a:r>
          </a:p>
        </p:txBody>
      </p:sp>
      <p:sp>
        <p:nvSpPr>
          <p:cNvPr id="30724" name="Rectangle 3"/>
          <p:cNvSpPr>
            <a:spLocks noGrp="1" noChangeArrowheads="1"/>
          </p:cNvSpPr>
          <p:nvPr>
            <p:ph type="body" idx="1"/>
          </p:nvPr>
        </p:nvSpPr>
        <p:spPr>
          <a:xfrm>
            <a:off x="457200" y="1371600"/>
            <a:ext cx="8305800" cy="4800600"/>
          </a:xfrm>
        </p:spPr>
        <p:txBody>
          <a:bodyPr/>
          <a:lstStyle/>
          <a:p>
            <a:pPr marL="0" indent="0" algn="ctr" eaLnBrk="1" hangingPunct="1">
              <a:spcBef>
                <a:spcPct val="0"/>
              </a:spcBef>
              <a:buFont typeface="Wingdings" pitchFamily="2" charset="2"/>
              <a:buNone/>
            </a:pPr>
            <a:r>
              <a:rPr lang="en-US" b="1" dirty="0" smtClean="0">
                <a:solidFill>
                  <a:srgbClr val="003300"/>
                </a:solidFill>
              </a:rPr>
              <a:t>Predicted Values</a:t>
            </a:r>
          </a:p>
          <a:p>
            <a:pPr marL="0" indent="0" algn="ctr" eaLnBrk="1" hangingPunct="1">
              <a:spcBef>
                <a:spcPct val="0"/>
              </a:spcBef>
              <a:buFont typeface="Wingdings" pitchFamily="2" charset="2"/>
              <a:buNone/>
            </a:pPr>
            <a:r>
              <a:rPr lang="en-US" dirty="0" smtClean="0"/>
              <a:t>When the outcome is a proportion with a logistic transformation, the predicted values are log odds</a:t>
            </a:r>
          </a:p>
          <a:p>
            <a:pPr marL="0" indent="0" algn="ctr" eaLnBrk="1" hangingPunct="1">
              <a:spcBef>
                <a:spcPct val="0"/>
              </a:spcBef>
              <a:buFont typeface="Wingdings" pitchFamily="2" charset="2"/>
              <a:buNone/>
            </a:pPr>
            <a:endParaRPr lang="en-US" sz="1000" dirty="0" smtClean="0"/>
          </a:p>
          <a:p>
            <a:pPr marL="0" indent="0" algn="ctr" eaLnBrk="1" hangingPunct="1">
              <a:spcBef>
                <a:spcPct val="0"/>
              </a:spcBef>
              <a:buFont typeface="Wingdings" pitchFamily="2" charset="2"/>
              <a:buNone/>
            </a:pPr>
            <a:r>
              <a:rPr lang="en-US" b="1" dirty="0" smtClean="0"/>
              <a:t>Dichotomous Independent Variable Coded 1 and 0:</a:t>
            </a:r>
          </a:p>
          <a:p>
            <a:pPr marL="0" indent="0" algn="ctr" eaLnBrk="1" hangingPunct="1">
              <a:spcBef>
                <a:spcPct val="0"/>
              </a:spcBef>
              <a:buFont typeface="Wingdings" pitchFamily="2" charset="2"/>
              <a:buNone/>
            </a:pPr>
            <a:endParaRPr lang="en-US" b="1" dirty="0" smtClean="0"/>
          </a:p>
          <a:p>
            <a:pPr marL="0" indent="0" algn="ctr" eaLnBrk="1" hangingPunct="1">
              <a:spcBef>
                <a:spcPct val="0"/>
              </a:spcBef>
              <a:buFont typeface="Wingdings" pitchFamily="2" charset="2"/>
              <a:buNone/>
            </a:pPr>
            <a:endParaRPr lang="en-US" dirty="0" smtClean="0"/>
          </a:p>
          <a:p>
            <a:pPr marL="0" indent="0" algn="ctr" eaLnBrk="1" hangingPunct="1">
              <a:spcBef>
                <a:spcPct val="0"/>
              </a:spcBef>
              <a:buFont typeface="Wingdings" pitchFamily="2" charset="2"/>
              <a:buNone/>
            </a:pPr>
            <a:endParaRPr lang="en-US" dirty="0" smtClean="0"/>
          </a:p>
          <a:p>
            <a:pPr marL="0" indent="0" algn="ctr" eaLnBrk="1" hangingPunct="1">
              <a:spcBef>
                <a:spcPct val="0"/>
              </a:spcBef>
              <a:buFont typeface="Wingdings" pitchFamily="2" charset="2"/>
              <a:buNone/>
            </a:pPr>
            <a:endParaRPr lang="en-US" dirty="0" smtClean="0"/>
          </a:p>
          <a:p>
            <a:pPr marL="0" indent="0" eaLnBrk="1" hangingPunct="1">
              <a:spcBef>
                <a:spcPct val="0"/>
              </a:spcBef>
              <a:buFont typeface="Wingdings" pitchFamily="2" charset="2"/>
              <a:buNone/>
            </a:pPr>
            <a:endParaRPr lang="en-US" b="1" dirty="0" smtClean="0"/>
          </a:p>
          <a:p>
            <a:pPr marL="950913" lvl="1" indent="-436563" eaLnBrk="1" hangingPunct="1">
              <a:spcBef>
                <a:spcPct val="0"/>
              </a:spcBef>
              <a:buFont typeface="Wingdings" pitchFamily="2" charset="2"/>
              <a:buNone/>
            </a:pPr>
            <a:r>
              <a:rPr lang="en-US" b="1" dirty="0" smtClean="0"/>
              <a:t>In general:</a:t>
            </a:r>
          </a:p>
          <a:p>
            <a:pPr marL="0" indent="0" algn="ctr" eaLnBrk="1" hangingPunct="1">
              <a:spcBef>
                <a:spcPct val="0"/>
              </a:spcBef>
              <a:buFont typeface="Wingdings" pitchFamily="2" charset="2"/>
              <a:buNone/>
            </a:pPr>
            <a:endParaRPr lang="en-US" b="1" dirty="0" smtClean="0"/>
          </a:p>
        </p:txBody>
      </p:sp>
      <p:pic>
        <p:nvPicPr>
          <p:cNvPr id="30725" name="Picture 4"/>
          <p:cNvPicPr>
            <a:picLocks noChangeAspect="1" noChangeArrowheads="1"/>
          </p:cNvPicPr>
          <p:nvPr/>
        </p:nvPicPr>
        <p:blipFill>
          <a:blip r:embed="rId2" cstate="print"/>
          <a:srcRect r="70473" b="18582"/>
          <a:stretch>
            <a:fillRect/>
          </a:stretch>
        </p:blipFill>
        <p:spPr bwMode="auto">
          <a:xfrm>
            <a:off x="762000" y="3352800"/>
            <a:ext cx="3525838" cy="1444625"/>
          </a:xfrm>
          <a:prstGeom prst="rect">
            <a:avLst/>
          </a:prstGeom>
          <a:noFill/>
          <a:ln w="25400" algn="ctr">
            <a:solidFill>
              <a:srgbClr val="993300"/>
            </a:solidFill>
            <a:miter lim="800000"/>
            <a:headEnd/>
            <a:tailEnd/>
          </a:ln>
        </p:spPr>
      </p:pic>
      <p:pic>
        <p:nvPicPr>
          <p:cNvPr id="30726" name="Picture 5"/>
          <p:cNvPicPr>
            <a:picLocks noChangeAspect="1" noChangeArrowheads="1"/>
          </p:cNvPicPr>
          <p:nvPr/>
        </p:nvPicPr>
        <p:blipFill>
          <a:blip r:embed="rId3" cstate="print"/>
          <a:srcRect r="70625" b="18582"/>
          <a:stretch>
            <a:fillRect/>
          </a:stretch>
        </p:blipFill>
        <p:spPr bwMode="auto">
          <a:xfrm>
            <a:off x="4953000" y="3352800"/>
            <a:ext cx="3511550" cy="1447800"/>
          </a:xfrm>
          <a:prstGeom prst="rect">
            <a:avLst/>
          </a:prstGeom>
          <a:noFill/>
          <a:ln w="25400" algn="ctr">
            <a:solidFill>
              <a:srgbClr val="003300"/>
            </a:solidFill>
            <a:miter lim="800000"/>
            <a:headEnd/>
            <a:tailEnd/>
          </a:ln>
        </p:spPr>
      </p:pic>
      <p:pic>
        <p:nvPicPr>
          <p:cNvPr id="30727" name="Picture 6"/>
          <p:cNvPicPr>
            <a:picLocks noChangeAspect="1" noChangeArrowheads="1"/>
          </p:cNvPicPr>
          <p:nvPr/>
        </p:nvPicPr>
        <p:blipFill>
          <a:blip r:embed="rId4" cstate="print"/>
          <a:srcRect r="57729" b="25044"/>
          <a:stretch>
            <a:fillRect/>
          </a:stretch>
        </p:blipFill>
        <p:spPr bwMode="auto">
          <a:xfrm>
            <a:off x="2971800" y="5186363"/>
            <a:ext cx="5046663" cy="985837"/>
          </a:xfrm>
          <a:prstGeom prst="rect">
            <a:avLst/>
          </a:prstGeom>
          <a:noFill/>
          <a:ln w="25400" algn="ctr">
            <a:solidFill>
              <a:srgbClr val="FFFF00"/>
            </a:solid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1"/>
          </p:nvPr>
        </p:nvSpPr>
        <p:spPr>
          <a:xfrm>
            <a:off x="6553200" y="6400800"/>
            <a:ext cx="2133600" cy="300038"/>
          </a:xfrm>
        </p:spPr>
        <p:txBody>
          <a:bodyPr/>
          <a:lstStyle/>
          <a:p>
            <a:pPr>
              <a:defRPr/>
            </a:pPr>
            <a:fld id="{044274AE-8DC7-4C11-AA90-0B9E58A6D36E}" type="slidenum">
              <a:rPr lang="en-US" altLang="en-US"/>
              <a:pPr>
                <a:defRPr/>
              </a:pPr>
              <a:t>50</a:t>
            </a:fld>
            <a:endParaRPr lang="en-US" altLang="en-US" dirty="0"/>
          </a:p>
        </p:txBody>
      </p:sp>
      <p:sp>
        <p:nvSpPr>
          <p:cNvPr id="31747" name="Rectangle 2"/>
          <p:cNvSpPr>
            <a:spLocks noGrp="1" noChangeArrowheads="1"/>
          </p:cNvSpPr>
          <p:nvPr>
            <p:ph type="title"/>
          </p:nvPr>
        </p:nvSpPr>
        <p:spPr/>
        <p:txBody>
          <a:bodyPr/>
          <a:lstStyle/>
          <a:p>
            <a:pPr eaLnBrk="1" hangingPunct="1"/>
            <a:r>
              <a:rPr lang="en-US" sz="3200" dirty="0" smtClean="0"/>
              <a:t>Logistic Regression</a:t>
            </a:r>
          </a:p>
        </p:txBody>
      </p:sp>
      <p:sp>
        <p:nvSpPr>
          <p:cNvPr id="31748" name="Rectangle 3"/>
          <p:cNvSpPr>
            <a:spLocks noGrp="1" noChangeArrowheads="1"/>
          </p:cNvSpPr>
          <p:nvPr>
            <p:ph type="body" idx="1"/>
          </p:nvPr>
        </p:nvSpPr>
        <p:spPr>
          <a:xfrm>
            <a:off x="457200" y="1371600"/>
            <a:ext cx="8305800" cy="4800600"/>
          </a:xfrm>
        </p:spPr>
        <p:txBody>
          <a:bodyPr/>
          <a:lstStyle/>
          <a:p>
            <a:pPr marL="0" indent="0" algn="ctr" eaLnBrk="1" hangingPunct="1">
              <a:buFont typeface="Wingdings" pitchFamily="2" charset="2"/>
              <a:buNone/>
            </a:pPr>
            <a:r>
              <a:rPr lang="en-US" b="1" dirty="0" smtClean="0">
                <a:solidFill>
                  <a:srgbClr val="003300"/>
                </a:solidFill>
              </a:rPr>
              <a:t>Measures of Association—Beta Coefficients—</a:t>
            </a:r>
          </a:p>
          <a:p>
            <a:pPr marL="0" indent="0" algn="ctr" eaLnBrk="1" hangingPunct="1">
              <a:buFont typeface="Wingdings" pitchFamily="2" charset="2"/>
              <a:buNone/>
            </a:pPr>
            <a:r>
              <a:rPr lang="en-US" b="1" dirty="0" smtClean="0">
                <a:solidFill>
                  <a:srgbClr val="003300"/>
                </a:solidFill>
              </a:rPr>
              <a:t>Differences Between Log Odds, and the Odds Ratio</a:t>
            </a:r>
          </a:p>
          <a:p>
            <a:pPr marL="0" indent="0" algn="ctr" eaLnBrk="1" hangingPunct="1">
              <a:buFont typeface="Wingdings" pitchFamily="2" charset="2"/>
              <a:buNone/>
            </a:pPr>
            <a:endParaRPr lang="en-US" sz="1600" dirty="0" smtClean="0"/>
          </a:p>
          <a:p>
            <a:pPr marL="0" indent="0" algn="ctr" eaLnBrk="1" hangingPunct="1">
              <a:buFont typeface="Wingdings" pitchFamily="2" charset="2"/>
              <a:buNone/>
            </a:pPr>
            <a:r>
              <a:rPr lang="en-US" b="1" dirty="0" smtClean="0"/>
              <a:t>Dichotomous Independent Variable Coded 1 and 0</a:t>
            </a:r>
          </a:p>
        </p:txBody>
      </p:sp>
      <p:pic>
        <p:nvPicPr>
          <p:cNvPr id="31749" name="Picture 4"/>
          <p:cNvPicPr>
            <a:picLocks noChangeAspect="1" noChangeArrowheads="1"/>
          </p:cNvPicPr>
          <p:nvPr/>
        </p:nvPicPr>
        <p:blipFill>
          <a:blip r:embed="rId2" cstate="print"/>
          <a:srcRect t="-3389" r="54659" b="8231"/>
          <a:stretch>
            <a:fillRect/>
          </a:stretch>
        </p:blipFill>
        <p:spPr bwMode="auto">
          <a:xfrm>
            <a:off x="838200" y="3352800"/>
            <a:ext cx="4049713" cy="2695575"/>
          </a:xfrm>
          <a:prstGeom prst="rect">
            <a:avLst/>
          </a:prstGeom>
          <a:noFill/>
          <a:ln w="31750" algn="ctr">
            <a:solidFill>
              <a:schemeClr val="bg2"/>
            </a:solidFill>
            <a:miter lim="800000"/>
            <a:headEnd/>
            <a:tailEnd/>
          </a:ln>
        </p:spPr>
      </p:pic>
      <p:pic>
        <p:nvPicPr>
          <p:cNvPr id="31750" name="Picture 5"/>
          <p:cNvPicPr>
            <a:picLocks noChangeAspect="1" noChangeArrowheads="1"/>
          </p:cNvPicPr>
          <p:nvPr/>
        </p:nvPicPr>
        <p:blipFill>
          <a:blip r:embed="rId3" cstate="print"/>
          <a:srcRect t="-1932" r="68477" b="21638"/>
          <a:stretch>
            <a:fillRect/>
          </a:stretch>
        </p:blipFill>
        <p:spPr bwMode="auto">
          <a:xfrm>
            <a:off x="5557838" y="3276600"/>
            <a:ext cx="2824162" cy="2852738"/>
          </a:xfrm>
          <a:prstGeom prst="rect">
            <a:avLst/>
          </a:prstGeom>
          <a:noFill/>
          <a:ln w="31750" algn="ctr">
            <a:solidFill>
              <a:srgbClr val="333399"/>
            </a:solid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1"/>
          </p:nvPr>
        </p:nvSpPr>
        <p:spPr>
          <a:xfrm>
            <a:off x="6553200" y="6400800"/>
            <a:ext cx="2133600" cy="300038"/>
          </a:xfrm>
        </p:spPr>
        <p:txBody>
          <a:bodyPr/>
          <a:lstStyle/>
          <a:p>
            <a:pPr>
              <a:defRPr/>
            </a:pPr>
            <a:fld id="{2D0FE5FF-FDDE-48B7-B8C9-D783DC2C78AF}" type="slidenum">
              <a:rPr lang="en-US" altLang="en-US"/>
              <a:pPr>
                <a:defRPr/>
              </a:pPr>
              <a:t>51</a:t>
            </a:fld>
            <a:endParaRPr lang="en-US" altLang="en-US" dirty="0"/>
          </a:p>
        </p:txBody>
      </p:sp>
      <p:sp>
        <p:nvSpPr>
          <p:cNvPr id="32771" name="Rectangle 2"/>
          <p:cNvSpPr>
            <a:spLocks noGrp="1" noChangeArrowheads="1"/>
          </p:cNvSpPr>
          <p:nvPr>
            <p:ph type="body" idx="1"/>
          </p:nvPr>
        </p:nvSpPr>
        <p:spPr>
          <a:xfrm>
            <a:off x="227013" y="1219200"/>
            <a:ext cx="8763000" cy="5334000"/>
          </a:xfrm>
          <a:noFill/>
        </p:spPr>
        <p:txBody>
          <a:bodyPr/>
          <a:lstStyle/>
          <a:p>
            <a:pPr marL="0" indent="0" algn="ctr" eaLnBrk="1" hangingPunct="1">
              <a:spcBef>
                <a:spcPct val="0"/>
              </a:spcBef>
              <a:buFont typeface="Wingdings" pitchFamily="2" charset="2"/>
              <a:buNone/>
            </a:pPr>
            <a:r>
              <a:rPr lang="en-US" b="1" dirty="0" smtClean="0">
                <a:solidFill>
                  <a:srgbClr val="003300"/>
                </a:solidFill>
              </a:rPr>
              <a:t>Measures of Association—Beta Coefficients—</a:t>
            </a:r>
          </a:p>
          <a:p>
            <a:pPr marL="0" indent="0" algn="ctr" eaLnBrk="1" hangingPunct="1">
              <a:spcBef>
                <a:spcPct val="0"/>
              </a:spcBef>
              <a:buFont typeface="Wingdings" pitchFamily="2" charset="2"/>
              <a:buNone/>
            </a:pPr>
            <a:r>
              <a:rPr lang="en-US" b="1" dirty="0" smtClean="0">
                <a:solidFill>
                  <a:srgbClr val="003300"/>
                </a:solidFill>
              </a:rPr>
              <a:t>Differences Between Log Odds, and the Odds Ratio</a:t>
            </a:r>
          </a:p>
          <a:p>
            <a:pPr marL="0" indent="0" algn="ctr" eaLnBrk="1" hangingPunct="1">
              <a:spcBef>
                <a:spcPct val="0"/>
              </a:spcBef>
              <a:buFont typeface="Wingdings" pitchFamily="2" charset="2"/>
              <a:buNone/>
            </a:pPr>
            <a:endParaRPr lang="en-US" sz="1200" dirty="0" smtClean="0"/>
          </a:p>
          <a:p>
            <a:pPr marL="0" indent="0" algn="ctr" eaLnBrk="1" hangingPunct="1">
              <a:spcBef>
                <a:spcPct val="0"/>
              </a:spcBef>
              <a:buFont typeface="Wingdings" pitchFamily="2" charset="2"/>
              <a:buNone/>
            </a:pPr>
            <a:r>
              <a:rPr lang="en-US" dirty="0" smtClean="0"/>
              <a:t>In General, The beta coefficient is the change in the logit for every unit change in X. </a:t>
            </a:r>
          </a:p>
          <a:p>
            <a:pPr marL="0" indent="0" eaLnBrk="1" hangingPunct="1">
              <a:spcBef>
                <a:spcPct val="0"/>
              </a:spcBef>
              <a:buFont typeface="Wingdings" pitchFamily="2" charset="2"/>
              <a:buNone/>
            </a:pPr>
            <a:endParaRPr lang="en-US" dirty="0" smtClean="0"/>
          </a:p>
          <a:p>
            <a:pPr marL="0" indent="0" eaLnBrk="1" hangingPunct="1">
              <a:spcBef>
                <a:spcPct val="0"/>
              </a:spcBef>
              <a:buFont typeface="Wingdings" pitchFamily="2" charset="2"/>
              <a:buNone/>
            </a:pPr>
            <a:endParaRPr lang="en-US" dirty="0" smtClean="0"/>
          </a:p>
          <a:p>
            <a:pPr marL="0" indent="0" eaLnBrk="1" hangingPunct="1">
              <a:spcBef>
                <a:spcPct val="0"/>
              </a:spcBef>
              <a:buFont typeface="Wingdings" pitchFamily="2" charset="2"/>
              <a:buNone/>
            </a:pPr>
            <a:endParaRPr lang="en-US" dirty="0" smtClean="0"/>
          </a:p>
          <a:p>
            <a:pPr marL="0" indent="0" eaLnBrk="1" hangingPunct="1">
              <a:spcBef>
                <a:spcPct val="0"/>
              </a:spcBef>
              <a:buFont typeface="Wingdings" pitchFamily="2" charset="2"/>
              <a:buNone/>
            </a:pPr>
            <a:endParaRPr lang="en-US" dirty="0" smtClean="0"/>
          </a:p>
          <a:p>
            <a:pPr marL="0" indent="0" eaLnBrk="1" hangingPunct="1">
              <a:spcBef>
                <a:spcPct val="0"/>
              </a:spcBef>
              <a:buFont typeface="Wingdings" pitchFamily="2" charset="2"/>
              <a:buNone/>
            </a:pPr>
            <a:endParaRPr lang="en-US" sz="3200" dirty="0" smtClean="0"/>
          </a:p>
          <a:p>
            <a:pPr marL="0" indent="0" eaLnBrk="1" hangingPunct="1">
              <a:spcBef>
                <a:spcPct val="0"/>
              </a:spcBef>
              <a:buFont typeface="Wingdings" pitchFamily="2" charset="2"/>
              <a:buNone/>
            </a:pPr>
            <a:r>
              <a:rPr lang="en-US" dirty="0" smtClean="0"/>
              <a:t>For an ordinal or continuous variable, the test of the beta coefficient will be a test of linear trend.</a:t>
            </a:r>
          </a:p>
        </p:txBody>
      </p:sp>
      <p:sp>
        <p:nvSpPr>
          <p:cNvPr id="32772" name="Rectangle 3"/>
          <p:cNvSpPr>
            <a:spLocks noGrp="1" noChangeArrowheads="1"/>
          </p:cNvSpPr>
          <p:nvPr>
            <p:ph type="title"/>
          </p:nvPr>
        </p:nvSpPr>
        <p:spPr/>
        <p:txBody>
          <a:bodyPr/>
          <a:lstStyle/>
          <a:p>
            <a:pPr eaLnBrk="1" hangingPunct="1"/>
            <a:r>
              <a:rPr lang="en-US" sz="3200" dirty="0" smtClean="0"/>
              <a:t>Logistic Regression</a:t>
            </a:r>
          </a:p>
        </p:txBody>
      </p:sp>
      <p:pic>
        <p:nvPicPr>
          <p:cNvPr id="32773" name="Picture 4"/>
          <p:cNvPicPr>
            <a:picLocks noChangeAspect="1" noChangeArrowheads="1"/>
          </p:cNvPicPr>
          <p:nvPr/>
        </p:nvPicPr>
        <p:blipFill>
          <a:blip r:embed="rId2" cstate="print"/>
          <a:srcRect r="33624" b="8943"/>
          <a:stretch>
            <a:fillRect/>
          </a:stretch>
        </p:blipFill>
        <p:spPr bwMode="auto">
          <a:xfrm>
            <a:off x="361950" y="3506788"/>
            <a:ext cx="4743450" cy="1674812"/>
          </a:xfrm>
          <a:prstGeom prst="rect">
            <a:avLst/>
          </a:prstGeom>
          <a:noFill/>
          <a:ln w="25400" algn="ctr">
            <a:solidFill>
              <a:srgbClr val="FF3300"/>
            </a:solidFill>
            <a:miter lim="800000"/>
            <a:headEnd/>
            <a:tailEnd/>
          </a:ln>
        </p:spPr>
      </p:pic>
      <p:pic>
        <p:nvPicPr>
          <p:cNvPr id="32774" name="Picture 5"/>
          <p:cNvPicPr>
            <a:picLocks noChangeAspect="1" noChangeArrowheads="1"/>
          </p:cNvPicPr>
          <p:nvPr/>
        </p:nvPicPr>
        <p:blipFill>
          <a:blip r:embed="rId3" cstate="print"/>
          <a:srcRect r="52202" b="6250"/>
          <a:stretch>
            <a:fillRect/>
          </a:stretch>
        </p:blipFill>
        <p:spPr bwMode="auto">
          <a:xfrm>
            <a:off x="5419725" y="3370263"/>
            <a:ext cx="3419475" cy="1811337"/>
          </a:xfrm>
          <a:prstGeom prst="rect">
            <a:avLst/>
          </a:prstGeom>
          <a:noFill/>
          <a:ln w="25400" algn="ctr">
            <a:solidFill>
              <a:srgbClr val="6600FF"/>
            </a:solid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1"/>
          </p:nvPr>
        </p:nvSpPr>
        <p:spPr>
          <a:xfrm>
            <a:off x="6553200" y="6400800"/>
            <a:ext cx="2133600" cy="300038"/>
          </a:xfrm>
        </p:spPr>
        <p:txBody>
          <a:bodyPr/>
          <a:lstStyle/>
          <a:p>
            <a:pPr>
              <a:defRPr/>
            </a:pPr>
            <a:fld id="{E067DEE2-D83D-4C54-94F6-DE7F5EEAEBFC}" type="slidenum">
              <a:rPr lang="en-US" altLang="en-US"/>
              <a:pPr>
                <a:defRPr/>
              </a:pPr>
              <a:t>52</a:t>
            </a:fld>
            <a:endParaRPr lang="en-US" altLang="en-US" dirty="0"/>
          </a:p>
        </p:txBody>
      </p:sp>
      <p:sp>
        <p:nvSpPr>
          <p:cNvPr id="33795" name="Rectangle 2"/>
          <p:cNvSpPr>
            <a:spLocks noGrp="1" noChangeArrowheads="1"/>
          </p:cNvSpPr>
          <p:nvPr>
            <p:ph type="body" idx="1"/>
          </p:nvPr>
        </p:nvSpPr>
        <p:spPr>
          <a:xfrm>
            <a:off x="457200" y="1371600"/>
            <a:ext cx="8305800" cy="4800600"/>
          </a:xfrm>
        </p:spPr>
        <p:txBody>
          <a:bodyPr/>
          <a:lstStyle/>
          <a:p>
            <a:pPr marL="0" indent="0" algn="ctr" eaLnBrk="1" hangingPunct="1">
              <a:buFont typeface="Wingdings" pitchFamily="2" charset="2"/>
              <a:buNone/>
            </a:pPr>
            <a:r>
              <a:rPr lang="en-US" dirty="0" smtClean="0"/>
              <a:t>Confidence Intervals for Estimated Odds Ratios from a Logistic Regression Model</a:t>
            </a:r>
          </a:p>
          <a:p>
            <a:pPr marL="0" indent="0" eaLnBrk="1" hangingPunct="1">
              <a:buFont typeface="Wingdings" pitchFamily="2" charset="2"/>
              <a:buNone/>
            </a:pPr>
            <a:endParaRPr lang="en-US" sz="1200" dirty="0" smtClean="0"/>
          </a:p>
          <a:p>
            <a:pPr marL="0" indent="0" algn="ctr" eaLnBrk="1" hangingPunct="1">
              <a:buFont typeface="Wingdings" pitchFamily="2" charset="2"/>
              <a:buNone/>
            </a:pPr>
            <a:r>
              <a:rPr lang="en-US" b="1" dirty="0" smtClean="0"/>
              <a:t>For dichotomous variables coded 1 and 0:</a:t>
            </a:r>
          </a:p>
          <a:p>
            <a:pPr marL="0" indent="0" eaLnBrk="1" hangingPunct="1">
              <a:buFont typeface="Wingdings" pitchFamily="2" charset="2"/>
              <a:buNone/>
            </a:pPr>
            <a:endParaRPr lang="en-US" b="1" dirty="0" smtClean="0"/>
          </a:p>
          <a:p>
            <a:pPr marL="0" indent="0" eaLnBrk="1" hangingPunct="1">
              <a:buFont typeface="Wingdings" pitchFamily="2" charset="2"/>
              <a:buNone/>
            </a:pPr>
            <a:endParaRPr lang="en-US" sz="1600" b="1" dirty="0" smtClean="0"/>
          </a:p>
          <a:p>
            <a:pPr marL="0" indent="0" algn="ctr" eaLnBrk="1" hangingPunct="1">
              <a:buFont typeface="Wingdings" pitchFamily="2" charset="2"/>
              <a:buNone/>
            </a:pPr>
            <a:endParaRPr lang="en-US" sz="1400" b="1" dirty="0" smtClean="0"/>
          </a:p>
          <a:p>
            <a:pPr marL="0" indent="0" algn="ctr" eaLnBrk="1" hangingPunct="1">
              <a:buFont typeface="Wingdings" pitchFamily="2" charset="2"/>
              <a:buNone/>
            </a:pPr>
            <a:r>
              <a:rPr lang="en-US" b="1" dirty="0" smtClean="0"/>
              <a:t>In general, for a single beta coefficient:</a:t>
            </a:r>
          </a:p>
          <a:p>
            <a:pPr marL="0" indent="0" algn="ctr" eaLnBrk="1" hangingPunct="1">
              <a:buFont typeface="Wingdings" pitchFamily="2" charset="2"/>
              <a:buNone/>
            </a:pPr>
            <a:endParaRPr lang="en-US" sz="1600" b="1" dirty="0" smtClean="0"/>
          </a:p>
          <a:p>
            <a:pPr marL="0" indent="0" eaLnBrk="1" hangingPunct="1">
              <a:buFont typeface="Wingdings" pitchFamily="2" charset="2"/>
              <a:buNone/>
            </a:pPr>
            <a:endParaRPr lang="en-US" sz="1600" b="1" dirty="0" smtClean="0"/>
          </a:p>
          <a:p>
            <a:pPr marL="0" indent="0" eaLnBrk="1" hangingPunct="1">
              <a:buFont typeface="Wingdings" pitchFamily="2" charset="2"/>
              <a:buNone/>
            </a:pPr>
            <a:endParaRPr lang="en-US" sz="1400" b="1" dirty="0" smtClean="0"/>
          </a:p>
          <a:p>
            <a:pPr marL="0" indent="0" algn="ctr" eaLnBrk="1" hangingPunct="1">
              <a:buFont typeface="Wingdings" pitchFamily="2" charset="2"/>
              <a:buNone/>
            </a:pPr>
            <a:r>
              <a:rPr lang="en-US" sz="2400" dirty="0" smtClean="0"/>
              <a:t>where "diff" is the difference of interest in the values of the independent variable being analyzed</a:t>
            </a:r>
            <a:endParaRPr lang="en-US" sz="1600" dirty="0" smtClean="0"/>
          </a:p>
        </p:txBody>
      </p:sp>
      <p:sp>
        <p:nvSpPr>
          <p:cNvPr id="33796" name="Rectangle 3"/>
          <p:cNvSpPr>
            <a:spLocks noGrp="1" noChangeArrowheads="1"/>
          </p:cNvSpPr>
          <p:nvPr>
            <p:ph type="title"/>
          </p:nvPr>
        </p:nvSpPr>
        <p:spPr/>
        <p:txBody>
          <a:bodyPr/>
          <a:lstStyle/>
          <a:p>
            <a:pPr eaLnBrk="1" hangingPunct="1"/>
            <a:r>
              <a:rPr lang="en-US" sz="3200" dirty="0" smtClean="0"/>
              <a:t>Logistic Regression</a:t>
            </a:r>
          </a:p>
        </p:txBody>
      </p:sp>
      <p:pic>
        <p:nvPicPr>
          <p:cNvPr id="33797" name="Picture 4"/>
          <p:cNvPicPr>
            <a:picLocks noChangeAspect="1" noChangeArrowheads="1"/>
          </p:cNvPicPr>
          <p:nvPr/>
        </p:nvPicPr>
        <p:blipFill>
          <a:blip r:embed="rId2" cstate="print"/>
          <a:srcRect l="31564" r="32120" b="33490"/>
          <a:stretch>
            <a:fillRect/>
          </a:stretch>
        </p:blipFill>
        <p:spPr bwMode="auto">
          <a:xfrm>
            <a:off x="2536825" y="4776788"/>
            <a:ext cx="4168775" cy="481012"/>
          </a:xfrm>
          <a:prstGeom prst="rect">
            <a:avLst/>
          </a:prstGeom>
          <a:solidFill>
            <a:schemeClr val="bg2">
              <a:alpha val="10196"/>
            </a:schemeClr>
          </a:solidFill>
          <a:ln w="25400" algn="ctr">
            <a:solidFill>
              <a:schemeClr val="bg2"/>
            </a:solidFill>
            <a:miter lim="800000"/>
            <a:headEnd/>
            <a:tailEnd/>
          </a:ln>
        </p:spPr>
      </p:pic>
      <p:pic>
        <p:nvPicPr>
          <p:cNvPr id="33798" name="Picture 5"/>
          <p:cNvPicPr>
            <a:picLocks noChangeAspect="1" noChangeArrowheads="1"/>
          </p:cNvPicPr>
          <p:nvPr/>
        </p:nvPicPr>
        <p:blipFill>
          <a:blip r:embed="rId3" cstate="print"/>
          <a:srcRect l="37788" t="146" r="37091" b="36917"/>
          <a:stretch>
            <a:fillRect/>
          </a:stretch>
        </p:blipFill>
        <p:spPr bwMode="auto">
          <a:xfrm>
            <a:off x="3124200" y="3200400"/>
            <a:ext cx="2895600" cy="457200"/>
          </a:xfrm>
          <a:prstGeom prst="rect">
            <a:avLst/>
          </a:prstGeom>
          <a:noFill/>
          <a:ln w="25400" algn="ctr">
            <a:solidFill>
              <a:srgbClr val="993366"/>
            </a:solid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Logistic Regression </a:t>
            </a:r>
            <a:br>
              <a:rPr lang="en-US" sz="3200" dirty="0" smtClean="0"/>
            </a:br>
            <a:r>
              <a:rPr lang="en-US" sz="3200" dirty="0" smtClean="0"/>
              <a:t>in SAS</a:t>
            </a:r>
            <a:endParaRPr lang="en-US" sz="3200" dirty="0"/>
          </a:p>
        </p:txBody>
      </p:sp>
      <p:sp>
        <p:nvSpPr>
          <p:cNvPr id="3" name="Content Placeholder 2"/>
          <p:cNvSpPr>
            <a:spLocks noGrp="1"/>
          </p:cNvSpPr>
          <p:nvPr>
            <p:ph idx="1"/>
          </p:nvPr>
        </p:nvSpPr>
        <p:spPr>
          <a:xfrm>
            <a:off x="304800" y="1447800"/>
            <a:ext cx="8458200" cy="4724400"/>
          </a:xfrm>
        </p:spPr>
        <p:txBody>
          <a:bodyPr/>
          <a:lstStyle/>
          <a:p>
            <a:pPr>
              <a:spcBef>
                <a:spcPts val="0"/>
              </a:spcBef>
            </a:pPr>
            <a:r>
              <a:rPr lang="en-US" sz="1800" b="1" dirty="0" smtClean="0">
                <a:solidFill>
                  <a:srgbClr val="008000"/>
                </a:solidFill>
                <a:latin typeface="Courier New"/>
              </a:rPr>
              <a:t>/* Dichotomous Birthweight, Logistic Regression */</a:t>
            </a:r>
            <a:endParaRPr lang="en-US" sz="1800" b="1" dirty="0" smtClean="0">
              <a:solidFill>
                <a:srgbClr val="000000"/>
              </a:solidFill>
              <a:latin typeface="Courier New"/>
            </a:endParaRPr>
          </a:p>
          <a:p>
            <a:pPr>
              <a:spcBef>
                <a:spcPts val="0"/>
              </a:spcBef>
            </a:pPr>
            <a:r>
              <a:rPr lang="en-US" sz="1800" b="1" dirty="0" smtClean="0">
                <a:solidFill>
                  <a:srgbClr val="000080"/>
                </a:solidFill>
                <a:latin typeface="Courier New"/>
              </a:rPr>
              <a:t>proc</a:t>
            </a:r>
            <a:r>
              <a:rPr lang="en-US" sz="1800" b="1" dirty="0" smtClean="0">
                <a:solidFill>
                  <a:srgbClr val="000000"/>
                </a:solidFill>
                <a:latin typeface="Courier New"/>
              </a:rPr>
              <a:t> </a:t>
            </a:r>
            <a:r>
              <a:rPr lang="en-US" sz="1800" b="1" dirty="0" smtClean="0">
                <a:solidFill>
                  <a:srgbClr val="000080"/>
                </a:solidFill>
                <a:latin typeface="Courier New"/>
              </a:rPr>
              <a:t>logistic</a:t>
            </a:r>
            <a:r>
              <a:rPr lang="en-US" sz="1800" b="1" dirty="0" smtClean="0">
                <a:solidFill>
                  <a:srgbClr val="000000"/>
                </a:solidFill>
                <a:latin typeface="Courier New"/>
              </a:rPr>
              <a:t> </a:t>
            </a:r>
            <a:r>
              <a:rPr lang="en-US" sz="1800" b="1" dirty="0" smtClean="0">
                <a:solidFill>
                  <a:srgbClr val="0000FF"/>
                </a:solidFill>
                <a:latin typeface="Courier New"/>
              </a:rPr>
              <a:t>order</a:t>
            </a:r>
            <a:r>
              <a:rPr lang="en-US" sz="1800" b="1" dirty="0" smtClean="0">
                <a:solidFill>
                  <a:srgbClr val="000000"/>
                </a:solidFill>
                <a:latin typeface="Courier New"/>
              </a:rPr>
              <a:t>=formatted </a:t>
            </a:r>
            <a:r>
              <a:rPr lang="en-US" sz="1800" b="1" dirty="0" smtClean="0">
                <a:solidFill>
                  <a:srgbClr val="0000FF"/>
                </a:solidFill>
                <a:latin typeface="Courier New"/>
              </a:rPr>
              <a:t>data</a:t>
            </a:r>
            <a:r>
              <a:rPr lang="en-US" sz="1800" b="1" dirty="0" smtClean="0">
                <a:solidFill>
                  <a:srgbClr val="000000"/>
                </a:solidFill>
                <a:latin typeface="Courier New"/>
              </a:rPr>
              <a:t>=one;</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model</a:t>
            </a:r>
            <a:r>
              <a:rPr lang="en-US" sz="1800" dirty="0" smtClean="0">
                <a:solidFill>
                  <a:srgbClr val="000000"/>
                </a:solidFill>
                <a:latin typeface="Courier New"/>
              </a:rPr>
              <a:t> lbw = smoking;</a:t>
            </a:r>
          </a:p>
          <a:p>
            <a:pPr>
              <a:spcBef>
                <a:spcPts val="0"/>
              </a:spcBef>
            </a:pPr>
            <a:r>
              <a:rPr lang="en-US" sz="1800" b="1" dirty="0" smtClean="0">
                <a:solidFill>
                  <a:srgbClr val="000080"/>
                </a:solidFill>
                <a:latin typeface="Courier New"/>
              </a:rPr>
              <a:t>run</a:t>
            </a:r>
            <a:r>
              <a:rPr lang="en-US" sz="1800" b="1" dirty="0" smtClean="0">
                <a:solidFill>
                  <a:srgbClr val="000000"/>
                </a:solidFill>
                <a:latin typeface="Courier New"/>
              </a:rPr>
              <a:t>;</a:t>
            </a:r>
          </a:p>
          <a:p>
            <a:pPr>
              <a:spcBef>
                <a:spcPts val="0"/>
              </a:spcBef>
            </a:pPr>
            <a:r>
              <a:rPr lang="en-US" sz="1800" b="1" dirty="0" smtClean="0">
                <a:solidFill>
                  <a:srgbClr val="000080"/>
                </a:solidFill>
                <a:latin typeface="Courier New"/>
              </a:rPr>
              <a:t>proc</a:t>
            </a:r>
            <a:r>
              <a:rPr lang="en-US" sz="1800" b="1" dirty="0" smtClean="0">
                <a:solidFill>
                  <a:srgbClr val="000000"/>
                </a:solidFill>
                <a:latin typeface="Courier New"/>
              </a:rPr>
              <a:t> </a:t>
            </a:r>
            <a:r>
              <a:rPr lang="en-US" sz="1800" b="1" dirty="0" smtClean="0">
                <a:solidFill>
                  <a:srgbClr val="000080"/>
                </a:solidFill>
                <a:latin typeface="Courier New"/>
              </a:rPr>
              <a:t>logistic</a:t>
            </a:r>
            <a:r>
              <a:rPr lang="en-US" sz="1800" b="1" dirty="0" smtClean="0">
                <a:solidFill>
                  <a:srgbClr val="000000"/>
                </a:solidFill>
                <a:latin typeface="Courier New"/>
              </a:rPr>
              <a:t> </a:t>
            </a:r>
            <a:r>
              <a:rPr lang="en-US" sz="1800" b="1" dirty="0" smtClean="0">
                <a:solidFill>
                  <a:srgbClr val="0000FF"/>
                </a:solidFill>
                <a:latin typeface="Courier New"/>
              </a:rPr>
              <a:t>order</a:t>
            </a:r>
            <a:r>
              <a:rPr lang="en-US" sz="1800" b="1" dirty="0" smtClean="0">
                <a:solidFill>
                  <a:srgbClr val="000000"/>
                </a:solidFill>
                <a:latin typeface="Courier New"/>
              </a:rPr>
              <a:t>=formatted </a:t>
            </a:r>
            <a:r>
              <a:rPr lang="en-US" sz="1800" b="1" dirty="0" smtClean="0">
                <a:solidFill>
                  <a:srgbClr val="0000FF"/>
                </a:solidFill>
                <a:latin typeface="Courier New"/>
              </a:rPr>
              <a:t>data</a:t>
            </a:r>
            <a:r>
              <a:rPr lang="en-US" sz="1800" b="1" dirty="0" smtClean="0">
                <a:solidFill>
                  <a:srgbClr val="000000"/>
                </a:solidFill>
                <a:latin typeface="Courier New"/>
              </a:rPr>
              <a:t>=one;</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model</a:t>
            </a:r>
            <a:r>
              <a:rPr lang="en-US" sz="1800" dirty="0" smtClean="0">
                <a:solidFill>
                  <a:srgbClr val="000000"/>
                </a:solidFill>
                <a:latin typeface="Courier New"/>
              </a:rPr>
              <a:t> lbw = smoking late_no_pnc;</a:t>
            </a:r>
          </a:p>
          <a:p>
            <a:pPr>
              <a:spcBef>
                <a:spcPts val="0"/>
              </a:spcBef>
            </a:pPr>
            <a:r>
              <a:rPr lang="en-US" sz="1800" b="1" dirty="0" smtClean="0">
                <a:solidFill>
                  <a:srgbClr val="000080"/>
                </a:solidFill>
                <a:latin typeface="Courier New"/>
              </a:rPr>
              <a:t>run</a:t>
            </a:r>
            <a:r>
              <a:rPr lang="en-US" sz="1800" b="1" dirty="0" smtClean="0">
                <a:solidFill>
                  <a:srgbClr val="000000"/>
                </a:solidFill>
                <a:latin typeface="Courier New"/>
              </a:rPr>
              <a:t>;</a:t>
            </a:r>
          </a:p>
          <a:p>
            <a:pPr>
              <a:spcBef>
                <a:spcPts val="0"/>
              </a:spcBef>
            </a:pPr>
            <a:endParaRPr lang="en-US" sz="1000" dirty="0" smtClean="0">
              <a:solidFill>
                <a:srgbClr val="000000"/>
              </a:solidFill>
              <a:latin typeface="Courier New"/>
            </a:endParaRPr>
          </a:p>
          <a:p>
            <a:pPr>
              <a:spcBef>
                <a:spcPts val="0"/>
              </a:spcBef>
            </a:pPr>
            <a:r>
              <a:rPr lang="en-US" sz="1800" b="1" dirty="0" smtClean="0">
                <a:solidFill>
                  <a:srgbClr val="000080"/>
                </a:solidFill>
                <a:latin typeface="Courier New"/>
              </a:rPr>
              <a:t>proc</a:t>
            </a:r>
            <a:r>
              <a:rPr lang="en-US" sz="1800" b="1" dirty="0" smtClean="0">
                <a:solidFill>
                  <a:srgbClr val="000000"/>
                </a:solidFill>
                <a:latin typeface="Courier New"/>
              </a:rPr>
              <a:t> </a:t>
            </a:r>
            <a:r>
              <a:rPr lang="en-US" sz="1800" b="1" dirty="0" smtClean="0">
                <a:solidFill>
                  <a:srgbClr val="000080"/>
                </a:solidFill>
                <a:latin typeface="Courier New"/>
              </a:rPr>
              <a:t>genmod</a:t>
            </a:r>
            <a:r>
              <a:rPr lang="en-US" sz="1800" b="1" dirty="0" smtClean="0">
                <a:solidFill>
                  <a:srgbClr val="000000"/>
                </a:solidFill>
                <a:latin typeface="Courier New"/>
              </a:rPr>
              <a:t> </a:t>
            </a:r>
            <a:r>
              <a:rPr lang="en-US" sz="1800" b="1" dirty="0" smtClean="0">
                <a:solidFill>
                  <a:srgbClr val="0000FF"/>
                </a:solidFill>
                <a:latin typeface="Courier New"/>
              </a:rPr>
              <a:t>data</a:t>
            </a:r>
            <a:r>
              <a:rPr lang="en-US" sz="1800" b="1" dirty="0" smtClean="0">
                <a:solidFill>
                  <a:srgbClr val="000000"/>
                </a:solidFill>
                <a:latin typeface="Courier New"/>
              </a:rPr>
              <a:t>=one;</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model</a:t>
            </a:r>
            <a:r>
              <a:rPr lang="en-US" sz="1800" dirty="0" smtClean="0">
                <a:solidFill>
                  <a:srgbClr val="000000"/>
                </a:solidFill>
                <a:latin typeface="Courier New"/>
              </a:rPr>
              <a:t> lbw = smoking / </a:t>
            </a:r>
            <a:r>
              <a:rPr lang="en-US" sz="1800" dirty="0" smtClean="0">
                <a:solidFill>
                  <a:srgbClr val="0000FF"/>
                </a:solidFill>
                <a:latin typeface="Courier New"/>
              </a:rPr>
              <a:t>link</a:t>
            </a:r>
            <a:r>
              <a:rPr lang="en-US" sz="1800" dirty="0" smtClean="0">
                <a:solidFill>
                  <a:srgbClr val="000000"/>
                </a:solidFill>
                <a:latin typeface="Courier New"/>
              </a:rPr>
              <a:t>=logit </a:t>
            </a:r>
            <a:r>
              <a:rPr lang="en-US" sz="1800" dirty="0" smtClean="0">
                <a:solidFill>
                  <a:srgbClr val="0000FF"/>
                </a:solidFill>
                <a:latin typeface="Courier New"/>
              </a:rPr>
              <a:t>dist</a:t>
            </a:r>
            <a:r>
              <a:rPr lang="en-US" sz="1800" dirty="0" smtClean="0">
                <a:solidFill>
                  <a:srgbClr val="000000"/>
                </a:solidFill>
                <a:latin typeface="Courier New"/>
              </a:rPr>
              <a:t>=bin;</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estimate</a:t>
            </a:r>
            <a:r>
              <a:rPr lang="en-US" sz="1800" dirty="0" smtClean="0">
                <a:solidFill>
                  <a:srgbClr val="000000"/>
                </a:solidFill>
                <a:latin typeface="Courier New"/>
              </a:rPr>
              <a:t> </a:t>
            </a:r>
            <a:r>
              <a:rPr lang="en-US" sz="1800" dirty="0" smtClean="0">
                <a:solidFill>
                  <a:srgbClr val="800080"/>
                </a:solidFill>
                <a:latin typeface="Courier New"/>
              </a:rPr>
              <a:t>'Crude OR smoking'</a:t>
            </a:r>
            <a:r>
              <a:rPr lang="en-US" sz="1800" dirty="0" smtClean="0">
                <a:solidFill>
                  <a:srgbClr val="000000"/>
                </a:solidFill>
                <a:latin typeface="Courier New"/>
              </a:rPr>
              <a:t> smoking </a:t>
            </a:r>
            <a:r>
              <a:rPr lang="en-US" sz="1800" b="1" dirty="0" smtClean="0">
                <a:solidFill>
                  <a:srgbClr val="008080"/>
                </a:solidFill>
                <a:latin typeface="Courier New"/>
              </a:rPr>
              <a:t>1</a:t>
            </a:r>
            <a:r>
              <a:rPr lang="en-US" sz="1800" b="1" dirty="0" smtClean="0">
                <a:solidFill>
                  <a:srgbClr val="000000"/>
                </a:solidFill>
                <a:latin typeface="Courier New"/>
              </a:rPr>
              <a:t> / </a:t>
            </a:r>
            <a:r>
              <a:rPr lang="en-US" sz="1800" b="1" dirty="0" smtClean="0">
                <a:solidFill>
                  <a:srgbClr val="0000FF"/>
                </a:solidFill>
                <a:latin typeface="Courier New"/>
              </a:rPr>
              <a:t>exp</a:t>
            </a:r>
            <a:r>
              <a:rPr lang="en-US" sz="1800" b="1" dirty="0" smtClean="0">
                <a:solidFill>
                  <a:srgbClr val="000000"/>
                </a:solidFill>
                <a:latin typeface="Courier New"/>
              </a:rPr>
              <a:t>;</a:t>
            </a:r>
          </a:p>
          <a:p>
            <a:pPr>
              <a:spcBef>
                <a:spcPts val="0"/>
              </a:spcBef>
            </a:pPr>
            <a:r>
              <a:rPr lang="en-US" sz="1800" b="1" dirty="0" smtClean="0">
                <a:solidFill>
                  <a:srgbClr val="000080"/>
                </a:solidFill>
                <a:latin typeface="Courier New"/>
              </a:rPr>
              <a:t>run</a:t>
            </a:r>
            <a:r>
              <a:rPr lang="en-US" sz="1800" b="1" dirty="0" smtClean="0">
                <a:solidFill>
                  <a:srgbClr val="000000"/>
                </a:solidFill>
                <a:latin typeface="Courier New"/>
              </a:rPr>
              <a:t>;</a:t>
            </a:r>
          </a:p>
          <a:p>
            <a:pPr>
              <a:spcBef>
                <a:spcPts val="0"/>
              </a:spcBef>
            </a:pPr>
            <a:r>
              <a:rPr lang="en-US" sz="1800" b="1" dirty="0" smtClean="0">
                <a:solidFill>
                  <a:srgbClr val="000080"/>
                </a:solidFill>
                <a:latin typeface="Courier New"/>
              </a:rPr>
              <a:t>proc</a:t>
            </a:r>
            <a:r>
              <a:rPr lang="en-US" sz="1800" b="1" dirty="0" smtClean="0">
                <a:solidFill>
                  <a:srgbClr val="000000"/>
                </a:solidFill>
                <a:latin typeface="Courier New"/>
              </a:rPr>
              <a:t> </a:t>
            </a:r>
            <a:r>
              <a:rPr lang="en-US" sz="1800" b="1" dirty="0" smtClean="0">
                <a:solidFill>
                  <a:srgbClr val="000080"/>
                </a:solidFill>
                <a:latin typeface="Courier New"/>
              </a:rPr>
              <a:t>genmod</a:t>
            </a:r>
            <a:r>
              <a:rPr lang="en-US" sz="1800" b="1" dirty="0" smtClean="0">
                <a:solidFill>
                  <a:srgbClr val="000000"/>
                </a:solidFill>
                <a:latin typeface="Courier New"/>
              </a:rPr>
              <a:t> </a:t>
            </a:r>
            <a:r>
              <a:rPr lang="en-US" sz="1800" b="1" dirty="0" smtClean="0">
                <a:solidFill>
                  <a:srgbClr val="0000FF"/>
                </a:solidFill>
                <a:latin typeface="Courier New"/>
              </a:rPr>
              <a:t>data</a:t>
            </a:r>
            <a:r>
              <a:rPr lang="en-US" sz="1800" b="1" dirty="0" smtClean="0">
                <a:solidFill>
                  <a:srgbClr val="000000"/>
                </a:solidFill>
                <a:latin typeface="Courier New"/>
              </a:rPr>
              <a:t>=one;</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model</a:t>
            </a:r>
            <a:r>
              <a:rPr lang="en-US" sz="1800" dirty="0" smtClean="0">
                <a:solidFill>
                  <a:srgbClr val="000000"/>
                </a:solidFill>
                <a:latin typeface="Courier New"/>
              </a:rPr>
              <a:t> lbw = smoking late_no_pnc / </a:t>
            </a:r>
            <a:r>
              <a:rPr lang="en-US" sz="1800" dirty="0" smtClean="0">
                <a:solidFill>
                  <a:srgbClr val="0000FF"/>
                </a:solidFill>
                <a:latin typeface="Courier New"/>
              </a:rPr>
              <a:t>link</a:t>
            </a:r>
            <a:r>
              <a:rPr lang="en-US" sz="1800" dirty="0" smtClean="0">
                <a:solidFill>
                  <a:srgbClr val="000000"/>
                </a:solidFill>
                <a:latin typeface="Courier New"/>
              </a:rPr>
              <a:t>=logit </a:t>
            </a:r>
            <a:r>
              <a:rPr lang="en-US" sz="1800" dirty="0" smtClean="0">
                <a:solidFill>
                  <a:srgbClr val="0000FF"/>
                </a:solidFill>
                <a:latin typeface="Courier New"/>
              </a:rPr>
              <a:t>dist</a:t>
            </a:r>
            <a:r>
              <a:rPr lang="en-US" sz="1800" dirty="0" smtClean="0">
                <a:solidFill>
                  <a:srgbClr val="000000"/>
                </a:solidFill>
                <a:latin typeface="Courier New"/>
              </a:rPr>
              <a:t>=bin;</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estimate</a:t>
            </a:r>
            <a:r>
              <a:rPr lang="en-US" sz="1800" dirty="0" smtClean="0">
                <a:solidFill>
                  <a:srgbClr val="000000"/>
                </a:solidFill>
                <a:latin typeface="Courier New"/>
              </a:rPr>
              <a:t> </a:t>
            </a:r>
            <a:r>
              <a:rPr lang="en-US" sz="1800" dirty="0" smtClean="0">
                <a:solidFill>
                  <a:srgbClr val="800080"/>
                </a:solidFill>
                <a:latin typeface="Courier New"/>
              </a:rPr>
              <a:t>'AOR smoking'</a:t>
            </a:r>
            <a:r>
              <a:rPr lang="en-US" sz="1800" dirty="0" smtClean="0">
                <a:solidFill>
                  <a:srgbClr val="000000"/>
                </a:solidFill>
                <a:latin typeface="Courier New"/>
              </a:rPr>
              <a:t> smoking </a:t>
            </a:r>
            <a:r>
              <a:rPr lang="en-US" sz="1800" b="1" dirty="0" smtClean="0">
                <a:solidFill>
                  <a:srgbClr val="008080"/>
                </a:solidFill>
                <a:latin typeface="Courier New"/>
              </a:rPr>
              <a:t>1</a:t>
            </a:r>
            <a:r>
              <a:rPr lang="en-US" sz="1800" b="1" dirty="0" smtClean="0">
                <a:solidFill>
                  <a:srgbClr val="000000"/>
                </a:solidFill>
                <a:latin typeface="Courier New"/>
              </a:rPr>
              <a:t> / </a:t>
            </a:r>
            <a:r>
              <a:rPr lang="en-US" sz="1800" b="1" dirty="0" smtClean="0">
                <a:solidFill>
                  <a:srgbClr val="0000FF"/>
                </a:solidFill>
                <a:latin typeface="Courier New"/>
              </a:rPr>
              <a:t>exp</a:t>
            </a:r>
            <a:r>
              <a:rPr lang="en-US" sz="1800" b="1" dirty="0" smtClean="0">
                <a:solidFill>
                  <a:srgbClr val="000000"/>
                </a:solidFill>
                <a:latin typeface="Courier New"/>
              </a:rPr>
              <a:t>;</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estimate</a:t>
            </a:r>
            <a:r>
              <a:rPr lang="en-US" sz="1800" dirty="0" smtClean="0">
                <a:solidFill>
                  <a:srgbClr val="000000"/>
                </a:solidFill>
                <a:latin typeface="Courier New"/>
              </a:rPr>
              <a:t> </a:t>
            </a:r>
            <a:r>
              <a:rPr lang="en-US" sz="1800" dirty="0" smtClean="0">
                <a:solidFill>
                  <a:srgbClr val="800080"/>
                </a:solidFill>
                <a:latin typeface="Courier New"/>
              </a:rPr>
              <a:t>'AOR Late_no_pnc'</a:t>
            </a:r>
            <a:r>
              <a:rPr lang="en-US" sz="1800" dirty="0" smtClean="0">
                <a:solidFill>
                  <a:srgbClr val="000000"/>
                </a:solidFill>
                <a:latin typeface="Courier New"/>
              </a:rPr>
              <a:t> late_no_pnc </a:t>
            </a:r>
            <a:r>
              <a:rPr lang="en-US" sz="1800" b="1" dirty="0" smtClean="0">
                <a:solidFill>
                  <a:srgbClr val="008080"/>
                </a:solidFill>
                <a:latin typeface="Courier New"/>
              </a:rPr>
              <a:t>1</a:t>
            </a:r>
            <a:r>
              <a:rPr lang="en-US" sz="1800" b="1" dirty="0" smtClean="0">
                <a:solidFill>
                  <a:srgbClr val="000000"/>
                </a:solidFill>
                <a:latin typeface="Courier New"/>
              </a:rPr>
              <a:t> / </a:t>
            </a:r>
            <a:r>
              <a:rPr lang="en-US" sz="1800" b="1" dirty="0" smtClean="0">
                <a:solidFill>
                  <a:srgbClr val="0000FF"/>
                </a:solidFill>
                <a:latin typeface="Courier New"/>
              </a:rPr>
              <a:t>exp</a:t>
            </a:r>
            <a:r>
              <a:rPr lang="en-US" sz="1800" b="1" dirty="0" smtClean="0">
                <a:solidFill>
                  <a:srgbClr val="000000"/>
                </a:solidFill>
                <a:latin typeface="Courier New"/>
              </a:rPr>
              <a:t>;</a:t>
            </a:r>
          </a:p>
          <a:p>
            <a:pPr>
              <a:spcBef>
                <a:spcPts val="0"/>
              </a:spcBef>
            </a:pPr>
            <a:r>
              <a:rPr lang="en-US" sz="1800" b="1" dirty="0" smtClean="0">
                <a:solidFill>
                  <a:srgbClr val="000080"/>
                </a:solidFill>
                <a:latin typeface="Courier New"/>
              </a:rPr>
              <a:t>run</a:t>
            </a:r>
            <a:r>
              <a:rPr lang="en-US" sz="1800" b="1" dirty="0" smtClean="0">
                <a:solidFill>
                  <a:srgbClr val="000000"/>
                </a:solidFill>
                <a:latin typeface="Courier New"/>
              </a:rPr>
              <a:t>;</a:t>
            </a:r>
            <a:endParaRPr lang="en-US" sz="1800" dirty="0"/>
          </a:p>
        </p:txBody>
      </p:sp>
      <p:sp>
        <p:nvSpPr>
          <p:cNvPr id="4" name="Slide Number Placeholder 3"/>
          <p:cNvSpPr>
            <a:spLocks noGrp="1"/>
          </p:cNvSpPr>
          <p:nvPr>
            <p:ph type="sldNum" sz="quarter" idx="11"/>
          </p:nvPr>
        </p:nvSpPr>
        <p:spPr>
          <a:xfrm>
            <a:off x="6553200" y="6400800"/>
            <a:ext cx="2133600" cy="300038"/>
          </a:xfrm>
        </p:spPr>
        <p:txBody>
          <a:bodyPr/>
          <a:lstStyle/>
          <a:p>
            <a:fld id="{6F9A1DD7-282D-44A0-B4EE-314D129B2B17}" type="slidenum">
              <a:rPr lang="en-US" altLang="en-US" smtClean="0"/>
              <a:pPr/>
              <a:t>53</a:t>
            </a:fld>
            <a:endParaRPr lang="en-US" alt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1"/>
          </p:nvPr>
        </p:nvSpPr>
        <p:spPr>
          <a:xfrm>
            <a:off x="6553200" y="6400800"/>
            <a:ext cx="2133600" cy="300038"/>
          </a:xfrm>
        </p:spPr>
        <p:txBody>
          <a:bodyPr/>
          <a:lstStyle/>
          <a:p>
            <a:pPr>
              <a:defRPr/>
            </a:pPr>
            <a:fld id="{18C16DB6-2119-4B01-B443-FE9A833A71F9}" type="slidenum">
              <a:rPr lang="en-US" altLang="en-US"/>
              <a:pPr>
                <a:defRPr/>
              </a:pPr>
              <a:t>54</a:t>
            </a:fld>
            <a:endParaRPr lang="en-US" altLang="en-US" dirty="0"/>
          </a:p>
        </p:txBody>
      </p:sp>
      <p:sp>
        <p:nvSpPr>
          <p:cNvPr id="38915" name="Rectangle 2"/>
          <p:cNvSpPr>
            <a:spLocks noGrp="1" noChangeArrowheads="1"/>
          </p:cNvSpPr>
          <p:nvPr>
            <p:ph type="body" idx="1"/>
          </p:nvPr>
        </p:nvSpPr>
        <p:spPr>
          <a:xfrm>
            <a:off x="457200" y="1447800"/>
            <a:ext cx="8305800" cy="4724400"/>
          </a:xfrm>
        </p:spPr>
        <p:txBody>
          <a:bodyPr/>
          <a:lstStyle/>
          <a:p>
            <a:pPr marL="0" indent="0" eaLnBrk="1" hangingPunct="1">
              <a:spcBef>
                <a:spcPts val="0"/>
              </a:spcBef>
              <a:buFont typeface="Wingdings" pitchFamily="2" charset="2"/>
              <a:buNone/>
            </a:pPr>
            <a:r>
              <a:rPr lang="en-US" sz="2400" dirty="0" smtClean="0"/>
              <a:t>First looking at a</a:t>
            </a:r>
          </a:p>
          <a:p>
            <a:pPr marL="0" indent="0" eaLnBrk="1" hangingPunct="1">
              <a:spcBef>
                <a:spcPts val="0"/>
              </a:spcBef>
              <a:buFont typeface="Wingdings" pitchFamily="2" charset="2"/>
              <a:buNone/>
            </a:pPr>
            <a:r>
              <a:rPr lang="en-US" sz="2400" dirty="0" smtClean="0"/>
              <a:t>contingency table </a:t>
            </a:r>
          </a:p>
          <a:p>
            <a:pPr marL="0" indent="0" eaLnBrk="1" hangingPunct="1">
              <a:spcBef>
                <a:spcPts val="0"/>
              </a:spcBef>
              <a:buFont typeface="Wingdings" pitchFamily="2" charset="2"/>
              <a:buNone/>
            </a:pPr>
            <a:r>
              <a:rPr lang="en-US" sz="2400" dirty="0" smtClean="0"/>
              <a:t>using proc freq in SAS</a:t>
            </a:r>
          </a:p>
          <a:p>
            <a:pPr marL="0" indent="0" eaLnBrk="1" hangingPunct="1">
              <a:spcBef>
                <a:spcPts val="0"/>
              </a:spcBef>
              <a:buFont typeface="Wingdings" pitchFamily="2" charset="2"/>
              <a:buNone/>
            </a:pPr>
            <a:r>
              <a:rPr lang="en-US" sz="2400" dirty="0" smtClean="0">
                <a:solidFill>
                  <a:srgbClr val="0070C0"/>
                </a:solidFill>
              </a:rPr>
              <a:t>Crude Association</a:t>
            </a:r>
          </a:p>
          <a:p>
            <a:pPr marL="0" indent="0" eaLnBrk="1" hangingPunct="1">
              <a:spcBef>
                <a:spcPts val="0"/>
              </a:spcBef>
              <a:buFont typeface="Wingdings" pitchFamily="2" charset="2"/>
              <a:buNone/>
            </a:pPr>
            <a:r>
              <a:rPr lang="en-US" sz="2400" dirty="0" smtClean="0">
                <a:solidFill>
                  <a:srgbClr val="0070C0"/>
                </a:solidFill>
              </a:rPr>
              <a:t>between Smoking</a:t>
            </a:r>
          </a:p>
          <a:p>
            <a:pPr marL="0" indent="0" eaLnBrk="1" hangingPunct="1">
              <a:spcBef>
                <a:spcPts val="0"/>
              </a:spcBef>
              <a:buFont typeface="Wingdings" pitchFamily="2" charset="2"/>
              <a:buNone/>
            </a:pPr>
            <a:r>
              <a:rPr lang="en-US" sz="2400" dirty="0" smtClean="0">
                <a:solidFill>
                  <a:srgbClr val="0070C0"/>
                </a:solidFill>
              </a:rPr>
              <a:t>and Low Birthweight</a:t>
            </a:r>
          </a:p>
        </p:txBody>
      </p:sp>
      <p:sp>
        <p:nvSpPr>
          <p:cNvPr id="38916" name="Rectangle 3"/>
          <p:cNvSpPr>
            <a:spLocks noGrp="1" noChangeArrowheads="1"/>
          </p:cNvSpPr>
          <p:nvPr>
            <p:ph type="title"/>
          </p:nvPr>
        </p:nvSpPr>
        <p:spPr>
          <a:xfrm>
            <a:off x="3200400" y="381000"/>
            <a:ext cx="3810000" cy="685800"/>
          </a:xfrm>
        </p:spPr>
        <p:txBody>
          <a:bodyPr/>
          <a:lstStyle/>
          <a:p>
            <a:pPr eaLnBrk="1" hangingPunct="1"/>
            <a:r>
              <a:rPr lang="en-US" sz="3200" dirty="0" smtClean="0"/>
              <a:t>Logistic Regression</a:t>
            </a:r>
          </a:p>
        </p:txBody>
      </p:sp>
      <p:graphicFrame>
        <p:nvGraphicFramePr>
          <p:cNvPr id="528385" name="Object 1"/>
          <p:cNvGraphicFramePr>
            <a:graphicFrameLocks noChangeAspect="1"/>
          </p:cNvGraphicFramePr>
          <p:nvPr/>
        </p:nvGraphicFramePr>
        <p:xfrm>
          <a:off x="1447800" y="1143000"/>
          <a:ext cx="7412906" cy="5218632"/>
        </p:xfrm>
        <a:graphic>
          <a:graphicData uri="http://schemas.openxmlformats.org/presentationml/2006/ole">
            <p:oleObj spid="_x0000_s528385" name="Document" r:id="rId3" imgW="5457572" imgH="3843854" progId="Word.Document.12">
              <p:embed/>
            </p:oleObj>
          </a:graphicData>
        </a:graphic>
      </p:graphicFrame>
      <p:sp>
        <p:nvSpPr>
          <p:cNvPr id="8" name="Oval 7"/>
          <p:cNvSpPr/>
          <p:nvPr/>
        </p:nvSpPr>
        <p:spPr>
          <a:xfrm>
            <a:off x="3200400" y="3962400"/>
            <a:ext cx="1066800" cy="1524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953000" y="5486400"/>
            <a:ext cx="1066800" cy="914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1"/>
          </p:nvPr>
        </p:nvSpPr>
        <p:spPr>
          <a:xfrm>
            <a:off x="6553200" y="6400800"/>
            <a:ext cx="2133600" cy="300038"/>
          </a:xfrm>
        </p:spPr>
        <p:txBody>
          <a:bodyPr/>
          <a:lstStyle/>
          <a:p>
            <a:pPr>
              <a:defRPr/>
            </a:pPr>
            <a:fld id="{645FCF29-6C05-4DFC-BFAE-CB64C745B9F4}" type="slidenum">
              <a:rPr lang="en-US" altLang="en-US"/>
              <a:pPr>
                <a:defRPr/>
              </a:pPr>
              <a:t>55</a:t>
            </a:fld>
            <a:endParaRPr lang="en-US" altLang="en-US" dirty="0"/>
          </a:p>
        </p:txBody>
      </p:sp>
      <p:sp>
        <p:nvSpPr>
          <p:cNvPr id="39939" name="Rectangle 2"/>
          <p:cNvSpPr>
            <a:spLocks noGrp="1" noChangeArrowheads="1"/>
          </p:cNvSpPr>
          <p:nvPr>
            <p:ph type="body" idx="1"/>
          </p:nvPr>
        </p:nvSpPr>
        <p:spPr>
          <a:xfrm>
            <a:off x="457200" y="1371600"/>
            <a:ext cx="8305800" cy="4800600"/>
          </a:xfrm>
        </p:spPr>
        <p:txBody>
          <a:bodyPr/>
          <a:lstStyle/>
          <a:p>
            <a:pPr marL="0" indent="0" algn="ctr" eaLnBrk="1" hangingPunct="1">
              <a:spcBef>
                <a:spcPts val="0"/>
              </a:spcBef>
              <a:buFont typeface="Wingdings" pitchFamily="2" charset="2"/>
              <a:buNone/>
            </a:pPr>
            <a:r>
              <a:rPr lang="en-US" b="1" dirty="0" smtClean="0">
                <a:solidFill>
                  <a:srgbClr val="0070C0"/>
                </a:solidFill>
              </a:rPr>
              <a:t>Output from proc logistic </a:t>
            </a:r>
          </a:p>
        </p:txBody>
      </p:sp>
      <p:sp>
        <p:nvSpPr>
          <p:cNvPr id="39940" name="Rectangle 3"/>
          <p:cNvSpPr>
            <a:spLocks noGrp="1" noChangeArrowheads="1"/>
          </p:cNvSpPr>
          <p:nvPr>
            <p:ph type="title"/>
          </p:nvPr>
        </p:nvSpPr>
        <p:spPr/>
        <p:txBody>
          <a:bodyPr/>
          <a:lstStyle/>
          <a:p>
            <a:pPr eaLnBrk="1" hangingPunct="1"/>
            <a:r>
              <a:rPr lang="en-US" sz="3200" dirty="0" smtClean="0"/>
              <a:t>Logistic Regression</a:t>
            </a:r>
          </a:p>
        </p:txBody>
      </p:sp>
      <p:sp>
        <p:nvSpPr>
          <p:cNvPr id="39944" name="Line 7"/>
          <p:cNvSpPr>
            <a:spLocks noChangeAspect="1" noChangeShapeType="1"/>
          </p:cNvSpPr>
          <p:nvPr/>
        </p:nvSpPr>
        <p:spPr bwMode="auto">
          <a:xfrm>
            <a:off x="1905000" y="5486400"/>
            <a:ext cx="457200" cy="0"/>
          </a:xfrm>
          <a:prstGeom prst="line">
            <a:avLst/>
          </a:prstGeom>
          <a:noFill/>
          <a:ln w="38100">
            <a:solidFill>
              <a:srgbClr val="993300"/>
            </a:solidFill>
            <a:round/>
            <a:headEnd/>
            <a:tailEnd type="stealth" w="med" len="med"/>
          </a:ln>
        </p:spPr>
        <p:txBody>
          <a:bodyPr/>
          <a:lstStyle/>
          <a:p>
            <a:endParaRPr lang="en-US" dirty="0"/>
          </a:p>
        </p:txBody>
      </p:sp>
      <p:graphicFrame>
        <p:nvGraphicFramePr>
          <p:cNvPr id="527361" name="Object 4"/>
          <p:cNvGraphicFramePr>
            <a:graphicFrameLocks noChangeAspect="1"/>
          </p:cNvGraphicFramePr>
          <p:nvPr/>
        </p:nvGraphicFramePr>
        <p:xfrm>
          <a:off x="6230938" y="4019550"/>
          <a:ext cx="2074862" cy="2228850"/>
        </p:xfrm>
        <a:graphic>
          <a:graphicData uri="http://schemas.openxmlformats.org/presentationml/2006/ole">
            <p:oleObj spid="_x0000_s527361" name="Equation" r:id="rId3" imgW="1041120" imgH="1117440" progId="Equation.3">
              <p:embed/>
            </p:oleObj>
          </a:graphicData>
        </a:graphic>
      </p:graphicFrame>
      <p:graphicFrame>
        <p:nvGraphicFramePr>
          <p:cNvPr id="527363" name="Object 3"/>
          <p:cNvGraphicFramePr>
            <a:graphicFrameLocks noChangeAspect="1"/>
          </p:cNvGraphicFramePr>
          <p:nvPr/>
        </p:nvGraphicFramePr>
        <p:xfrm>
          <a:off x="965133" y="2049304"/>
          <a:ext cx="8026467" cy="3894296"/>
        </p:xfrm>
        <a:graphic>
          <a:graphicData uri="http://schemas.openxmlformats.org/presentationml/2006/ole">
            <p:oleObj spid="_x0000_s527363" name="Document" r:id="rId4" imgW="4424074" imgH="2163428" progId="Word.Document.12">
              <p:embed/>
            </p:oleObj>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1"/>
          </p:nvPr>
        </p:nvSpPr>
        <p:spPr>
          <a:xfrm>
            <a:off x="6553200" y="6400800"/>
            <a:ext cx="2133600" cy="300038"/>
          </a:xfrm>
        </p:spPr>
        <p:txBody>
          <a:bodyPr/>
          <a:lstStyle/>
          <a:p>
            <a:pPr>
              <a:defRPr/>
            </a:pPr>
            <a:fld id="{020038A3-38ED-46FF-8148-9681A4E34562}" type="slidenum">
              <a:rPr lang="en-US" altLang="en-US"/>
              <a:pPr>
                <a:defRPr/>
              </a:pPr>
              <a:t>56</a:t>
            </a:fld>
            <a:endParaRPr lang="en-US" altLang="en-US" dirty="0"/>
          </a:p>
        </p:txBody>
      </p:sp>
      <p:sp>
        <p:nvSpPr>
          <p:cNvPr id="40963" name="Rectangle 2"/>
          <p:cNvSpPr>
            <a:spLocks noGrp="1" noChangeArrowheads="1"/>
          </p:cNvSpPr>
          <p:nvPr>
            <p:ph type="title"/>
          </p:nvPr>
        </p:nvSpPr>
        <p:spPr/>
        <p:txBody>
          <a:bodyPr/>
          <a:lstStyle/>
          <a:p>
            <a:pPr eaLnBrk="1" hangingPunct="1"/>
            <a:r>
              <a:rPr lang="en-US" sz="3200" dirty="0" smtClean="0"/>
              <a:t>Logistic Regression</a:t>
            </a:r>
          </a:p>
        </p:txBody>
      </p:sp>
      <p:sp>
        <p:nvSpPr>
          <p:cNvPr id="40964" name="Rectangle 3"/>
          <p:cNvSpPr>
            <a:spLocks noGrp="1" noChangeArrowheads="1"/>
          </p:cNvSpPr>
          <p:nvPr>
            <p:ph type="body" idx="1"/>
          </p:nvPr>
        </p:nvSpPr>
        <p:spPr>
          <a:xfrm>
            <a:off x="457200" y="1447800"/>
            <a:ext cx="8305800" cy="4724400"/>
          </a:xfrm>
        </p:spPr>
        <p:txBody>
          <a:bodyPr/>
          <a:lstStyle/>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r>
              <a:rPr lang="en-US" sz="1200" dirty="0" smtClean="0">
                <a:latin typeface="Courier New" pitchFamily="49" charset="0"/>
                <a:ea typeface="Calibri"/>
                <a:cs typeface="Courier New" pitchFamily="49" charset="0"/>
              </a:rPr>
              <a:t>    Risk Diff   0.0582   0.0438-0.0727  	</a:t>
            </a:r>
            <a:r>
              <a:rPr lang="en-US" sz="1200" dirty="0" smtClean="0">
                <a:latin typeface="Courier New" pitchFamily="49" charset="0"/>
                <a:cs typeface="Courier New" pitchFamily="49" charset="0"/>
              </a:rPr>
              <a:t>Risk Diff   0.0387   0.0316-0.0457</a:t>
            </a:r>
            <a:endParaRPr lang="en-US" sz="1200" dirty="0" smtClean="0">
              <a:latin typeface="Courier New" pitchFamily="49" charset="0"/>
              <a:ea typeface="Calibri"/>
              <a:cs typeface="Courier New" pitchFamily="49" charset="0"/>
            </a:endParaRPr>
          </a:p>
          <a:p>
            <a:pPr algn="ctr"/>
            <a:endParaRPr lang="en-US" sz="1200" dirty="0" smtClean="0">
              <a:latin typeface="Courier New" pitchFamily="49" charset="0"/>
              <a:cs typeface="Courier New" pitchFamily="49" charset="0"/>
            </a:endParaRPr>
          </a:p>
          <a:p>
            <a:pPr algn="ctr"/>
            <a:endParaRPr lang="en-US" sz="1200" dirty="0" smtClean="0">
              <a:latin typeface="Courier New" pitchFamily="49" charset="0"/>
              <a:cs typeface="Courier New" pitchFamily="49" charset="0"/>
            </a:endParaRPr>
          </a:p>
          <a:p>
            <a:pPr algn="ctr"/>
            <a:endParaRPr lang="en-US" sz="1200" dirty="0" smtClean="0">
              <a:latin typeface="Courier New" pitchFamily="49" charset="0"/>
              <a:cs typeface="Courier New" pitchFamily="49" charset="0"/>
            </a:endParaRPr>
          </a:p>
          <a:p>
            <a:pPr algn="ctr"/>
            <a:r>
              <a:rPr lang="en-US" sz="1400" dirty="0" smtClean="0">
                <a:latin typeface="Courier New" pitchFamily="49" charset="0"/>
                <a:cs typeface="Courier New" pitchFamily="49" charset="0"/>
              </a:rPr>
              <a:t>Case-Control (OR)     Mantel-</a:t>
            </a:r>
            <a:r>
              <a:rPr lang="en-US" sz="1400" dirty="0" err="1" smtClean="0">
                <a:latin typeface="Courier New" pitchFamily="49" charset="0"/>
                <a:cs typeface="Courier New" pitchFamily="49" charset="0"/>
              </a:rPr>
              <a:t>Haenszel</a:t>
            </a:r>
            <a:r>
              <a:rPr lang="en-US" sz="1400" dirty="0" smtClean="0">
                <a:latin typeface="Courier New" pitchFamily="49" charset="0"/>
                <a:cs typeface="Courier New" pitchFamily="49" charset="0"/>
              </a:rPr>
              <a:t>    1.8355    1.7028-1.9784</a:t>
            </a:r>
          </a:p>
          <a:p>
            <a:pPr algn="ctr"/>
            <a:r>
              <a:rPr lang="en-US" sz="1400" dirty="0" smtClean="0">
                <a:latin typeface="Courier New" pitchFamily="49" charset="0"/>
                <a:cs typeface="Courier New" pitchFamily="49" charset="0"/>
              </a:rPr>
              <a:t>Cohort       (RP)     Mantel-</a:t>
            </a:r>
            <a:r>
              <a:rPr lang="en-US" sz="1400" dirty="0" err="1" smtClean="0">
                <a:latin typeface="Courier New" pitchFamily="49" charset="0"/>
                <a:cs typeface="Courier New" pitchFamily="49" charset="0"/>
              </a:rPr>
              <a:t>Haenszel</a:t>
            </a:r>
            <a:r>
              <a:rPr lang="en-US" sz="1400" dirty="0" smtClean="0">
                <a:latin typeface="Courier New" pitchFamily="49" charset="0"/>
                <a:cs typeface="Courier New" pitchFamily="49" charset="0"/>
              </a:rPr>
              <a:t>    1.7499    1.6349-1.8731</a:t>
            </a:r>
          </a:p>
          <a:p>
            <a:pPr marL="0" indent="0" algn="ctr" eaLnBrk="1" hangingPunct="1">
              <a:buFont typeface="Wingdings" pitchFamily="2" charset="2"/>
              <a:buNone/>
            </a:pPr>
            <a:r>
              <a:rPr lang="en-US" sz="2400" b="1" i="1" dirty="0" smtClean="0">
                <a:solidFill>
                  <a:srgbClr val="0000FF"/>
                </a:solidFill>
              </a:rPr>
              <a:t>Is there is evidence of any confounding or effect modification?</a:t>
            </a:r>
          </a:p>
        </p:txBody>
      </p:sp>
      <p:pic>
        <p:nvPicPr>
          <p:cNvPr id="526338" name="Picture 2"/>
          <p:cNvPicPr>
            <a:picLocks noChangeAspect="1" noChangeArrowheads="1"/>
          </p:cNvPicPr>
          <p:nvPr/>
        </p:nvPicPr>
        <p:blipFill>
          <a:blip r:embed="rId2" cstate="print"/>
          <a:srcRect l="22248" r="36679"/>
          <a:stretch>
            <a:fillRect/>
          </a:stretch>
        </p:blipFill>
        <p:spPr bwMode="auto">
          <a:xfrm>
            <a:off x="528716" y="1524000"/>
            <a:ext cx="3774969" cy="2861771"/>
          </a:xfrm>
          <a:prstGeom prst="rect">
            <a:avLst/>
          </a:prstGeom>
          <a:noFill/>
          <a:ln w="9525">
            <a:noFill/>
            <a:miter lim="800000"/>
            <a:headEnd/>
            <a:tailEnd/>
          </a:ln>
          <a:effectLst/>
        </p:spPr>
      </p:pic>
      <p:pic>
        <p:nvPicPr>
          <p:cNvPr id="526339" name="Picture 3"/>
          <p:cNvPicPr>
            <a:picLocks noChangeAspect="1" noChangeArrowheads="1"/>
          </p:cNvPicPr>
          <p:nvPr/>
        </p:nvPicPr>
        <p:blipFill>
          <a:blip r:embed="rId3" cstate="print"/>
          <a:srcRect l="20074" t="4392" r="34413"/>
          <a:stretch>
            <a:fillRect/>
          </a:stretch>
        </p:blipFill>
        <p:spPr bwMode="auto">
          <a:xfrm>
            <a:off x="4495800" y="1447800"/>
            <a:ext cx="4183043" cy="2919669"/>
          </a:xfrm>
          <a:prstGeom prst="rect">
            <a:avLst/>
          </a:prstGeom>
          <a:noFill/>
          <a:ln w="9525">
            <a:noFill/>
            <a:miter lim="800000"/>
            <a:headEnd/>
            <a:tailEnd/>
          </a:ln>
          <a:effectLst/>
        </p:spPr>
      </p:pic>
      <p:pic>
        <p:nvPicPr>
          <p:cNvPr id="13" name="Picture 6"/>
          <p:cNvPicPr>
            <a:picLocks noChangeAspect="1" noChangeArrowheads="1"/>
          </p:cNvPicPr>
          <p:nvPr/>
        </p:nvPicPr>
        <p:blipFill>
          <a:blip r:embed="rId4" cstate="print"/>
          <a:srcRect l="10497" r="55771" b="33823"/>
          <a:stretch>
            <a:fillRect/>
          </a:stretch>
        </p:blipFill>
        <p:spPr bwMode="auto">
          <a:xfrm>
            <a:off x="611187" y="4800600"/>
            <a:ext cx="3656013" cy="457200"/>
          </a:xfrm>
          <a:prstGeom prst="rect">
            <a:avLst/>
          </a:prstGeom>
          <a:noFill/>
          <a:ln w="0" algn="ctr">
            <a:noFill/>
            <a:miter lim="800000"/>
            <a:headEnd/>
            <a:tailEnd/>
          </a:ln>
        </p:spPr>
      </p:pic>
      <p:pic>
        <p:nvPicPr>
          <p:cNvPr id="14" name="Picture 7"/>
          <p:cNvPicPr>
            <a:picLocks noChangeAspect="1" noChangeArrowheads="1"/>
          </p:cNvPicPr>
          <p:nvPr/>
        </p:nvPicPr>
        <p:blipFill>
          <a:blip r:embed="rId5" cstate="print"/>
          <a:srcRect l="11508" t="-6432" r="55898" b="32959"/>
          <a:stretch>
            <a:fillRect/>
          </a:stretch>
        </p:blipFill>
        <p:spPr bwMode="auto">
          <a:xfrm>
            <a:off x="4911725" y="4724400"/>
            <a:ext cx="3546475" cy="509588"/>
          </a:xfrm>
          <a:prstGeom prst="rect">
            <a:avLst/>
          </a:prstGeom>
          <a:noFill/>
          <a:ln w="0" algn="ctr">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1"/>
          </p:nvPr>
        </p:nvSpPr>
        <p:spPr>
          <a:xfrm>
            <a:off x="6553200" y="6400800"/>
            <a:ext cx="2133600" cy="300038"/>
          </a:xfrm>
        </p:spPr>
        <p:txBody>
          <a:bodyPr/>
          <a:lstStyle/>
          <a:p>
            <a:pPr>
              <a:defRPr/>
            </a:pPr>
            <a:fld id="{49CF3151-2E81-4428-9879-1F51C8B35709}" type="slidenum">
              <a:rPr lang="en-US" altLang="en-US"/>
              <a:pPr>
                <a:defRPr/>
              </a:pPr>
              <a:t>57</a:t>
            </a:fld>
            <a:endParaRPr lang="en-US" altLang="en-US" dirty="0"/>
          </a:p>
        </p:txBody>
      </p:sp>
      <p:sp>
        <p:nvSpPr>
          <p:cNvPr id="41988" name="Rectangle 3"/>
          <p:cNvSpPr>
            <a:spLocks noGrp="1" noChangeArrowheads="1"/>
          </p:cNvSpPr>
          <p:nvPr>
            <p:ph type="title"/>
          </p:nvPr>
        </p:nvSpPr>
        <p:spPr/>
        <p:txBody>
          <a:bodyPr/>
          <a:lstStyle/>
          <a:p>
            <a:pPr eaLnBrk="1" hangingPunct="1"/>
            <a:r>
              <a:rPr lang="en-US" sz="3200" dirty="0" smtClean="0"/>
              <a:t>Logistic Regression</a:t>
            </a:r>
          </a:p>
        </p:txBody>
      </p:sp>
      <p:sp>
        <p:nvSpPr>
          <p:cNvPr id="41989" name="Rectangle 4"/>
          <p:cNvSpPr>
            <a:spLocks noGrp="1" noChangeArrowheads="1"/>
          </p:cNvSpPr>
          <p:nvPr>
            <p:ph type="body" idx="1"/>
          </p:nvPr>
        </p:nvSpPr>
        <p:spPr>
          <a:xfrm>
            <a:off x="457200" y="1524000"/>
            <a:ext cx="8305800" cy="4648200"/>
          </a:xfrm>
        </p:spPr>
        <p:txBody>
          <a:bodyPr/>
          <a:lstStyle/>
          <a:p>
            <a:pPr marL="0" indent="0" algn="ctr" eaLnBrk="1" hangingPunct="1">
              <a:buFont typeface="Wingdings" pitchFamily="2" charset="2"/>
              <a:buNone/>
            </a:pPr>
            <a:r>
              <a:rPr lang="en-US" b="1" dirty="0" smtClean="0">
                <a:solidFill>
                  <a:srgbClr val="0070C0"/>
                </a:solidFill>
              </a:rPr>
              <a:t>Output from proc logistic:</a:t>
            </a:r>
          </a:p>
        </p:txBody>
      </p:sp>
      <p:sp>
        <p:nvSpPr>
          <p:cNvPr id="41990" name="Line 5"/>
          <p:cNvSpPr>
            <a:spLocks noChangeAspect="1" noChangeShapeType="1"/>
          </p:cNvSpPr>
          <p:nvPr/>
        </p:nvSpPr>
        <p:spPr bwMode="auto">
          <a:xfrm>
            <a:off x="1828800" y="5867400"/>
            <a:ext cx="838200" cy="0"/>
          </a:xfrm>
          <a:prstGeom prst="line">
            <a:avLst/>
          </a:prstGeom>
          <a:noFill/>
          <a:ln w="38100">
            <a:solidFill>
              <a:srgbClr val="993300"/>
            </a:solidFill>
            <a:round/>
            <a:headEnd/>
            <a:tailEnd type="stealth" w="med" len="med"/>
          </a:ln>
        </p:spPr>
        <p:txBody>
          <a:bodyPr/>
          <a:lstStyle/>
          <a:p>
            <a:endParaRPr lang="en-US" dirty="0"/>
          </a:p>
        </p:txBody>
      </p:sp>
      <p:graphicFrame>
        <p:nvGraphicFramePr>
          <p:cNvPr id="525313" name="Object 1"/>
          <p:cNvGraphicFramePr>
            <a:graphicFrameLocks noChangeAspect="1"/>
          </p:cNvGraphicFramePr>
          <p:nvPr/>
        </p:nvGraphicFramePr>
        <p:xfrm>
          <a:off x="762000" y="2133600"/>
          <a:ext cx="7975122" cy="4210209"/>
        </p:xfrm>
        <a:graphic>
          <a:graphicData uri="http://schemas.openxmlformats.org/presentationml/2006/ole">
            <p:oleObj spid="_x0000_s525313" name="Document" r:id="rId3" imgW="4402453" imgH="2316030" progId="Word.Document.12">
              <p:embed/>
            </p:oleObj>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US" dirty="0" smtClean="0"/>
              <a:t>Binomial and Poisson Regression</a:t>
            </a:r>
          </a:p>
        </p:txBody>
      </p:sp>
      <p:sp>
        <p:nvSpPr>
          <p:cNvPr id="38916" name="Rectangle 3"/>
          <p:cNvSpPr>
            <a:spLocks noGrp="1" noChangeArrowheads="1"/>
          </p:cNvSpPr>
          <p:nvPr>
            <p:ph type="body" idx="1"/>
          </p:nvPr>
        </p:nvSpPr>
        <p:spPr/>
        <p:txBody>
          <a:bodyPr/>
          <a:lstStyle/>
          <a:p>
            <a:pPr lvl="0" algn="ctr">
              <a:spcBef>
                <a:spcPct val="0"/>
              </a:spcBef>
              <a:buClr>
                <a:srgbClr val="CC9900"/>
              </a:buClr>
            </a:pPr>
            <a:r>
              <a:rPr lang="en-US" b="1" dirty="0" smtClean="0">
                <a:solidFill>
                  <a:srgbClr val="003300"/>
                </a:solidFill>
              </a:rPr>
              <a:t>Predicted Values</a:t>
            </a:r>
          </a:p>
          <a:p>
            <a:pPr lvl="0" algn="ctr">
              <a:spcBef>
                <a:spcPct val="0"/>
              </a:spcBef>
              <a:buClr>
                <a:srgbClr val="CC9900"/>
              </a:buClr>
            </a:pPr>
            <a:r>
              <a:rPr lang="en-US" dirty="0" smtClean="0">
                <a:solidFill>
                  <a:srgbClr val="000000"/>
                </a:solidFill>
              </a:rPr>
              <a:t>When the outcome is a proportion with a natural log transformation, the predicted values are log  proportions</a:t>
            </a:r>
          </a:p>
          <a:p>
            <a:pPr marL="290513" indent="-290513">
              <a:spcBef>
                <a:spcPct val="0"/>
              </a:spcBef>
              <a:buFont typeface="Wingdings" pitchFamily="2" charset="2"/>
              <a:buChar char="§"/>
            </a:pPr>
            <a:endParaRPr lang="en-US" sz="2400" dirty="0" smtClean="0"/>
          </a:p>
          <a:p>
            <a:pPr marL="290513" indent="-290513">
              <a:spcBef>
                <a:spcPct val="0"/>
              </a:spcBef>
              <a:buFont typeface="Wingdings" pitchFamily="2" charset="2"/>
              <a:buChar char="§"/>
            </a:pPr>
            <a:endParaRPr lang="en-US" sz="2400" dirty="0" smtClean="0"/>
          </a:p>
          <a:p>
            <a:pPr marL="290513" indent="-290513">
              <a:spcBef>
                <a:spcPct val="0"/>
              </a:spcBef>
              <a:buFont typeface="Wingdings" pitchFamily="2" charset="2"/>
              <a:buChar char="§"/>
            </a:pPr>
            <a:endParaRPr lang="en-US" sz="2400" dirty="0" smtClean="0"/>
          </a:p>
          <a:p>
            <a:pPr marL="290513" indent="-290513">
              <a:spcBef>
                <a:spcPct val="0"/>
              </a:spcBef>
              <a:buFont typeface="Wingdings" pitchFamily="2" charset="2"/>
              <a:buChar char="§"/>
            </a:pPr>
            <a:endParaRPr lang="en-US" sz="2400" dirty="0" smtClean="0"/>
          </a:p>
          <a:p>
            <a:pPr marL="290513" indent="-290513" algn="ctr" eaLnBrk="1" hangingPunct="1">
              <a:spcBef>
                <a:spcPct val="0"/>
              </a:spcBef>
            </a:pPr>
            <a:r>
              <a:rPr lang="en-US" dirty="0" smtClean="0"/>
              <a:t>In general</a:t>
            </a:r>
          </a:p>
          <a:p>
            <a:pPr marL="290513" indent="-290513">
              <a:spcBef>
                <a:spcPct val="0"/>
              </a:spcBef>
              <a:buFont typeface="Wingdings" pitchFamily="2" charset="2"/>
              <a:buChar char="§"/>
            </a:pPr>
            <a:endParaRPr lang="en-US" sz="2400" dirty="0" smtClean="0"/>
          </a:p>
          <a:p>
            <a:pPr marL="290513" indent="-290513">
              <a:spcBef>
                <a:spcPct val="0"/>
              </a:spcBef>
              <a:buFont typeface="Wingdings" pitchFamily="2" charset="2"/>
              <a:buChar char="§"/>
            </a:pPr>
            <a:endParaRPr lang="en-US" sz="2400" dirty="0" smtClean="0"/>
          </a:p>
          <a:p>
            <a:endParaRPr lang="en-US" dirty="0" smtClean="0"/>
          </a:p>
        </p:txBody>
      </p:sp>
      <p:sp>
        <p:nvSpPr>
          <p:cNvPr id="38914" name="Slide Number Placeholder 3"/>
          <p:cNvSpPr>
            <a:spLocks noGrp="1"/>
          </p:cNvSpPr>
          <p:nvPr>
            <p:ph type="sldNum" sz="quarter" idx="11"/>
          </p:nvPr>
        </p:nvSpPr>
        <p:spPr>
          <a:xfrm>
            <a:off x="6553200" y="6400800"/>
            <a:ext cx="2133600" cy="300038"/>
          </a:xfrm>
        </p:spPr>
        <p:txBody>
          <a:bodyPr/>
          <a:lstStyle/>
          <a:p>
            <a:fld id="{F99AE348-9EC2-4422-A7B8-F84307C908C8}" type="slidenum">
              <a:rPr lang="en-US" smtClean="0"/>
              <a:pPr/>
              <a:t>58</a:t>
            </a:fld>
            <a:endParaRPr lang="en-US" dirty="0" smtClean="0"/>
          </a:p>
        </p:txBody>
      </p:sp>
      <p:graphicFrame>
        <p:nvGraphicFramePr>
          <p:cNvPr id="6" name="Object 5"/>
          <p:cNvGraphicFramePr>
            <a:graphicFrameLocks noChangeAspect="1"/>
          </p:cNvGraphicFramePr>
          <p:nvPr/>
        </p:nvGraphicFramePr>
        <p:xfrm>
          <a:off x="609600" y="3200393"/>
          <a:ext cx="3911589" cy="914400"/>
        </p:xfrm>
        <a:graphic>
          <a:graphicData uri="http://schemas.openxmlformats.org/presentationml/2006/ole">
            <p:oleObj spid="_x0000_s538626" name="Equation" r:id="rId3" imgW="1955520" imgH="457200" progId="Equation.3">
              <p:embed/>
            </p:oleObj>
          </a:graphicData>
        </a:graphic>
      </p:graphicFrame>
      <p:graphicFrame>
        <p:nvGraphicFramePr>
          <p:cNvPr id="538627" name="Object 3"/>
          <p:cNvGraphicFramePr>
            <a:graphicFrameLocks noChangeAspect="1"/>
          </p:cNvGraphicFramePr>
          <p:nvPr/>
        </p:nvGraphicFramePr>
        <p:xfrm>
          <a:off x="5105400" y="3200400"/>
          <a:ext cx="3556000" cy="914400"/>
        </p:xfrm>
        <a:graphic>
          <a:graphicData uri="http://schemas.openxmlformats.org/presentationml/2006/ole">
            <p:oleObj spid="_x0000_s538627" name="Equation" r:id="rId4" imgW="1777680" imgH="457200" progId="Equation.3">
              <p:embed/>
            </p:oleObj>
          </a:graphicData>
        </a:graphic>
      </p:graphicFrame>
      <p:graphicFrame>
        <p:nvGraphicFramePr>
          <p:cNvPr id="538628" name="Object 4"/>
          <p:cNvGraphicFramePr>
            <a:graphicFrameLocks noChangeAspect="1"/>
          </p:cNvGraphicFramePr>
          <p:nvPr/>
        </p:nvGraphicFramePr>
        <p:xfrm>
          <a:off x="1892300" y="4876800"/>
          <a:ext cx="5257800" cy="914400"/>
        </p:xfrm>
        <a:graphic>
          <a:graphicData uri="http://schemas.openxmlformats.org/presentationml/2006/ole">
            <p:oleObj spid="_x0000_s538628" name="Equation" r:id="rId5" imgW="2628720" imgH="4572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1"/>
          </p:nvPr>
        </p:nvSpPr>
        <p:spPr>
          <a:xfrm>
            <a:off x="6553200" y="6400800"/>
            <a:ext cx="2133600" cy="300038"/>
          </a:xfrm>
        </p:spPr>
        <p:txBody>
          <a:bodyPr/>
          <a:lstStyle/>
          <a:p>
            <a:fld id="{47AC020A-57F9-479A-9EAA-A89EF46F3385}" type="slidenum">
              <a:rPr lang="en-US" altLang="en-US"/>
              <a:pPr/>
              <a:t>5</a:t>
            </a:fld>
            <a:endParaRPr lang="en-US" altLang="en-US" dirty="0"/>
          </a:p>
        </p:txBody>
      </p:sp>
      <p:sp>
        <p:nvSpPr>
          <p:cNvPr id="331778" name="Rectangle 2"/>
          <p:cNvSpPr>
            <a:spLocks noGrp="1" noChangeArrowheads="1"/>
          </p:cNvSpPr>
          <p:nvPr>
            <p:ph type="body" idx="1"/>
          </p:nvPr>
        </p:nvSpPr>
        <p:spPr>
          <a:xfrm>
            <a:off x="457200" y="1447800"/>
            <a:ext cx="8305800" cy="4724400"/>
          </a:xfrm>
        </p:spPr>
        <p:txBody>
          <a:bodyPr/>
          <a:lstStyle/>
          <a:p>
            <a:pPr marL="287338" indent="-287338" algn="ctr"/>
            <a:r>
              <a:rPr lang="en-US" dirty="0"/>
              <a:t>Basic Components of Any Statistical Analysis</a:t>
            </a:r>
          </a:p>
          <a:p>
            <a:pPr marL="287338" indent="-287338" algn="ctr"/>
            <a:endParaRPr lang="en-US" sz="1000" dirty="0"/>
          </a:p>
          <a:p>
            <a:pPr marL="287338" indent="-287338">
              <a:spcBef>
                <a:spcPct val="10000"/>
              </a:spcBef>
              <a:buSzTx/>
              <a:buFont typeface="Wingdings" pitchFamily="2" charset="2"/>
              <a:buAutoNum type="arabicPeriod"/>
            </a:pPr>
            <a:r>
              <a:rPr lang="en-US" sz="2400" b="1" dirty="0">
                <a:solidFill>
                  <a:srgbClr val="663300"/>
                </a:solidFill>
              </a:rPr>
              <a:t>Sample statistic(s) 	(observed value(s))</a:t>
            </a:r>
          </a:p>
          <a:p>
            <a:pPr marL="287338" indent="-287338">
              <a:spcBef>
                <a:spcPct val="10000"/>
              </a:spcBef>
              <a:buSzTx/>
            </a:pPr>
            <a:endParaRPr lang="en-US" sz="2400" b="1" dirty="0">
              <a:solidFill>
                <a:srgbClr val="663300"/>
              </a:solidFill>
            </a:endParaRPr>
          </a:p>
          <a:p>
            <a:pPr marL="287338" indent="-287338">
              <a:spcBef>
                <a:spcPct val="10000"/>
              </a:spcBef>
              <a:buSzTx/>
              <a:buFont typeface="Wingdings" pitchFamily="2" charset="2"/>
              <a:buAutoNum type="arabicPeriod" startAt="2"/>
            </a:pPr>
            <a:r>
              <a:rPr lang="en-US" sz="2400" b="1" dirty="0">
                <a:solidFill>
                  <a:srgbClr val="663300"/>
                </a:solidFill>
              </a:rPr>
              <a:t>Population parameter(s) (expected value(s))</a:t>
            </a:r>
          </a:p>
          <a:p>
            <a:pPr marL="287338" indent="-287338">
              <a:spcBef>
                <a:spcPct val="10000"/>
              </a:spcBef>
              <a:buSzTx/>
              <a:buFont typeface="Wingdings" pitchFamily="2" charset="2"/>
              <a:buAutoNum type="arabicPeriod" startAt="3"/>
            </a:pPr>
            <a:endParaRPr lang="en-US" sz="2400" b="1" dirty="0">
              <a:solidFill>
                <a:srgbClr val="663300"/>
              </a:solidFill>
            </a:endParaRPr>
          </a:p>
          <a:p>
            <a:pPr marL="287338" indent="-287338">
              <a:spcBef>
                <a:spcPct val="10000"/>
              </a:spcBef>
              <a:buSzTx/>
              <a:buFont typeface="Wingdings" pitchFamily="2" charset="2"/>
              <a:buAutoNum type="arabicPeriod" startAt="3"/>
            </a:pPr>
            <a:r>
              <a:rPr lang="en-US" sz="2400" b="1" dirty="0">
                <a:solidFill>
                  <a:srgbClr val="663300"/>
                </a:solidFill>
              </a:rPr>
              <a:t>Sample Size					</a:t>
            </a:r>
          </a:p>
          <a:p>
            <a:pPr marL="287338" indent="-287338">
              <a:spcBef>
                <a:spcPct val="10000"/>
              </a:spcBef>
              <a:buSzTx/>
              <a:buFont typeface="Wingdings" pitchFamily="2" charset="2"/>
              <a:buAutoNum type="arabicPeriod" startAt="4"/>
            </a:pPr>
            <a:endParaRPr lang="en-US" sz="2400" b="1" dirty="0">
              <a:solidFill>
                <a:srgbClr val="663300"/>
              </a:solidFill>
            </a:endParaRPr>
          </a:p>
          <a:p>
            <a:pPr marL="287338" indent="-287338">
              <a:spcBef>
                <a:spcPct val="10000"/>
              </a:spcBef>
              <a:buSzTx/>
              <a:buFont typeface="Wingdings" pitchFamily="2" charset="2"/>
              <a:buAutoNum type="arabicPeriod" startAt="4"/>
            </a:pPr>
            <a:r>
              <a:rPr lang="en-US" sz="2400" b="1" dirty="0">
                <a:solidFill>
                  <a:srgbClr val="663300"/>
                </a:solidFill>
              </a:rPr>
              <a:t>Sample variance(s)/standard error(s)</a:t>
            </a:r>
          </a:p>
          <a:p>
            <a:pPr marL="287338" indent="-287338">
              <a:spcBef>
                <a:spcPct val="10000"/>
              </a:spcBef>
              <a:buSzTx/>
              <a:buFont typeface="Wingdings" pitchFamily="2" charset="2"/>
              <a:buAutoNum type="arabicPeriod" startAt="5"/>
            </a:pPr>
            <a:endParaRPr lang="en-US" sz="2400" b="1" dirty="0">
              <a:solidFill>
                <a:srgbClr val="663300"/>
              </a:solidFill>
            </a:endParaRPr>
          </a:p>
          <a:p>
            <a:pPr marL="287338" indent="-287338">
              <a:spcBef>
                <a:spcPct val="10000"/>
              </a:spcBef>
              <a:buSzTx/>
              <a:buFont typeface="Wingdings" pitchFamily="2" charset="2"/>
              <a:buAutoNum type="arabicPeriod" startAt="5"/>
            </a:pPr>
            <a:r>
              <a:rPr lang="en-US" sz="2400" b="1" dirty="0">
                <a:solidFill>
                  <a:srgbClr val="663300"/>
                </a:solidFill>
              </a:rPr>
              <a:t>Critical values from the </a:t>
            </a:r>
            <a:r>
              <a:rPr lang="en-US" sz="2600" b="1" dirty="0">
                <a:solidFill>
                  <a:srgbClr val="663300"/>
                </a:solidFill>
              </a:rPr>
              <a:t>appropriate</a:t>
            </a:r>
          </a:p>
          <a:p>
            <a:pPr marL="287338" indent="-287338">
              <a:spcBef>
                <a:spcPct val="10000"/>
              </a:spcBef>
              <a:buSzTx/>
            </a:pPr>
            <a:r>
              <a:rPr lang="en-US" sz="2600" b="1" dirty="0">
                <a:solidFill>
                  <a:srgbClr val="663300"/>
                </a:solidFill>
              </a:rPr>
              <a:t>	</a:t>
            </a:r>
            <a:r>
              <a:rPr lang="en-US" sz="2400" b="1" dirty="0">
                <a:solidFill>
                  <a:srgbClr val="663300"/>
                </a:solidFill>
              </a:rPr>
              <a:t>probability distribution</a:t>
            </a:r>
          </a:p>
        </p:txBody>
      </p:sp>
      <p:sp>
        <p:nvSpPr>
          <p:cNvPr id="331779" name="Rectangle 3"/>
          <p:cNvSpPr>
            <a:spLocks noChangeArrowheads="1"/>
          </p:cNvSpPr>
          <p:nvPr/>
        </p:nvSpPr>
        <p:spPr bwMode="auto">
          <a:xfrm>
            <a:off x="7010400" y="2133600"/>
            <a:ext cx="1295400" cy="457200"/>
          </a:xfrm>
          <a:prstGeom prst="rect">
            <a:avLst/>
          </a:prstGeom>
          <a:solidFill>
            <a:srgbClr val="FFFFFF"/>
          </a:solidFill>
          <a:ln w="9525">
            <a:solidFill>
              <a:schemeClr val="tx1"/>
            </a:solidFill>
            <a:miter lim="800000"/>
            <a:headEnd/>
            <a:tailEnd/>
          </a:ln>
          <a:effectLst/>
        </p:spPr>
        <p:txBody>
          <a:bodyPr wrap="none" anchor="ctr"/>
          <a:lstStyle/>
          <a:p>
            <a:pPr algn="ctr"/>
            <a:r>
              <a:rPr lang="en-US" sz="2400" b="1" dirty="0">
                <a:solidFill>
                  <a:srgbClr val="000066"/>
                </a:solidFill>
                <a:latin typeface="Times New Roman" pitchFamily="18" charset="0"/>
              </a:rPr>
              <a:t>,</a:t>
            </a:r>
            <a:r>
              <a:rPr lang="en-US" sz="2400" b="1" dirty="0">
                <a:latin typeface="Times New Roman" pitchFamily="18" charset="0"/>
              </a:rPr>
              <a:t>  p,  r</a:t>
            </a:r>
          </a:p>
        </p:txBody>
      </p:sp>
      <p:sp>
        <p:nvSpPr>
          <p:cNvPr id="331780" name="Rectangle 4"/>
          <p:cNvSpPr>
            <a:spLocks noGrp="1" noChangeArrowheads="1"/>
          </p:cNvSpPr>
          <p:nvPr>
            <p:ph type="title"/>
          </p:nvPr>
        </p:nvSpPr>
        <p:spPr/>
        <p:txBody>
          <a:bodyPr/>
          <a:lstStyle/>
          <a:p>
            <a:r>
              <a:rPr lang="en-US" sz="3200" dirty="0" smtClean="0"/>
              <a:t>Review of the Basics</a:t>
            </a:r>
            <a:endParaRPr lang="en-US" sz="3200" dirty="0"/>
          </a:p>
        </p:txBody>
      </p:sp>
      <p:pic>
        <p:nvPicPr>
          <p:cNvPr id="331781" name="Picture 5" descr="XBAR"/>
          <p:cNvPicPr>
            <a:picLocks noChangeAspect="1" noChangeArrowheads="1"/>
          </p:cNvPicPr>
          <p:nvPr/>
        </p:nvPicPr>
        <p:blipFill>
          <a:blip r:embed="rId2" cstate="print"/>
          <a:srcRect/>
          <a:stretch>
            <a:fillRect/>
          </a:stretch>
        </p:blipFill>
        <p:spPr bwMode="auto">
          <a:xfrm>
            <a:off x="7040563" y="2220913"/>
            <a:ext cx="274637" cy="300037"/>
          </a:xfrm>
          <a:prstGeom prst="rect">
            <a:avLst/>
          </a:prstGeom>
          <a:solidFill>
            <a:srgbClr val="C0C0C0"/>
          </a:solidFill>
        </p:spPr>
      </p:pic>
      <p:sp>
        <p:nvSpPr>
          <p:cNvPr id="331782" name="Rectangle 6"/>
          <p:cNvSpPr>
            <a:spLocks noChangeArrowheads="1"/>
          </p:cNvSpPr>
          <p:nvPr/>
        </p:nvSpPr>
        <p:spPr bwMode="auto">
          <a:xfrm>
            <a:off x="7010400" y="2895600"/>
            <a:ext cx="1295400" cy="457200"/>
          </a:xfrm>
          <a:prstGeom prst="rect">
            <a:avLst/>
          </a:prstGeom>
          <a:solidFill>
            <a:srgbClr val="FFFFFF"/>
          </a:solidFill>
          <a:ln w="9525">
            <a:solidFill>
              <a:schemeClr val="tx1"/>
            </a:solidFill>
            <a:miter lim="800000"/>
            <a:headEnd/>
            <a:tailEnd/>
          </a:ln>
          <a:effectLst/>
        </p:spPr>
        <p:txBody>
          <a:bodyPr wrap="none" anchor="ctr"/>
          <a:lstStyle/>
          <a:p>
            <a:pPr algn="ctr"/>
            <a:r>
              <a:rPr lang="en-US" sz="2400" b="1" dirty="0">
                <a:solidFill>
                  <a:srgbClr val="000066"/>
                </a:solidFill>
                <a:latin typeface="Times New Roman" pitchFamily="18" charset="0"/>
                <a:sym typeface="Symbol" pitchFamily="18" charset="2"/>
              </a:rPr>
              <a:t></a:t>
            </a:r>
            <a:r>
              <a:rPr lang="en-US" sz="2400" b="1" dirty="0">
                <a:solidFill>
                  <a:srgbClr val="000066"/>
                </a:solidFill>
                <a:latin typeface="Times New Roman" pitchFamily="18" charset="0"/>
              </a:rPr>
              <a:t>,  </a:t>
            </a:r>
            <a:r>
              <a:rPr lang="en-US" sz="2400" b="1" dirty="0">
                <a:solidFill>
                  <a:srgbClr val="000066"/>
                </a:solidFill>
                <a:latin typeface="Times New Roman" pitchFamily="18" charset="0"/>
                <a:sym typeface="Symbol" pitchFamily="18" charset="2"/>
              </a:rPr>
              <a:t></a:t>
            </a:r>
            <a:r>
              <a:rPr lang="en-US" sz="2400" b="1" dirty="0">
                <a:solidFill>
                  <a:srgbClr val="000066"/>
                </a:solidFill>
                <a:latin typeface="Times New Roman" pitchFamily="18" charset="0"/>
              </a:rPr>
              <a:t>,  </a:t>
            </a:r>
            <a:r>
              <a:rPr lang="en-US" sz="2400" b="1" dirty="0">
                <a:solidFill>
                  <a:srgbClr val="000066"/>
                </a:solidFill>
                <a:latin typeface="Times New Roman" pitchFamily="18" charset="0"/>
                <a:sym typeface="Symbol" pitchFamily="18" charset="2"/>
              </a:rPr>
              <a:t></a:t>
            </a:r>
            <a:r>
              <a:rPr lang="en-US" b="1" dirty="0">
                <a:sym typeface="MT Symbol" pitchFamily="82" charset="2"/>
              </a:rPr>
              <a:t> </a:t>
            </a:r>
            <a:endParaRPr lang="en-US" sz="2400" b="1" dirty="0">
              <a:latin typeface="Times New Roman" pitchFamily="18" charset="0"/>
              <a:sym typeface="MT Symbol" pitchFamily="82" charset="2"/>
            </a:endParaRPr>
          </a:p>
        </p:txBody>
      </p:sp>
      <p:pic>
        <p:nvPicPr>
          <p:cNvPr id="331783" name="Picture 7" descr="SE_ALL"/>
          <p:cNvPicPr>
            <a:picLocks noChangeAspect="1" noChangeArrowheads="1"/>
          </p:cNvPicPr>
          <p:nvPr/>
        </p:nvPicPr>
        <p:blipFill>
          <a:blip r:embed="rId3" cstate="print"/>
          <a:srcRect/>
          <a:stretch>
            <a:fillRect/>
          </a:stretch>
        </p:blipFill>
        <p:spPr bwMode="auto">
          <a:xfrm>
            <a:off x="6002338" y="4373563"/>
            <a:ext cx="2989262" cy="960437"/>
          </a:xfrm>
          <a:prstGeom prst="rect">
            <a:avLst/>
          </a:prstGeom>
          <a:noFill/>
          <a:ln w="9525">
            <a:solidFill>
              <a:schemeClr val="tx1"/>
            </a:solidFill>
            <a:miter lim="800000"/>
            <a:headEnd/>
            <a:tailEnd/>
          </a:ln>
        </p:spPr>
      </p:pic>
      <p:sp>
        <p:nvSpPr>
          <p:cNvPr id="331784" name="Rectangle 8"/>
          <p:cNvSpPr>
            <a:spLocks noChangeArrowheads="1"/>
          </p:cNvSpPr>
          <p:nvPr/>
        </p:nvSpPr>
        <p:spPr bwMode="auto">
          <a:xfrm>
            <a:off x="7543800" y="3657600"/>
            <a:ext cx="228600" cy="381000"/>
          </a:xfrm>
          <a:prstGeom prst="rect">
            <a:avLst/>
          </a:prstGeom>
          <a:solidFill>
            <a:srgbClr val="FFFFFF"/>
          </a:solidFill>
          <a:ln w="9525" algn="ctr">
            <a:solidFill>
              <a:schemeClr val="tx1"/>
            </a:solidFill>
            <a:miter lim="800000"/>
            <a:headEnd/>
            <a:tailEnd/>
          </a:ln>
          <a:effectLst/>
        </p:spPr>
        <p:txBody>
          <a:bodyPr wrap="none" anchor="ctr"/>
          <a:lstStyle/>
          <a:p>
            <a:pPr algn="ctr"/>
            <a:r>
              <a:rPr lang="en-US" sz="2400" dirty="0">
                <a:latin typeface="Times New Roman" pitchFamily="18" charset="0"/>
              </a:rPr>
              <a:t>n</a:t>
            </a:r>
          </a:p>
        </p:txBody>
      </p:sp>
      <p:sp>
        <p:nvSpPr>
          <p:cNvPr id="331785" name="Rectangle 9"/>
          <p:cNvSpPr>
            <a:spLocks noChangeArrowheads="1"/>
          </p:cNvSpPr>
          <p:nvPr/>
        </p:nvSpPr>
        <p:spPr bwMode="auto">
          <a:xfrm>
            <a:off x="6477000" y="5638800"/>
            <a:ext cx="2133600" cy="533400"/>
          </a:xfrm>
          <a:prstGeom prst="rect">
            <a:avLst/>
          </a:prstGeom>
          <a:solidFill>
            <a:srgbClr val="FFFFFF"/>
          </a:solidFill>
          <a:ln w="9525" algn="ctr">
            <a:solidFill>
              <a:schemeClr val="tx1"/>
            </a:solidFill>
            <a:miter lim="800000"/>
            <a:headEnd/>
            <a:tailEnd/>
          </a:ln>
          <a:effectLst/>
        </p:spPr>
        <p:txBody>
          <a:bodyPr wrap="none" anchor="ctr"/>
          <a:lstStyle/>
          <a:p>
            <a:pPr algn="ctr"/>
            <a:r>
              <a:rPr lang="en-US" sz="2400" dirty="0">
                <a:latin typeface="Times New Roman" pitchFamily="18" charset="0"/>
              </a:rPr>
              <a:t>z, t, chi-square, F</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r>
              <a:rPr lang="en-US" dirty="0" smtClean="0"/>
              <a:t>Binomial and Poisson Regression</a:t>
            </a:r>
          </a:p>
        </p:txBody>
      </p:sp>
      <p:sp>
        <p:nvSpPr>
          <p:cNvPr id="39940" name="Rectangle 3"/>
          <p:cNvSpPr>
            <a:spLocks noGrp="1" noChangeArrowheads="1"/>
          </p:cNvSpPr>
          <p:nvPr>
            <p:ph type="body" idx="1"/>
          </p:nvPr>
        </p:nvSpPr>
        <p:spPr/>
        <p:txBody>
          <a:bodyPr/>
          <a:lstStyle/>
          <a:p>
            <a:pPr algn="ctr">
              <a:spcBef>
                <a:spcPts val="0"/>
              </a:spcBef>
            </a:pPr>
            <a:r>
              <a:rPr lang="en-US" b="1" dirty="0" smtClean="0">
                <a:solidFill>
                  <a:srgbClr val="003300"/>
                </a:solidFill>
              </a:rPr>
              <a:t>Measures of Association—Beta Coefficients—</a:t>
            </a:r>
          </a:p>
          <a:p>
            <a:pPr algn="ctr">
              <a:spcBef>
                <a:spcPts val="0"/>
              </a:spcBef>
            </a:pPr>
            <a:r>
              <a:rPr lang="en-US" b="1" dirty="0" smtClean="0">
                <a:solidFill>
                  <a:srgbClr val="003300"/>
                </a:solidFill>
              </a:rPr>
              <a:t>Differences Between Log Proportions/rates, </a:t>
            </a:r>
          </a:p>
          <a:p>
            <a:pPr algn="ctr">
              <a:spcBef>
                <a:spcPts val="0"/>
              </a:spcBef>
            </a:pPr>
            <a:r>
              <a:rPr lang="en-US" b="1" dirty="0" smtClean="0">
                <a:solidFill>
                  <a:srgbClr val="003300"/>
                </a:solidFill>
              </a:rPr>
              <a:t>and the Relative Prevalence / Relative Risk</a:t>
            </a:r>
          </a:p>
          <a:p>
            <a:pPr algn="ctr">
              <a:spcBef>
                <a:spcPts val="0"/>
              </a:spcBef>
            </a:pPr>
            <a:endParaRPr lang="en-US" sz="1600" dirty="0" smtClean="0"/>
          </a:p>
          <a:p>
            <a:pPr algn="ctr">
              <a:spcBef>
                <a:spcPts val="0"/>
              </a:spcBef>
            </a:pPr>
            <a:r>
              <a:rPr lang="en-US" b="1" dirty="0" smtClean="0"/>
              <a:t>Dichotomous Independent Variable Coded 1 and 0</a:t>
            </a:r>
          </a:p>
          <a:p>
            <a:pPr marL="53975" indent="-53975" eaLnBrk="1" hangingPunct="1">
              <a:spcBef>
                <a:spcPts val="0"/>
              </a:spcBef>
              <a:buFontTx/>
              <a:buNone/>
            </a:pPr>
            <a:endParaRPr lang="en-US" dirty="0" smtClean="0"/>
          </a:p>
          <a:p>
            <a:endParaRPr lang="en-US" dirty="0" smtClean="0"/>
          </a:p>
        </p:txBody>
      </p:sp>
      <p:sp>
        <p:nvSpPr>
          <p:cNvPr id="39938" name="Slide Number Placeholder 3"/>
          <p:cNvSpPr>
            <a:spLocks noGrp="1"/>
          </p:cNvSpPr>
          <p:nvPr>
            <p:ph type="sldNum" sz="quarter" idx="11"/>
          </p:nvPr>
        </p:nvSpPr>
        <p:spPr>
          <a:xfrm>
            <a:off x="6553200" y="6400800"/>
            <a:ext cx="2133600" cy="300038"/>
          </a:xfrm>
        </p:spPr>
        <p:txBody>
          <a:bodyPr/>
          <a:lstStyle/>
          <a:p>
            <a:fld id="{C14E925E-7833-4A0B-93F8-9E8A86EE591C}" type="slidenum">
              <a:rPr lang="en-US" smtClean="0"/>
              <a:pPr/>
              <a:t>59</a:t>
            </a:fld>
            <a:endParaRPr lang="en-US" dirty="0" smtClean="0"/>
          </a:p>
        </p:txBody>
      </p:sp>
      <p:pic>
        <p:nvPicPr>
          <p:cNvPr id="39941" name="Picture 4"/>
          <p:cNvPicPr>
            <a:picLocks noChangeAspect="1" noChangeArrowheads="1"/>
          </p:cNvPicPr>
          <p:nvPr/>
        </p:nvPicPr>
        <p:blipFill>
          <a:blip r:embed="rId2" cstate="print"/>
          <a:srcRect r="66190" b="21611"/>
          <a:stretch>
            <a:fillRect/>
          </a:stretch>
        </p:blipFill>
        <p:spPr bwMode="auto">
          <a:xfrm>
            <a:off x="762000" y="4051300"/>
            <a:ext cx="4038600" cy="1358900"/>
          </a:xfrm>
          <a:prstGeom prst="rect">
            <a:avLst/>
          </a:prstGeom>
          <a:solidFill>
            <a:srgbClr val="FFE7E7"/>
          </a:solidFill>
          <a:ln w="25400" algn="ctr">
            <a:solidFill>
              <a:srgbClr val="FF0000"/>
            </a:solidFill>
            <a:miter lim="800000"/>
            <a:headEnd/>
            <a:tailEnd/>
          </a:ln>
        </p:spPr>
      </p:pic>
      <p:pic>
        <p:nvPicPr>
          <p:cNvPr id="39942" name="Picture 5"/>
          <p:cNvPicPr>
            <a:picLocks noChangeAspect="1" noChangeArrowheads="1"/>
          </p:cNvPicPr>
          <p:nvPr/>
        </p:nvPicPr>
        <p:blipFill>
          <a:blip r:embed="rId3" cstate="print"/>
          <a:srcRect/>
          <a:stretch>
            <a:fillRect/>
          </a:stretch>
        </p:blipFill>
        <p:spPr bwMode="auto">
          <a:xfrm>
            <a:off x="5197475" y="4002087"/>
            <a:ext cx="2678113" cy="1941513"/>
          </a:xfrm>
          <a:prstGeom prst="rect">
            <a:avLst/>
          </a:prstGeom>
          <a:solidFill>
            <a:srgbClr val="E5E5FF"/>
          </a:solidFill>
          <a:ln w="25400" algn="ctr">
            <a:solidFill>
              <a:srgbClr val="000080"/>
            </a:solidFill>
            <a:miter lim="800000"/>
            <a:headEnd/>
            <a:tailEnd/>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r>
              <a:rPr lang="en-US" dirty="0" smtClean="0"/>
              <a:t>Binomial and Poisson Regression</a:t>
            </a:r>
          </a:p>
        </p:txBody>
      </p:sp>
      <p:sp>
        <p:nvSpPr>
          <p:cNvPr id="40964" name="Rectangle 3"/>
          <p:cNvSpPr>
            <a:spLocks noGrp="1" noChangeArrowheads="1"/>
          </p:cNvSpPr>
          <p:nvPr>
            <p:ph type="body" idx="1"/>
          </p:nvPr>
        </p:nvSpPr>
        <p:spPr/>
        <p:txBody>
          <a:bodyPr/>
          <a:lstStyle/>
          <a:p>
            <a:r>
              <a:rPr lang="en-US" dirty="0" smtClean="0"/>
              <a:t>In General, the beta coefficient is the change in the log proportion / rate for every unit change in X. </a:t>
            </a:r>
          </a:p>
          <a:p>
            <a:pPr marL="0" indent="0" eaLnBrk="1" hangingPunct="1">
              <a:buFontTx/>
              <a:buNone/>
            </a:pPr>
            <a:endParaRPr lang="en-US" dirty="0" smtClean="0"/>
          </a:p>
          <a:p>
            <a:endParaRPr lang="en-US" dirty="0" smtClean="0"/>
          </a:p>
        </p:txBody>
      </p:sp>
      <p:sp>
        <p:nvSpPr>
          <p:cNvPr id="40962" name="Slide Number Placeholder 3"/>
          <p:cNvSpPr>
            <a:spLocks noGrp="1"/>
          </p:cNvSpPr>
          <p:nvPr>
            <p:ph type="sldNum" sz="quarter" idx="11"/>
          </p:nvPr>
        </p:nvSpPr>
        <p:spPr>
          <a:xfrm>
            <a:off x="6553200" y="6400800"/>
            <a:ext cx="2133600" cy="300038"/>
          </a:xfrm>
        </p:spPr>
        <p:txBody>
          <a:bodyPr/>
          <a:lstStyle/>
          <a:p>
            <a:fld id="{15916248-5E48-4D3F-B2ED-B61152BE2FE0}" type="slidenum">
              <a:rPr lang="en-US" smtClean="0"/>
              <a:pPr/>
              <a:t>60</a:t>
            </a:fld>
            <a:endParaRPr lang="en-US" dirty="0" smtClean="0"/>
          </a:p>
        </p:txBody>
      </p:sp>
      <p:pic>
        <p:nvPicPr>
          <p:cNvPr id="40965" name="Picture 4"/>
          <p:cNvPicPr>
            <a:picLocks noChangeAspect="1" noChangeArrowheads="1"/>
          </p:cNvPicPr>
          <p:nvPr/>
        </p:nvPicPr>
        <p:blipFill>
          <a:blip r:embed="rId2" cstate="print"/>
          <a:srcRect/>
          <a:stretch>
            <a:fillRect/>
          </a:stretch>
        </p:blipFill>
        <p:spPr bwMode="auto">
          <a:xfrm>
            <a:off x="381000" y="2743200"/>
            <a:ext cx="5688012" cy="1379538"/>
          </a:xfrm>
          <a:prstGeom prst="rect">
            <a:avLst/>
          </a:prstGeom>
          <a:solidFill>
            <a:srgbClr val="DDFFF9"/>
          </a:solidFill>
          <a:ln w="25400" algn="ctr">
            <a:solidFill>
              <a:srgbClr val="008080"/>
            </a:solidFill>
            <a:miter lim="800000"/>
            <a:headEnd/>
            <a:tailEnd/>
          </a:ln>
        </p:spPr>
      </p:pic>
      <p:pic>
        <p:nvPicPr>
          <p:cNvPr id="40966" name="Picture 5"/>
          <p:cNvPicPr>
            <a:picLocks noChangeAspect="1" noChangeArrowheads="1"/>
          </p:cNvPicPr>
          <p:nvPr/>
        </p:nvPicPr>
        <p:blipFill>
          <a:blip r:embed="rId3" cstate="print"/>
          <a:srcRect/>
          <a:stretch>
            <a:fillRect/>
          </a:stretch>
        </p:blipFill>
        <p:spPr bwMode="auto">
          <a:xfrm>
            <a:off x="4597400" y="4343400"/>
            <a:ext cx="4013200" cy="1938338"/>
          </a:xfrm>
          <a:prstGeom prst="rect">
            <a:avLst/>
          </a:prstGeom>
          <a:solidFill>
            <a:srgbClr val="E8E7CF"/>
          </a:solidFill>
          <a:ln w="25400" algn="ctr">
            <a:solidFill>
              <a:srgbClr val="333300"/>
            </a:solidFill>
            <a:miter lim="800000"/>
            <a:headEnd/>
            <a:tailEnd/>
          </a:ln>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lstStyle/>
          <a:p>
            <a:r>
              <a:rPr lang="en-US" dirty="0" smtClean="0"/>
              <a:t>Binomial and Poisson Regression</a:t>
            </a:r>
          </a:p>
        </p:txBody>
      </p:sp>
      <p:sp>
        <p:nvSpPr>
          <p:cNvPr id="41987" name="Rectangle 2"/>
          <p:cNvSpPr>
            <a:spLocks noGrp="1" noChangeArrowheads="1"/>
          </p:cNvSpPr>
          <p:nvPr>
            <p:ph type="body" idx="1"/>
          </p:nvPr>
        </p:nvSpPr>
        <p:spPr/>
        <p:txBody>
          <a:bodyPr/>
          <a:lstStyle/>
          <a:p>
            <a:pPr marL="0" indent="0" eaLnBrk="1" hangingPunct="1">
              <a:buFontTx/>
              <a:buNone/>
            </a:pPr>
            <a:r>
              <a:rPr lang="en-US" sz="2600" dirty="0" smtClean="0"/>
              <a:t>T</a:t>
            </a:r>
            <a:r>
              <a:rPr lang="en-US" dirty="0" smtClean="0"/>
              <a:t>he more common the outcome, the greater the difference in the binomial and Poisson standard errors</a:t>
            </a:r>
          </a:p>
          <a:p>
            <a:pPr marL="0" indent="0" eaLnBrk="1" hangingPunct="1">
              <a:buFontTx/>
              <a:buNone/>
            </a:pPr>
            <a:endParaRPr lang="en-US" dirty="0" smtClean="0"/>
          </a:p>
          <a:p>
            <a:pPr marL="0" indent="0" eaLnBrk="1" hangingPunct="1">
              <a:buFontTx/>
              <a:buNone/>
            </a:pPr>
            <a:r>
              <a:rPr lang="en-US" dirty="0" smtClean="0"/>
              <a:t>When the outcome is rare (e.g. per 10,000, per 100,000), the binomial and Poisson standard errors will be almost identical</a:t>
            </a:r>
          </a:p>
          <a:p>
            <a:endParaRPr lang="en-US" dirty="0" smtClean="0"/>
          </a:p>
        </p:txBody>
      </p:sp>
      <p:sp>
        <p:nvSpPr>
          <p:cNvPr id="41986" name="Slide Number Placeholder 3"/>
          <p:cNvSpPr>
            <a:spLocks noGrp="1"/>
          </p:cNvSpPr>
          <p:nvPr>
            <p:ph type="sldNum" sz="quarter" idx="11"/>
          </p:nvPr>
        </p:nvSpPr>
        <p:spPr>
          <a:xfrm>
            <a:off x="6553200" y="6400800"/>
            <a:ext cx="2133600" cy="300038"/>
          </a:xfrm>
        </p:spPr>
        <p:txBody>
          <a:bodyPr/>
          <a:lstStyle/>
          <a:p>
            <a:fld id="{B13613C5-5329-4BEE-BA51-CDDD50A2CC9D}" type="slidenum">
              <a:rPr lang="en-US" smtClean="0"/>
              <a:pPr/>
              <a:t>61</a:t>
            </a:fld>
            <a:endParaRPr lang="en-US" dirty="0" smtClean="0"/>
          </a:p>
        </p:txBody>
      </p:sp>
      <p:pic>
        <p:nvPicPr>
          <p:cNvPr id="41989" name="Picture 4" descr="SE_R"/>
          <p:cNvPicPr>
            <a:picLocks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34000" y="5105400"/>
            <a:ext cx="2952750" cy="841375"/>
          </a:xfrm>
          <a:prstGeom prst="rect">
            <a:avLst/>
          </a:prstGeom>
          <a:noFill/>
          <a:ln w="9525">
            <a:noFill/>
            <a:miter lim="800000"/>
            <a:headEnd/>
            <a:tailEnd/>
          </a:ln>
        </p:spPr>
      </p:pic>
      <p:pic>
        <p:nvPicPr>
          <p:cNvPr id="41988" name="Picture 3" descr="SE_P"/>
          <p:cNvPicPr>
            <a:picLocks noChangeAspect="1" noChangeArrowheads="1"/>
          </p:cNvPicPr>
          <p:nvPr/>
        </p:nvPicPr>
        <p:blipFill>
          <a:blip r:embed="rId3" cstate="print"/>
          <a:stretch>
            <a:fillRect/>
          </a:stretch>
        </p:blipFill>
        <p:spPr bwMode="auto">
          <a:xfrm>
            <a:off x="762000" y="5084763"/>
            <a:ext cx="3638550" cy="781050"/>
          </a:xfrm>
          <a:prstGeom prst="rect">
            <a:avLst/>
          </a:prstGeom>
          <a:noFill/>
          <a:ln>
            <a:noFill/>
          </a:ln>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lstStyle/>
          <a:p>
            <a:r>
              <a:rPr lang="en-US" dirty="0" smtClean="0"/>
              <a:t>Binomial and Poisson Regression</a:t>
            </a:r>
          </a:p>
        </p:txBody>
      </p:sp>
      <p:sp>
        <p:nvSpPr>
          <p:cNvPr id="43011" name="Rectangle 2"/>
          <p:cNvSpPr>
            <a:spLocks noGrp="1" noChangeArrowheads="1"/>
          </p:cNvSpPr>
          <p:nvPr>
            <p:ph type="body" idx="1"/>
          </p:nvPr>
        </p:nvSpPr>
        <p:spPr/>
        <p:txBody>
          <a:bodyPr/>
          <a:lstStyle/>
          <a:p>
            <a:pPr marL="0" indent="0" eaLnBrk="1" hangingPunct="1">
              <a:buFontTx/>
              <a:buNone/>
            </a:pPr>
            <a:r>
              <a:rPr lang="en-US" dirty="0" smtClean="0"/>
              <a:t>For infant mortality, calculated per 1,000 live births, what difference will using the binomial or Poisson distribution make? </a:t>
            </a:r>
          </a:p>
          <a:p>
            <a:pPr marL="0" indent="0" eaLnBrk="1" hangingPunct="1">
              <a:buFontTx/>
              <a:buNone/>
            </a:pPr>
            <a:endParaRPr lang="en-US" dirty="0" smtClean="0"/>
          </a:p>
          <a:p>
            <a:pPr marL="0" indent="0" algn="ctr" eaLnBrk="1" hangingPunct="1">
              <a:buFontTx/>
              <a:buNone/>
            </a:pPr>
            <a:r>
              <a:rPr lang="en-US" dirty="0" smtClean="0"/>
              <a:t>Suppose the IMR is 7 per 1,000, or 0.007:</a:t>
            </a:r>
          </a:p>
          <a:p>
            <a:endParaRPr lang="en-US" dirty="0" smtClean="0"/>
          </a:p>
        </p:txBody>
      </p:sp>
      <p:pic>
        <p:nvPicPr>
          <p:cNvPr id="43013" name="Picture 4"/>
          <p:cNvPicPr>
            <a:picLocks noChangeAspect="1" noChangeArrowheads="1"/>
          </p:cNvPicPr>
          <p:nvPr/>
        </p:nvPicPr>
        <p:blipFill>
          <a:blip r:embed="rId2" cstate="print"/>
          <a:srcRect/>
          <a:stretch>
            <a:fillRect/>
          </a:stretch>
        </p:blipFill>
        <p:spPr bwMode="auto">
          <a:xfrm>
            <a:off x="1427163" y="4445000"/>
            <a:ext cx="3065462" cy="1727200"/>
          </a:xfrm>
          <a:prstGeom prst="rect">
            <a:avLst/>
          </a:prstGeom>
          <a:solidFill>
            <a:schemeClr val="accent1">
              <a:alpha val="10196"/>
            </a:schemeClr>
          </a:solidFill>
          <a:ln w="9525">
            <a:noFill/>
            <a:miter lim="800000"/>
            <a:headEnd/>
            <a:tailEnd/>
          </a:ln>
        </p:spPr>
      </p:pic>
      <p:pic>
        <p:nvPicPr>
          <p:cNvPr id="43014" name="Picture 5"/>
          <p:cNvPicPr>
            <a:picLocks noChangeAspect="1" noChangeArrowheads="1"/>
          </p:cNvPicPr>
          <p:nvPr/>
        </p:nvPicPr>
        <p:blipFill>
          <a:blip r:embed="rId3" cstate="print"/>
          <a:srcRect/>
          <a:stretch>
            <a:fillRect/>
          </a:stretch>
        </p:blipFill>
        <p:spPr bwMode="auto">
          <a:xfrm>
            <a:off x="5486400" y="4473575"/>
            <a:ext cx="2232025" cy="1012825"/>
          </a:xfrm>
          <a:prstGeom prst="rect">
            <a:avLst/>
          </a:prstGeom>
          <a:solidFill>
            <a:schemeClr val="accent1">
              <a:alpha val="10196"/>
            </a:schemeClr>
          </a:solidFill>
          <a:ln w="9525">
            <a:noFill/>
            <a:miter lim="800000"/>
            <a:headEnd/>
            <a:tailEnd/>
          </a:ln>
        </p:spPr>
      </p:pic>
      <p:sp>
        <p:nvSpPr>
          <p:cNvPr id="6" name="Slide Number Placeholder 5"/>
          <p:cNvSpPr>
            <a:spLocks noGrp="1"/>
          </p:cNvSpPr>
          <p:nvPr>
            <p:ph type="sldNum" sz="quarter" idx="11"/>
          </p:nvPr>
        </p:nvSpPr>
        <p:spPr/>
        <p:txBody>
          <a:bodyPr/>
          <a:lstStyle/>
          <a:p>
            <a:fld id="{E65EB556-83FE-4FBE-9620-8731BDC5F05A}" type="slidenum">
              <a:rPr lang="en-US" altLang="en-US" smtClean="0"/>
              <a:pPr/>
              <a:t>62</a:t>
            </a:fld>
            <a:endParaRPr lang="en-US" alt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295400"/>
            <a:ext cx="8305800" cy="4876800"/>
          </a:xfrm>
        </p:spPr>
        <p:txBody>
          <a:bodyPr/>
          <a:lstStyle/>
          <a:p>
            <a:pPr>
              <a:spcBef>
                <a:spcPts val="0"/>
              </a:spcBef>
            </a:pPr>
            <a:endParaRPr lang="en-US" sz="1000" b="1" dirty="0" smtClean="0">
              <a:solidFill>
                <a:srgbClr val="008000"/>
              </a:solidFill>
              <a:latin typeface="Courier New"/>
            </a:endParaRPr>
          </a:p>
          <a:p>
            <a:pPr>
              <a:spcBef>
                <a:spcPts val="0"/>
              </a:spcBef>
            </a:pPr>
            <a:r>
              <a:rPr lang="en-US" sz="1800" b="1" dirty="0" smtClean="0">
                <a:solidFill>
                  <a:srgbClr val="008000"/>
                </a:solidFill>
                <a:latin typeface="Courier New"/>
              </a:rPr>
              <a:t>/* Dichotomous Birthweight, Log-Binomial Regression */</a:t>
            </a:r>
            <a:endParaRPr lang="en-US" sz="1800" b="1" dirty="0" smtClean="0">
              <a:solidFill>
                <a:srgbClr val="000000"/>
              </a:solidFill>
              <a:latin typeface="Courier New"/>
            </a:endParaRPr>
          </a:p>
          <a:p>
            <a:pPr>
              <a:spcBef>
                <a:spcPts val="0"/>
              </a:spcBef>
            </a:pPr>
            <a:r>
              <a:rPr lang="en-US" sz="1800" dirty="0" smtClean="0">
                <a:solidFill>
                  <a:srgbClr val="000080"/>
                </a:solidFill>
                <a:latin typeface="Courier New"/>
              </a:rPr>
              <a:t>proc</a:t>
            </a:r>
            <a:r>
              <a:rPr lang="en-US" sz="1800" dirty="0" smtClean="0">
                <a:solidFill>
                  <a:srgbClr val="000000"/>
                </a:solidFill>
                <a:latin typeface="Courier New"/>
              </a:rPr>
              <a:t> </a:t>
            </a:r>
            <a:r>
              <a:rPr lang="en-US" sz="1800" dirty="0" smtClean="0">
                <a:solidFill>
                  <a:srgbClr val="000080"/>
                </a:solidFill>
                <a:latin typeface="Courier New"/>
              </a:rPr>
              <a:t>genmod</a:t>
            </a:r>
            <a:r>
              <a:rPr lang="en-US" sz="1800" dirty="0" smtClean="0">
                <a:solidFill>
                  <a:srgbClr val="000000"/>
                </a:solidFill>
                <a:latin typeface="Courier New"/>
              </a:rPr>
              <a:t> </a:t>
            </a:r>
            <a:r>
              <a:rPr lang="en-US" sz="1800" dirty="0" smtClean="0">
                <a:solidFill>
                  <a:srgbClr val="0000FF"/>
                </a:solidFill>
                <a:latin typeface="Courier New"/>
              </a:rPr>
              <a:t>data</a:t>
            </a:r>
            <a:r>
              <a:rPr lang="en-US" sz="1800" dirty="0" smtClean="0">
                <a:solidFill>
                  <a:srgbClr val="000000"/>
                </a:solidFill>
                <a:latin typeface="Courier New"/>
              </a:rPr>
              <a:t>=one;</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model</a:t>
            </a:r>
            <a:r>
              <a:rPr lang="en-US" sz="1800" dirty="0" smtClean="0">
                <a:solidFill>
                  <a:srgbClr val="000000"/>
                </a:solidFill>
                <a:latin typeface="Courier New"/>
              </a:rPr>
              <a:t> lbw = smoking / </a:t>
            </a:r>
            <a:r>
              <a:rPr lang="en-US" sz="1800" dirty="0" smtClean="0">
                <a:solidFill>
                  <a:srgbClr val="0000FF"/>
                </a:solidFill>
                <a:latin typeface="Courier New"/>
              </a:rPr>
              <a:t>link</a:t>
            </a:r>
            <a:r>
              <a:rPr lang="en-US" sz="1800" dirty="0" smtClean="0">
                <a:solidFill>
                  <a:srgbClr val="000000"/>
                </a:solidFill>
                <a:latin typeface="Courier New"/>
              </a:rPr>
              <a:t>=log </a:t>
            </a:r>
            <a:r>
              <a:rPr lang="en-US" sz="1800" dirty="0" smtClean="0">
                <a:solidFill>
                  <a:srgbClr val="0000FF"/>
                </a:solidFill>
                <a:latin typeface="Courier New"/>
              </a:rPr>
              <a:t>dist</a:t>
            </a:r>
            <a:r>
              <a:rPr lang="en-US" sz="1800" dirty="0" smtClean="0">
                <a:solidFill>
                  <a:srgbClr val="000000"/>
                </a:solidFill>
                <a:latin typeface="Courier New"/>
              </a:rPr>
              <a:t>=bin;</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estimate</a:t>
            </a:r>
            <a:r>
              <a:rPr lang="en-US" sz="1800" dirty="0" smtClean="0">
                <a:solidFill>
                  <a:srgbClr val="000000"/>
                </a:solidFill>
                <a:latin typeface="Courier New"/>
              </a:rPr>
              <a:t> </a:t>
            </a:r>
            <a:r>
              <a:rPr lang="en-US" sz="1800" dirty="0" smtClean="0">
                <a:solidFill>
                  <a:srgbClr val="800080"/>
                </a:solidFill>
                <a:latin typeface="Courier New"/>
              </a:rPr>
              <a:t>'Crude RP smoking'</a:t>
            </a:r>
            <a:r>
              <a:rPr lang="en-US" sz="1800" dirty="0" smtClean="0">
                <a:solidFill>
                  <a:srgbClr val="000000"/>
                </a:solidFill>
                <a:latin typeface="Courier New"/>
              </a:rPr>
              <a:t> smoking </a:t>
            </a:r>
            <a:r>
              <a:rPr lang="en-US" sz="1800" dirty="0" smtClean="0">
                <a:solidFill>
                  <a:srgbClr val="008080"/>
                </a:solidFill>
                <a:latin typeface="Courier New"/>
              </a:rPr>
              <a:t>1</a:t>
            </a:r>
            <a:r>
              <a:rPr lang="en-US" sz="1800" dirty="0" smtClean="0">
                <a:solidFill>
                  <a:srgbClr val="000000"/>
                </a:solidFill>
                <a:latin typeface="Courier New"/>
              </a:rPr>
              <a:t> / </a:t>
            </a:r>
            <a:r>
              <a:rPr lang="en-US" sz="1800" dirty="0" smtClean="0">
                <a:solidFill>
                  <a:srgbClr val="0000FF"/>
                </a:solidFill>
                <a:latin typeface="Courier New"/>
              </a:rPr>
              <a:t>exp</a:t>
            </a:r>
            <a:r>
              <a:rPr lang="en-US" sz="1800" dirty="0" smtClean="0">
                <a:solidFill>
                  <a:srgbClr val="000000"/>
                </a:solidFill>
                <a:latin typeface="Courier New"/>
              </a:rPr>
              <a:t>; </a:t>
            </a:r>
            <a:r>
              <a:rPr lang="en-US" sz="1800" dirty="0" smtClean="0">
                <a:solidFill>
                  <a:srgbClr val="000080"/>
                </a:solidFill>
                <a:latin typeface="Courier New"/>
              </a:rPr>
              <a:t>run</a:t>
            </a:r>
            <a:r>
              <a:rPr lang="en-US" sz="1800" dirty="0" smtClean="0">
                <a:solidFill>
                  <a:srgbClr val="000000"/>
                </a:solidFill>
                <a:latin typeface="Courier New"/>
              </a:rPr>
              <a:t>;</a:t>
            </a:r>
          </a:p>
          <a:p>
            <a:pPr>
              <a:spcBef>
                <a:spcPts val="0"/>
              </a:spcBef>
            </a:pPr>
            <a:r>
              <a:rPr lang="en-US" sz="1800" dirty="0" smtClean="0">
                <a:solidFill>
                  <a:srgbClr val="000080"/>
                </a:solidFill>
                <a:latin typeface="Courier New"/>
              </a:rPr>
              <a:t>proc</a:t>
            </a:r>
            <a:r>
              <a:rPr lang="en-US" sz="1800" dirty="0" smtClean="0">
                <a:solidFill>
                  <a:srgbClr val="000000"/>
                </a:solidFill>
                <a:latin typeface="Courier New"/>
              </a:rPr>
              <a:t> </a:t>
            </a:r>
            <a:r>
              <a:rPr lang="en-US" sz="1800" dirty="0" smtClean="0">
                <a:solidFill>
                  <a:srgbClr val="000080"/>
                </a:solidFill>
                <a:latin typeface="Courier New"/>
              </a:rPr>
              <a:t>genmod</a:t>
            </a:r>
            <a:r>
              <a:rPr lang="en-US" sz="1800" dirty="0" smtClean="0">
                <a:solidFill>
                  <a:srgbClr val="000000"/>
                </a:solidFill>
                <a:latin typeface="Courier New"/>
              </a:rPr>
              <a:t> </a:t>
            </a:r>
            <a:r>
              <a:rPr lang="en-US" sz="1800" dirty="0" smtClean="0">
                <a:solidFill>
                  <a:srgbClr val="0000FF"/>
                </a:solidFill>
                <a:latin typeface="Courier New"/>
              </a:rPr>
              <a:t>data</a:t>
            </a:r>
            <a:r>
              <a:rPr lang="en-US" sz="1800" dirty="0" smtClean="0">
                <a:solidFill>
                  <a:srgbClr val="000000"/>
                </a:solidFill>
                <a:latin typeface="Courier New"/>
              </a:rPr>
              <a:t>=one;</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model</a:t>
            </a:r>
            <a:r>
              <a:rPr lang="en-US" sz="1800" dirty="0" smtClean="0">
                <a:solidFill>
                  <a:srgbClr val="000000"/>
                </a:solidFill>
                <a:latin typeface="Courier New"/>
              </a:rPr>
              <a:t> lbw = smoking late_no_pnc / </a:t>
            </a:r>
            <a:r>
              <a:rPr lang="en-US" sz="1800" dirty="0" smtClean="0">
                <a:solidFill>
                  <a:srgbClr val="0000FF"/>
                </a:solidFill>
                <a:latin typeface="Courier New"/>
              </a:rPr>
              <a:t>link</a:t>
            </a:r>
            <a:r>
              <a:rPr lang="en-US" sz="1800" dirty="0" smtClean="0">
                <a:solidFill>
                  <a:srgbClr val="000000"/>
                </a:solidFill>
                <a:latin typeface="Courier New"/>
              </a:rPr>
              <a:t>=log </a:t>
            </a:r>
            <a:r>
              <a:rPr lang="en-US" sz="1800" dirty="0" smtClean="0">
                <a:solidFill>
                  <a:srgbClr val="0000FF"/>
                </a:solidFill>
                <a:latin typeface="Courier New"/>
              </a:rPr>
              <a:t>dist</a:t>
            </a:r>
            <a:r>
              <a:rPr lang="en-US" sz="1800" dirty="0" smtClean="0">
                <a:solidFill>
                  <a:srgbClr val="000000"/>
                </a:solidFill>
                <a:latin typeface="Courier New"/>
              </a:rPr>
              <a:t>=bin;</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estimate</a:t>
            </a:r>
            <a:r>
              <a:rPr lang="en-US" sz="1800" dirty="0" smtClean="0">
                <a:solidFill>
                  <a:srgbClr val="000000"/>
                </a:solidFill>
                <a:latin typeface="Courier New"/>
              </a:rPr>
              <a:t> </a:t>
            </a:r>
            <a:r>
              <a:rPr lang="en-US" sz="1800" dirty="0" smtClean="0">
                <a:solidFill>
                  <a:srgbClr val="800080"/>
                </a:solidFill>
                <a:latin typeface="Courier New"/>
              </a:rPr>
              <a:t>'ARP smoking'</a:t>
            </a:r>
            <a:r>
              <a:rPr lang="en-US" sz="1800" dirty="0" smtClean="0">
                <a:solidFill>
                  <a:srgbClr val="000000"/>
                </a:solidFill>
                <a:latin typeface="Courier New"/>
              </a:rPr>
              <a:t> smoking </a:t>
            </a:r>
            <a:r>
              <a:rPr lang="en-US" sz="1800" dirty="0" smtClean="0">
                <a:solidFill>
                  <a:srgbClr val="008080"/>
                </a:solidFill>
                <a:latin typeface="Courier New"/>
              </a:rPr>
              <a:t>1</a:t>
            </a:r>
            <a:r>
              <a:rPr lang="en-US" sz="1800" dirty="0" smtClean="0">
                <a:solidFill>
                  <a:srgbClr val="000000"/>
                </a:solidFill>
                <a:latin typeface="Courier New"/>
              </a:rPr>
              <a:t> / </a:t>
            </a:r>
            <a:r>
              <a:rPr lang="en-US" sz="1800" dirty="0" smtClean="0">
                <a:solidFill>
                  <a:srgbClr val="0000FF"/>
                </a:solidFill>
                <a:latin typeface="Courier New"/>
              </a:rPr>
              <a:t>exp</a:t>
            </a:r>
            <a:r>
              <a:rPr lang="en-US" sz="1800" dirty="0" smtClean="0">
                <a:solidFill>
                  <a:srgbClr val="000000"/>
                </a:solidFill>
                <a:latin typeface="Courier New"/>
              </a:rPr>
              <a:t>;</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estimate</a:t>
            </a:r>
            <a:r>
              <a:rPr lang="en-US" sz="1800" dirty="0" smtClean="0">
                <a:solidFill>
                  <a:srgbClr val="000000"/>
                </a:solidFill>
                <a:latin typeface="Courier New"/>
              </a:rPr>
              <a:t> </a:t>
            </a:r>
            <a:r>
              <a:rPr lang="en-US" sz="1800" dirty="0" smtClean="0">
                <a:solidFill>
                  <a:srgbClr val="800080"/>
                </a:solidFill>
                <a:latin typeface="Courier New"/>
              </a:rPr>
              <a:t>'ARP Late_no_pnc'</a:t>
            </a:r>
            <a:r>
              <a:rPr lang="en-US" sz="1800" dirty="0" smtClean="0">
                <a:solidFill>
                  <a:srgbClr val="000000"/>
                </a:solidFill>
                <a:latin typeface="Courier New"/>
              </a:rPr>
              <a:t> late_no_pnc </a:t>
            </a:r>
            <a:r>
              <a:rPr lang="en-US" sz="1800" dirty="0" smtClean="0">
                <a:solidFill>
                  <a:srgbClr val="008080"/>
                </a:solidFill>
                <a:latin typeface="Courier New"/>
              </a:rPr>
              <a:t>1</a:t>
            </a:r>
            <a:r>
              <a:rPr lang="en-US" sz="1800" dirty="0" smtClean="0">
                <a:solidFill>
                  <a:srgbClr val="000000"/>
                </a:solidFill>
                <a:latin typeface="Courier New"/>
              </a:rPr>
              <a:t> / </a:t>
            </a:r>
            <a:r>
              <a:rPr lang="en-US" sz="1800" dirty="0" smtClean="0">
                <a:solidFill>
                  <a:srgbClr val="0000FF"/>
                </a:solidFill>
                <a:latin typeface="Courier New"/>
              </a:rPr>
              <a:t>exp</a:t>
            </a:r>
            <a:r>
              <a:rPr lang="en-US" sz="1800" dirty="0" smtClean="0">
                <a:solidFill>
                  <a:srgbClr val="000000"/>
                </a:solidFill>
                <a:latin typeface="Courier New"/>
              </a:rPr>
              <a:t>; </a:t>
            </a:r>
            <a:r>
              <a:rPr lang="en-US" sz="1800" dirty="0" smtClean="0">
                <a:solidFill>
                  <a:srgbClr val="000080"/>
                </a:solidFill>
                <a:latin typeface="Courier New"/>
              </a:rPr>
              <a:t>run</a:t>
            </a:r>
            <a:r>
              <a:rPr lang="en-US" sz="1800" dirty="0" smtClean="0">
                <a:solidFill>
                  <a:srgbClr val="000000"/>
                </a:solidFill>
                <a:latin typeface="Courier New"/>
              </a:rPr>
              <a:t>;</a:t>
            </a:r>
          </a:p>
          <a:p>
            <a:pPr>
              <a:spcBef>
                <a:spcPts val="0"/>
              </a:spcBef>
            </a:pPr>
            <a:endParaRPr lang="en-US" sz="1800" b="1" dirty="0" smtClean="0">
              <a:solidFill>
                <a:srgbClr val="008000"/>
              </a:solidFill>
              <a:latin typeface="Courier New"/>
            </a:endParaRPr>
          </a:p>
          <a:p>
            <a:pPr>
              <a:spcBef>
                <a:spcPts val="0"/>
              </a:spcBef>
            </a:pPr>
            <a:r>
              <a:rPr lang="en-US" sz="1800" b="1" dirty="0" smtClean="0">
                <a:solidFill>
                  <a:srgbClr val="008000"/>
                </a:solidFill>
                <a:latin typeface="Courier New"/>
              </a:rPr>
              <a:t>/* Dichotomous Birthweight, Poisson Regression */</a:t>
            </a:r>
            <a:endParaRPr lang="en-US" sz="1800" b="1" dirty="0" smtClean="0">
              <a:solidFill>
                <a:srgbClr val="000000"/>
              </a:solidFill>
              <a:latin typeface="Courier New"/>
            </a:endParaRPr>
          </a:p>
          <a:p>
            <a:pPr>
              <a:spcBef>
                <a:spcPts val="0"/>
              </a:spcBef>
            </a:pPr>
            <a:r>
              <a:rPr lang="en-US" sz="1800" dirty="0" smtClean="0">
                <a:solidFill>
                  <a:srgbClr val="000080"/>
                </a:solidFill>
                <a:latin typeface="Courier New"/>
              </a:rPr>
              <a:t>proc</a:t>
            </a:r>
            <a:r>
              <a:rPr lang="en-US" sz="1800" dirty="0" smtClean="0">
                <a:solidFill>
                  <a:srgbClr val="000000"/>
                </a:solidFill>
                <a:latin typeface="Courier New"/>
              </a:rPr>
              <a:t> </a:t>
            </a:r>
            <a:r>
              <a:rPr lang="en-US" sz="1800" dirty="0" smtClean="0">
                <a:solidFill>
                  <a:srgbClr val="000080"/>
                </a:solidFill>
                <a:latin typeface="Courier New"/>
              </a:rPr>
              <a:t>genmod</a:t>
            </a:r>
            <a:r>
              <a:rPr lang="en-US" sz="1800" dirty="0" smtClean="0">
                <a:solidFill>
                  <a:srgbClr val="000000"/>
                </a:solidFill>
                <a:latin typeface="Courier New"/>
              </a:rPr>
              <a:t> </a:t>
            </a:r>
            <a:r>
              <a:rPr lang="en-US" sz="1800" dirty="0" smtClean="0">
                <a:solidFill>
                  <a:srgbClr val="0000FF"/>
                </a:solidFill>
                <a:latin typeface="Courier New"/>
              </a:rPr>
              <a:t>data</a:t>
            </a:r>
            <a:r>
              <a:rPr lang="en-US" sz="1800" dirty="0" smtClean="0">
                <a:solidFill>
                  <a:srgbClr val="000000"/>
                </a:solidFill>
                <a:latin typeface="Courier New"/>
              </a:rPr>
              <a:t>=one;</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model</a:t>
            </a:r>
            <a:r>
              <a:rPr lang="en-US" sz="1800" dirty="0" smtClean="0">
                <a:solidFill>
                  <a:srgbClr val="000000"/>
                </a:solidFill>
                <a:latin typeface="Courier New"/>
              </a:rPr>
              <a:t> lbw = smoking / </a:t>
            </a:r>
            <a:r>
              <a:rPr lang="en-US" sz="1800" dirty="0" smtClean="0">
                <a:solidFill>
                  <a:srgbClr val="0000FF"/>
                </a:solidFill>
                <a:latin typeface="Courier New"/>
              </a:rPr>
              <a:t>link</a:t>
            </a:r>
            <a:r>
              <a:rPr lang="en-US" sz="1800" dirty="0" smtClean="0">
                <a:solidFill>
                  <a:srgbClr val="000000"/>
                </a:solidFill>
                <a:latin typeface="Courier New"/>
              </a:rPr>
              <a:t>=log </a:t>
            </a:r>
            <a:r>
              <a:rPr lang="en-US" sz="1800" dirty="0" smtClean="0">
                <a:solidFill>
                  <a:srgbClr val="0000FF"/>
                </a:solidFill>
                <a:latin typeface="Courier New"/>
              </a:rPr>
              <a:t>dist</a:t>
            </a:r>
            <a:r>
              <a:rPr lang="en-US" sz="1800" dirty="0" smtClean="0">
                <a:solidFill>
                  <a:srgbClr val="000000"/>
                </a:solidFill>
                <a:latin typeface="Courier New"/>
              </a:rPr>
              <a:t>=</a:t>
            </a:r>
            <a:r>
              <a:rPr lang="en-US" sz="1800" dirty="0" err="1" smtClean="0">
                <a:solidFill>
                  <a:srgbClr val="000000"/>
                </a:solidFill>
                <a:latin typeface="Courier New"/>
              </a:rPr>
              <a:t>poisson</a:t>
            </a:r>
            <a:r>
              <a:rPr lang="en-US" sz="1800" dirty="0" smtClean="0">
                <a:solidFill>
                  <a:srgbClr val="000000"/>
                </a:solidFill>
                <a:latin typeface="Courier New"/>
              </a:rPr>
              <a:t>;</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estimate</a:t>
            </a:r>
            <a:r>
              <a:rPr lang="en-US" sz="1800" dirty="0" smtClean="0">
                <a:solidFill>
                  <a:srgbClr val="000000"/>
                </a:solidFill>
                <a:latin typeface="Courier New"/>
              </a:rPr>
              <a:t> </a:t>
            </a:r>
            <a:r>
              <a:rPr lang="en-US" sz="1800" dirty="0" smtClean="0">
                <a:solidFill>
                  <a:srgbClr val="800080"/>
                </a:solidFill>
                <a:latin typeface="Courier New"/>
              </a:rPr>
              <a:t>'Crude RP smoking'</a:t>
            </a:r>
            <a:r>
              <a:rPr lang="en-US" sz="1800" dirty="0" smtClean="0">
                <a:solidFill>
                  <a:srgbClr val="000000"/>
                </a:solidFill>
                <a:latin typeface="Courier New"/>
              </a:rPr>
              <a:t> smoking </a:t>
            </a:r>
            <a:r>
              <a:rPr lang="en-US" sz="1800" dirty="0" smtClean="0">
                <a:solidFill>
                  <a:srgbClr val="008080"/>
                </a:solidFill>
                <a:latin typeface="Courier New"/>
              </a:rPr>
              <a:t>1</a:t>
            </a:r>
            <a:r>
              <a:rPr lang="en-US" sz="1800" dirty="0" smtClean="0">
                <a:solidFill>
                  <a:srgbClr val="000000"/>
                </a:solidFill>
                <a:latin typeface="Courier New"/>
              </a:rPr>
              <a:t> / </a:t>
            </a:r>
            <a:r>
              <a:rPr lang="en-US" sz="1800" dirty="0" smtClean="0">
                <a:solidFill>
                  <a:srgbClr val="0000FF"/>
                </a:solidFill>
                <a:latin typeface="Courier New"/>
              </a:rPr>
              <a:t>exp</a:t>
            </a:r>
            <a:r>
              <a:rPr lang="en-US" sz="1800" dirty="0" smtClean="0">
                <a:solidFill>
                  <a:srgbClr val="000000"/>
                </a:solidFill>
                <a:latin typeface="Courier New"/>
              </a:rPr>
              <a:t>; </a:t>
            </a:r>
            <a:r>
              <a:rPr lang="en-US" sz="1800" dirty="0" smtClean="0">
                <a:solidFill>
                  <a:srgbClr val="000080"/>
                </a:solidFill>
                <a:latin typeface="Courier New"/>
              </a:rPr>
              <a:t>run</a:t>
            </a:r>
            <a:r>
              <a:rPr lang="en-US" sz="1800" dirty="0" smtClean="0">
                <a:solidFill>
                  <a:srgbClr val="000000"/>
                </a:solidFill>
                <a:latin typeface="Courier New"/>
              </a:rPr>
              <a:t>;</a:t>
            </a:r>
          </a:p>
          <a:p>
            <a:pPr>
              <a:spcBef>
                <a:spcPts val="0"/>
              </a:spcBef>
            </a:pPr>
            <a:r>
              <a:rPr lang="en-US" sz="1800" dirty="0" smtClean="0">
                <a:solidFill>
                  <a:srgbClr val="000080"/>
                </a:solidFill>
                <a:latin typeface="Courier New"/>
              </a:rPr>
              <a:t>proc</a:t>
            </a:r>
            <a:r>
              <a:rPr lang="en-US" sz="1800" dirty="0" smtClean="0">
                <a:solidFill>
                  <a:srgbClr val="000000"/>
                </a:solidFill>
                <a:latin typeface="Courier New"/>
              </a:rPr>
              <a:t> </a:t>
            </a:r>
            <a:r>
              <a:rPr lang="en-US" sz="1800" dirty="0" smtClean="0">
                <a:solidFill>
                  <a:srgbClr val="000080"/>
                </a:solidFill>
                <a:latin typeface="Courier New"/>
              </a:rPr>
              <a:t>genmod</a:t>
            </a:r>
            <a:r>
              <a:rPr lang="en-US" sz="1800" dirty="0" smtClean="0">
                <a:solidFill>
                  <a:srgbClr val="000000"/>
                </a:solidFill>
                <a:latin typeface="Courier New"/>
              </a:rPr>
              <a:t> </a:t>
            </a:r>
            <a:r>
              <a:rPr lang="en-US" sz="1800" dirty="0" smtClean="0">
                <a:solidFill>
                  <a:srgbClr val="0000FF"/>
                </a:solidFill>
                <a:latin typeface="Courier New"/>
              </a:rPr>
              <a:t>data</a:t>
            </a:r>
            <a:r>
              <a:rPr lang="en-US" sz="1800" dirty="0" smtClean="0">
                <a:solidFill>
                  <a:srgbClr val="000000"/>
                </a:solidFill>
                <a:latin typeface="Courier New"/>
              </a:rPr>
              <a:t>=one;</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model</a:t>
            </a:r>
            <a:r>
              <a:rPr lang="en-US" sz="1800" dirty="0" smtClean="0">
                <a:solidFill>
                  <a:srgbClr val="000000"/>
                </a:solidFill>
                <a:latin typeface="Courier New"/>
              </a:rPr>
              <a:t> lbw = smoking late_no_pnc / </a:t>
            </a:r>
            <a:r>
              <a:rPr lang="en-US" sz="1800" dirty="0" smtClean="0">
                <a:solidFill>
                  <a:srgbClr val="0000FF"/>
                </a:solidFill>
                <a:latin typeface="Courier New"/>
              </a:rPr>
              <a:t>link</a:t>
            </a:r>
            <a:r>
              <a:rPr lang="en-US" sz="1800" dirty="0" smtClean="0">
                <a:solidFill>
                  <a:srgbClr val="000000"/>
                </a:solidFill>
                <a:latin typeface="Courier New"/>
              </a:rPr>
              <a:t>=log </a:t>
            </a:r>
            <a:r>
              <a:rPr lang="en-US" sz="1800" dirty="0" smtClean="0">
                <a:solidFill>
                  <a:srgbClr val="0000FF"/>
                </a:solidFill>
                <a:latin typeface="Courier New"/>
              </a:rPr>
              <a:t>dist</a:t>
            </a:r>
            <a:r>
              <a:rPr lang="en-US" sz="1800" dirty="0" smtClean="0">
                <a:solidFill>
                  <a:srgbClr val="000000"/>
                </a:solidFill>
                <a:latin typeface="Courier New"/>
              </a:rPr>
              <a:t>=poisson;</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estimate</a:t>
            </a:r>
            <a:r>
              <a:rPr lang="en-US" sz="1800" dirty="0" smtClean="0">
                <a:solidFill>
                  <a:srgbClr val="000000"/>
                </a:solidFill>
                <a:latin typeface="Courier New"/>
              </a:rPr>
              <a:t> </a:t>
            </a:r>
            <a:r>
              <a:rPr lang="en-US" sz="1800" dirty="0" smtClean="0">
                <a:solidFill>
                  <a:srgbClr val="800080"/>
                </a:solidFill>
                <a:latin typeface="Courier New"/>
              </a:rPr>
              <a:t>'ARP smoking'</a:t>
            </a:r>
            <a:r>
              <a:rPr lang="en-US" sz="1800" dirty="0" smtClean="0">
                <a:solidFill>
                  <a:srgbClr val="000000"/>
                </a:solidFill>
                <a:latin typeface="Courier New"/>
              </a:rPr>
              <a:t> smoking </a:t>
            </a:r>
            <a:r>
              <a:rPr lang="en-US" sz="1800" dirty="0" smtClean="0">
                <a:solidFill>
                  <a:srgbClr val="008080"/>
                </a:solidFill>
                <a:latin typeface="Courier New"/>
              </a:rPr>
              <a:t>1</a:t>
            </a:r>
            <a:r>
              <a:rPr lang="en-US" sz="1800" dirty="0" smtClean="0">
                <a:solidFill>
                  <a:srgbClr val="000000"/>
                </a:solidFill>
                <a:latin typeface="Courier New"/>
              </a:rPr>
              <a:t> / </a:t>
            </a:r>
            <a:r>
              <a:rPr lang="en-US" sz="1800" dirty="0" smtClean="0">
                <a:solidFill>
                  <a:srgbClr val="0000FF"/>
                </a:solidFill>
                <a:latin typeface="Courier New"/>
              </a:rPr>
              <a:t>exp</a:t>
            </a:r>
            <a:r>
              <a:rPr lang="en-US" sz="1800" dirty="0" smtClean="0">
                <a:solidFill>
                  <a:srgbClr val="000000"/>
                </a:solidFill>
                <a:latin typeface="Courier New"/>
              </a:rPr>
              <a:t>;</a:t>
            </a:r>
          </a:p>
          <a:p>
            <a:pPr>
              <a:spcBef>
                <a:spcPts val="0"/>
              </a:spcBef>
            </a:pPr>
            <a:r>
              <a:rPr lang="en-US" sz="1800" dirty="0" smtClean="0">
                <a:solidFill>
                  <a:srgbClr val="000000"/>
                </a:solidFill>
                <a:latin typeface="Courier New"/>
              </a:rPr>
              <a:t>   </a:t>
            </a:r>
            <a:r>
              <a:rPr lang="en-US" sz="1800" dirty="0" smtClean="0">
                <a:solidFill>
                  <a:srgbClr val="0000FF"/>
                </a:solidFill>
                <a:latin typeface="Courier New"/>
              </a:rPr>
              <a:t>estimate</a:t>
            </a:r>
            <a:r>
              <a:rPr lang="en-US" sz="1800" dirty="0" smtClean="0">
                <a:solidFill>
                  <a:srgbClr val="000000"/>
                </a:solidFill>
                <a:latin typeface="Courier New"/>
              </a:rPr>
              <a:t> </a:t>
            </a:r>
            <a:r>
              <a:rPr lang="en-US" sz="1800" dirty="0" smtClean="0">
                <a:solidFill>
                  <a:srgbClr val="800080"/>
                </a:solidFill>
                <a:latin typeface="Courier New"/>
              </a:rPr>
              <a:t>'ARP Late_no_pnc'</a:t>
            </a:r>
            <a:r>
              <a:rPr lang="en-US" sz="1800" dirty="0" smtClean="0">
                <a:solidFill>
                  <a:srgbClr val="000000"/>
                </a:solidFill>
                <a:latin typeface="Courier New"/>
              </a:rPr>
              <a:t> late_no_pnc </a:t>
            </a:r>
            <a:r>
              <a:rPr lang="en-US" sz="1800" dirty="0" smtClean="0">
                <a:solidFill>
                  <a:srgbClr val="008080"/>
                </a:solidFill>
                <a:latin typeface="Courier New"/>
              </a:rPr>
              <a:t>1</a:t>
            </a:r>
            <a:r>
              <a:rPr lang="en-US" sz="1800" dirty="0" smtClean="0">
                <a:solidFill>
                  <a:srgbClr val="000000"/>
                </a:solidFill>
                <a:latin typeface="Courier New"/>
              </a:rPr>
              <a:t> / </a:t>
            </a:r>
            <a:r>
              <a:rPr lang="en-US" sz="1800" dirty="0" smtClean="0">
                <a:solidFill>
                  <a:srgbClr val="0000FF"/>
                </a:solidFill>
                <a:latin typeface="Courier New"/>
              </a:rPr>
              <a:t>exp</a:t>
            </a:r>
            <a:r>
              <a:rPr lang="en-US" sz="1800" dirty="0" smtClean="0">
                <a:solidFill>
                  <a:srgbClr val="000000"/>
                </a:solidFill>
                <a:latin typeface="Courier New"/>
              </a:rPr>
              <a:t>; </a:t>
            </a:r>
            <a:r>
              <a:rPr lang="en-US" sz="1800" dirty="0" smtClean="0">
                <a:solidFill>
                  <a:srgbClr val="000080"/>
                </a:solidFill>
                <a:latin typeface="Courier New"/>
              </a:rPr>
              <a:t>run</a:t>
            </a:r>
            <a:r>
              <a:rPr lang="en-US" sz="1800" dirty="0" smtClean="0">
                <a:solidFill>
                  <a:srgbClr val="000000"/>
                </a:solidFill>
                <a:latin typeface="Courier New"/>
              </a:rPr>
              <a:t>;</a:t>
            </a:r>
          </a:p>
          <a:p>
            <a:endParaRPr lang="en-US" sz="1800" dirty="0"/>
          </a:p>
        </p:txBody>
      </p:sp>
      <p:sp>
        <p:nvSpPr>
          <p:cNvPr id="4" name="Slide Number Placeholder 3"/>
          <p:cNvSpPr>
            <a:spLocks noGrp="1"/>
          </p:cNvSpPr>
          <p:nvPr>
            <p:ph type="sldNum" sz="quarter" idx="11"/>
          </p:nvPr>
        </p:nvSpPr>
        <p:spPr>
          <a:xfrm>
            <a:off x="6553200" y="6400800"/>
            <a:ext cx="2133600" cy="300038"/>
          </a:xfrm>
        </p:spPr>
        <p:txBody>
          <a:bodyPr/>
          <a:lstStyle/>
          <a:p>
            <a:fld id="{6F9A1DD7-282D-44A0-B4EE-314D129B2B17}" type="slidenum">
              <a:rPr lang="en-US" altLang="en-US" smtClean="0"/>
              <a:pPr/>
              <a:t>63</a:t>
            </a:fld>
            <a:endParaRPr lang="en-US" altLang="en-US" dirty="0"/>
          </a:p>
        </p:txBody>
      </p:sp>
      <p:sp>
        <p:nvSpPr>
          <p:cNvPr id="5" name="Rectangle 2"/>
          <p:cNvSpPr txBox="1">
            <a:spLocks noChangeArrowheads="1"/>
          </p:cNvSpPr>
          <p:nvPr/>
        </p:nvSpPr>
        <p:spPr bwMode="auto">
          <a:xfrm>
            <a:off x="3200400" y="457200"/>
            <a:ext cx="3810000" cy="685800"/>
          </a:xfrm>
          <a:prstGeom prst="rect">
            <a:avLst/>
          </a:prstGeom>
          <a:solidFill>
            <a:srgbClr val="F6F0F0"/>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885B00"/>
                </a:solidFill>
                <a:effectLst/>
                <a:uLnTx/>
                <a:uFillTx/>
                <a:latin typeface="+mj-lt"/>
                <a:ea typeface="+mj-ea"/>
                <a:cs typeface="+mj-cs"/>
              </a:rPr>
              <a:t>Binomial and Poisson Regression in SAS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381000"/>
            <a:ext cx="3810000" cy="838200"/>
          </a:xfrm>
        </p:spPr>
        <p:txBody>
          <a:bodyPr/>
          <a:lstStyle/>
          <a:p>
            <a:pPr lvl="0">
              <a:defRPr/>
            </a:pPr>
            <a:r>
              <a:rPr lang="en-US" dirty="0" smtClean="0">
                <a:ea typeface="+mn-ea"/>
                <a:cs typeface="+mn-cs"/>
              </a:rPr>
              <a:t>Binomial and Poisson Regression</a:t>
            </a:r>
            <a:endParaRPr lang="en-US" dirty="0"/>
          </a:p>
        </p:txBody>
      </p:sp>
      <p:sp>
        <p:nvSpPr>
          <p:cNvPr id="3" name="Content Placeholder 2"/>
          <p:cNvSpPr>
            <a:spLocks noGrp="1"/>
          </p:cNvSpPr>
          <p:nvPr>
            <p:ph idx="1"/>
          </p:nvPr>
        </p:nvSpPr>
        <p:spPr/>
        <p:txBody>
          <a:bodyPr/>
          <a:lstStyle/>
          <a:p>
            <a:pPr algn="ctr"/>
            <a:r>
              <a:rPr lang="en-US" b="1" dirty="0" smtClean="0">
                <a:solidFill>
                  <a:srgbClr val="0070C0"/>
                </a:solidFill>
              </a:rPr>
              <a:t>Output from proc genmod </a:t>
            </a:r>
          </a:p>
          <a:p>
            <a:endParaRPr lang="en-US" dirty="0"/>
          </a:p>
        </p:txBody>
      </p:sp>
      <p:sp>
        <p:nvSpPr>
          <p:cNvPr id="4" name="Slide Number Placeholder 3"/>
          <p:cNvSpPr>
            <a:spLocks noGrp="1"/>
          </p:cNvSpPr>
          <p:nvPr>
            <p:ph type="sldNum" sz="quarter" idx="11"/>
          </p:nvPr>
        </p:nvSpPr>
        <p:spPr>
          <a:xfrm>
            <a:off x="6553200" y="6400800"/>
            <a:ext cx="2133600" cy="300038"/>
          </a:xfrm>
        </p:spPr>
        <p:txBody>
          <a:bodyPr/>
          <a:lstStyle/>
          <a:p>
            <a:fld id="{6F9A1DD7-282D-44A0-B4EE-314D129B2B17}" type="slidenum">
              <a:rPr lang="en-US" altLang="en-US" smtClean="0"/>
              <a:pPr/>
              <a:t>64</a:t>
            </a:fld>
            <a:endParaRPr lang="en-US" altLang="en-US" dirty="0"/>
          </a:p>
        </p:txBody>
      </p:sp>
      <p:graphicFrame>
        <p:nvGraphicFramePr>
          <p:cNvPr id="539650" name="Object 2"/>
          <p:cNvGraphicFramePr>
            <a:graphicFrameLocks noChangeAspect="1"/>
          </p:cNvGraphicFramePr>
          <p:nvPr/>
        </p:nvGraphicFramePr>
        <p:xfrm>
          <a:off x="1055687" y="2322195"/>
          <a:ext cx="7326313" cy="3392805"/>
        </p:xfrm>
        <a:graphic>
          <a:graphicData uri="http://schemas.openxmlformats.org/presentationml/2006/ole">
            <p:oleObj spid="_x0000_s539650" name="Document" r:id="rId3" imgW="5743693" imgH="2703655" progId="Word.Document.12">
              <p:embed/>
            </p:oleObj>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1"/>
          </p:nvPr>
        </p:nvSpPr>
        <p:spPr>
          <a:xfrm>
            <a:off x="6553200" y="6400800"/>
            <a:ext cx="2133600" cy="300038"/>
          </a:xfrm>
        </p:spPr>
        <p:txBody>
          <a:bodyPr/>
          <a:lstStyle/>
          <a:p>
            <a:pPr>
              <a:defRPr/>
            </a:pPr>
            <a:fld id="{020038A3-38ED-46FF-8148-9681A4E34562}" type="slidenum">
              <a:rPr lang="en-US" altLang="en-US"/>
              <a:pPr>
                <a:defRPr/>
              </a:pPr>
              <a:t>65</a:t>
            </a:fld>
            <a:endParaRPr lang="en-US" altLang="en-US" dirty="0"/>
          </a:p>
        </p:txBody>
      </p:sp>
      <p:sp>
        <p:nvSpPr>
          <p:cNvPr id="40963" name="Rectangle 2"/>
          <p:cNvSpPr>
            <a:spLocks noGrp="1" noChangeArrowheads="1"/>
          </p:cNvSpPr>
          <p:nvPr>
            <p:ph type="title"/>
          </p:nvPr>
        </p:nvSpPr>
        <p:spPr/>
        <p:txBody>
          <a:bodyPr/>
          <a:lstStyle/>
          <a:p>
            <a:pPr eaLnBrk="1" hangingPunct="1"/>
            <a:r>
              <a:rPr lang="en-US" dirty="0" smtClean="0"/>
              <a:t>Binomial and Poisson Regression</a:t>
            </a:r>
          </a:p>
        </p:txBody>
      </p:sp>
      <p:sp>
        <p:nvSpPr>
          <p:cNvPr id="40964" name="Rectangle 3"/>
          <p:cNvSpPr>
            <a:spLocks noGrp="1" noChangeArrowheads="1"/>
          </p:cNvSpPr>
          <p:nvPr>
            <p:ph type="body" idx="1"/>
          </p:nvPr>
        </p:nvSpPr>
        <p:spPr>
          <a:xfrm>
            <a:off x="457200" y="1447800"/>
            <a:ext cx="8305800" cy="4724400"/>
          </a:xfrm>
        </p:spPr>
        <p:txBody>
          <a:bodyPr/>
          <a:lstStyle/>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r>
              <a:rPr lang="en-US" sz="1200" dirty="0" smtClean="0">
                <a:latin typeface="Courier New" pitchFamily="49" charset="0"/>
                <a:ea typeface="Calibri"/>
                <a:cs typeface="Courier New" pitchFamily="49" charset="0"/>
              </a:rPr>
              <a:t>    Risk Diff   0.0582   0.0438-0.0727  	</a:t>
            </a:r>
            <a:r>
              <a:rPr lang="en-US" sz="1200" dirty="0" smtClean="0">
                <a:latin typeface="Courier New" pitchFamily="49" charset="0"/>
                <a:cs typeface="Courier New" pitchFamily="49" charset="0"/>
              </a:rPr>
              <a:t>Risk Diff   0.0387   0.0316-0.0457</a:t>
            </a:r>
            <a:endParaRPr lang="en-US" sz="1200" dirty="0" smtClean="0">
              <a:latin typeface="Courier New" pitchFamily="49" charset="0"/>
              <a:ea typeface="Calibri"/>
              <a:cs typeface="Courier New" pitchFamily="49" charset="0"/>
            </a:endParaRPr>
          </a:p>
          <a:p>
            <a:pPr algn="ctr"/>
            <a:endParaRPr lang="en-US" sz="1200" dirty="0" smtClean="0">
              <a:latin typeface="Courier New" pitchFamily="49" charset="0"/>
              <a:cs typeface="Courier New" pitchFamily="49" charset="0"/>
            </a:endParaRPr>
          </a:p>
          <a:p>
            <a:pPr algn="ctr"/>
            <a:endParaRPr lang="en-US" sz="1200" dirty="0" smtClean="0">
              <a:latin typeface="Courier New" pitchFamily="49" charset="0"/>
              <a:cs typeface="Courier New" pitchFamily="49" charset="0"/>
            </a:endParaRPr>
          </a:p>
          <a:p>
            <a:pPr algn="ctr"/>
            <a:endParaRPr lang="en-US" sz="1200" dirty="0" smtClean="0">
              <a:latin typeface="Courier New" pitchFamily="49" charset="0"/>
              <a:cs typeface="Courier New" pitchFamily="49" charset="0"/>
            </a:endParaRPr>
          </a:p>
          <a:p>
            <a:pPr algn="ctr"/>
            <a:r>
              <a:rPr lang="en-US" sz="1200" dirty="0" smtClean="0">
                <a:latin typeface="Courier New" pitchFamily="49" charset="0"/>
                <a:cs typeface="Courier New" pitchFamily="49" charset="0"/>
              </a:rPr>
              <a:t>Case-Control (OR)     Mantel-Haenszel    1.8355    1.7028-1.9784</a:t>
            </a:r>
          </a:p>
          <a:p>
            <a:pPr algn="ctr"/>
            <a:r>
              <a:rPr lang="en-US" sz="1200" dirty="0" smtClean="0">
                <a:latin typeface="Courier New" pitchFamily="49" charset="0"/>
                <a:cs typeface="Courier New" pitchFamily="49" charset="0"/>
              </a:rPr>
              <a:t>Cohort       (RP)     Mantel-Haenszel    1.7499    1.6349-1.8731</a:t>
            </a:r>
          </a:p>
        </p:txBody>
      </p:sp>
      <p:pic>
        <p:nvPicPr>
          <p:cNvPr id="526338" name="Picture 2"/>
          <p:cNvPicPr>
            <a:picLocks noChangeAspect="1" noChangeArrowheads="1"/>
          </p:cNvPicPr>
          <p:nvPr/>
        </p:nvPicPr>
        <p:blipFill>
          <a:blip r:embed="rId2" cstate="print"/>
          <a:srcRect l="22248" r="36679"/>
          <a:stretch>
            <a:fillRect/>
          </a:stretch>
        </p:blipFill>
        <p:spPr bwMode="auto">
          <a:xfrm>
            <a:off x="528716" y="1524000"/>
            <a:ext cx="3774969" cy="2861771"/>
          </a:xfrm>
          <a:prstGeom prst="rect">
            <a:avLst/>
          </a:prstGeom>
          <a:noFill/>
          <a:ln w="9525">
            <a:noFill/>
            <a:miter lim="800000"/>
            <a:headEnd/>
            <a:tailEnd/>
          </a:ln>
          <a:effectLst/>
        </p:spPr>
      </p:pic>
      <p:pic>
        <p:nvPicPr>
          <p:cNvPr id="526339" name="Picture 3"/>
          <p:cNvPicPr>
            <a:picLocks noChangeAspect="1" noChangeArrowheads="1"/>
          </p:cNvPicPr>
          <p:nvPr/>
        </p:nvPicPr>
        <p:blipFill>
          <a:blip r:embed="rId3" cstate="print"/>
          <a:srcRect l="20074" t="4392" r="34413"/>
          <a:stretch>
            <a:fillRect/>
          </a:stretch>
        </p:blipFill>
        <p:spPr bwMode="auto">
          <a:xfrm>
            <a:off x="4495800" y="1447800"/>
            <a:ext cx="4183043" cy="2919669"/>
          </a:xfrm>
          <a:prstGeom prst="rect">
            <a:avLst/>
          </a:prstGeom>
          <a:noFill/>
          <a:ln w="9525">
            <a:noFill/>
            <a:miter lim="800000"/>
            <a:headEnd/>
            <a:tailEnd/>
          </a:ln>
          <a:effectLst/>
        </p:spPr>
      </p:pic>
      <p:pic>
        <p:nvPicPr>
          <p:cNvPr id="13" name="Picture 6"/>
          <p:cNvPicPr>
            <a:picLocks noChangeAspect="1" noChangeArrowheads="1"/>
          </p:cNvPicPr>
          <p:nvPr/>
        </p:nvPicPr>
        <p:blipFill>
          <a:blip r:embed="rId4" cstate="print"/>
          <a:srcRect l="10497" r="55771" b="33823"/>
          <a:stretch>
            <a:fillRect/>
          </a:stretch>
        </p:blipFill>
        <p:spPr bwMode="auto">
          <a:xfrm>
            <a:off x="534987" y="4800600"/>
            <a:ext cx="3656013" cy="457200"/>
          </a:xfrm>
          <a:prstGeom prst="rect">
            <a:avLst/>
          </a:prstGeom>
          <a:noFill/>
          <a:ln w="0" algn="ctr">
            <a:noFill/>
            <a:miter lim="800000"/>
            <a:headEnd/>
            <a:tailEnd/>
          </a:ln>
        </p:spPr>
      </p:pic>
      <p:pic>
        <p:nvPicPr>
          <p:cNvPr id="14" name="Picture 7"/>
          <p:cNvPicPr>
            <a:picLocks noChangeAspect="1" noChangeArrowheads="1"/>
          </p:cNvPicPr>
          <p:nvPr/>
        </p:nvPicPr>
        <p:blipFill>
          <a:blip r:embed="rId5" cstate="print"/>
          <a:srcRect l="11508" t="-6432" r="55898" b="32959"/>
          <a:stretch>
            <a:fillRect/>
          </a:stretch>
        </p:blipFill>
        <p:spPr bwMode="auto">
          <a:xfrm>
            <a:off x="4911725" y="4724400"/>
            <a:ext cx="3546475" cy="509588"/>
          </a:xfrm>
          <a:prstGeom prst="rect">
            <a:avLst/>
          </a:prstGeom>
          <a:noFill/>
          <a:ln w="0" algn="ctr">
            <a:noFill/>
            <a:miter lim="800000"/>
            <a:headEnd/>
            <a:tailEnd/>
          </a:ln>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Binomial and Poisson Regression</a:t>
            </a:r>
            <a:endParaRPr lang="en-US" dirty="0"/>
          </a:p>
        </p:txBody>
      </p:sp>
      <p:sp>
        <p:nvSpPr>
          <p:cNvPr id="3" name="Content Placeholder 2"/>
          <p:cNvSpPr>
            <a:spLocks noGrp="1"/>
          </p:cNvSpPr>
          <p:nvPr>
            <p:ph idx="1"/>
          </p:nvPr>
        </p:nvSpPr>
        <p:spPr/>
        <p:txBody>
          <a:bodyPr/>
          <a:lstStyle/>
          <a:p>
            <a:pPr algn="ctr"/>
            <a:r>
              <a:rPr lang="en-US" b="1" dirty="0" smtClean="0">
                <a:solidFill>
                  <a:srgbClr val="0070C0"/>
                </a:solidFill>
              </a:rPr>
              <a:t>Output from proc genmod </a:t>
            </a:r>
          </a:p>
          <a:p>
            <a:endParaRPr lang="en-US" dirty="0"/>
          </a:p>
        </p:txBody>
      </p:sp>
      <p:sp>
        <p:nvSpPr>
          <p:cNvPr id="4" name="Slide Number Placeholder 3"/>
          <p:cNvSpPr>
            <a:spLocks noGrp="1"/>
          </p:cNvSpPr>
          <p:nvPr>
            <p:ph type="sldNum" sz="quarter" idx="11"/>
          </p:nvPr>
        </p:nvSpPr>
        <p:spPr>
          <a:xfrm>
            <a:off x="6553200" y="6400800"/>
            <a:ext cx="2133600" cy="300038"/>
          </a:xfrm>
        </p:spPr>
        <p:txBody>
          <a:bodyPr/>
          <a:lstStyle/>
          <a:p>
            <a:fld id="{6F9A1DD7-282D-44A0-B4EE-314D129B2B17}" type="slidenum">
              <a:rPr lang="en-US" altLang="en-US" smtClean="0"/>
              <a:pPr/>
              <a:t>66</a:t>
            </a:fld>
            <a:endParaRPr lang="en-US" altLang="en-US" dirty="0"/>
          </a:p>
        </p:txBody>
      </p:sp>
      <p:graphicFrame>
        <p:nvGraphicFramePr>
          <p:cNvPr id="540674" name="Object 2"/>
          <p:cNvGraphicFramePr>
            <a:graphicFrameLocks noChangeAspect="1"/>
          </p:cNvGraphicFramePr>
          <p:nvPr/>
        </p:nvGraphicFramePr>
        <p:xfrm>
          <a:off x="990600" y="2209800"/>
          <a:ext cx="7714305" cy="4077970"/>
        </p:xfrm>
        <a:graphic>
          <a:graphicData uri="http://schemas.openxmlformats.org/presentationml/2006/ole">
            <p:oleObj spid="_x0000_s540674" name="Document" r:id="rId3" imgW="5942609" imgH="3143826" progId="Word.Document.12">
              <p:embed/>
            </p:oleObj>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a:lstStyle/>
          <a:p>
            <a:r>
              <a:rPr lang="en-US" smtClean="0"/>
              <a:t>Binomial and Poisson Regression</a:t>
            </a:r>
            <a:endParaRPr lang="en-US" dirty="0" smtClean="0"/>
          </a:p>
        </p:txBody>
      </p:sp>
      <p:sp>
        <p:nvSpPr>
          <p:cNvPr id="47108" name="Rectangle 3"/>
          <p:cNvSpPr>
            <a:spLocks noGrp="1" noChangeArrowheads="1"/>
          </p:cNvSpPr>
          <p:nvPr>
            <p:ph idx="1"/>
          </p:nvPr>
        </p:nvSpPr>
        <p:spPr/>
        <p:txBody>
          <a:bodyPr/>
          <a:lstStyle/>
          <a:p>
            <a:r>
              <a:rPr lang="en-US" smtClean="0"/>
              <a:t>Comparison between Binomial and Poisson Results</a:t>
            </a:r>
          </a:p>
          <a:p>
            <a:endParaRPr lang="en-US" smtClean="0"/>
          </a:p>
          <a:p>
            <a:r>
              <a:rPr lang="en-US" smtClean="0"/>
              <a:t>Binomial</a:t>
            </a:r>
          </a:p>
          <a:p>
            <a:endParaRPr lang="en-US" smtClean="0"/>
          </a:p>
          <a:p>
            <a:endParaRPr lang="en-US" smtClean="0"/>
          </a:p>
          <a:p>
            <a:endParaRPr lang="en-US" smtClean="0"/>
          </a:p>
          <a:p>
            <a:r>
              <a:rPr lang="en-US" smtClean="0"/>
              <a:t>Poissson</a:t>
            </a:r>
          </a:p>
          <a:p>
            <a:endParaRPr lang="en-US" dirty="0" smtClean="0"/>
          </a:p>
        </p:txBody>
      </p:sp>
      <p:pic>
        <p:nvPicPr>
          <p:cNvPr id="47109" name="Picture 4"/>
          <p:cNvPicPr>
            <a:picLocks noChangeAspect="1" noChangeArrowheads="1"/>
          </p:cNvPicPr>
          <p:nvPr/>
        </p:nvPicPr>
        <p:blipFill>
          <a:blip r:embed="rId2" cstate="print">
            <a:lum bright="-100000" contrast="100000"/>
          </a:blip>
          <a:srcRect/>
          <a:stretch>
            <a:fillRect/>
          </a:stretch>
        </p:blipFill>
        <p:spPr bwMode="auto">
          <a:xfrm>
            <a:off x="688975" y="4572000"/>
            <a:ext cx="8455025" cy="1670050"/>
          </a:xfrm>
          <a:prstGeom prst="rect">
            <a:avLst/>
          </a:prstGeom>
          <a:noFill/>
          <a:ln w="9525">
            <a:noFill/>
            <a:miter lim="800000"/>
            <a:headEnd/>
            <a:tailEnd/>
          </a:ln>
        </p:spPr>
      </p:pic>
      <p:pic>
        <p:nvPicPr>
          <p:cNvPr id="47110" name="Picture 5"/>
          <p:cNvPicPr>
            <a:picLocks noChangeAspect="1" noChangeArrowheads="1"/>
          </p:cNvPicPr>
          <p:nvPr/>
        </p:nvPicPr>
        <p:blipFill>
          <a:blip r:embed="rId3" cstate="print">
            <a:lum bright="-100000" contrast="100000"/>
          </a:blip>
          <a:srcRect/>
          <a:stretch>
            <a:fillRect/>
          </a:stretch>
        </p:blipFill>
        <p:spPr bwMode="auto">
          <a:xfrm>
            <a:off x="688975" y="2597150"/>
            <a:ext cx="8455025" cy="1670050"/>
          </a:xfrm>
          <a:prstGeom prst="rect">
            <a:avLst/>
          </a:prstGeom>
          <a:noFill/>
          <a:ln w="9525">
            <a:noFill/>
            <a:miter lim="800000"/>
            <a:headEnd/>
            <a:tailEnd/>
          </a:ln>
        </p:spPr>
      </p:pic>
      <p:sp>
        <p:nvSpPr>
          <p:cNvPr id="47111" name="Oval 6"/>
          <p:cNvSpPr>
            <a:spLocks noChangeArrowheads="1"/>
          </p:cNvSpPr>
          <p:nvPr/>
        </p:nvSpPr>
        <p:spPr bwMode="auto">
          <a:xfrm>
            <a:off x="2286000" y="2743200"/>
            <a:ext cx="2286000" cy="1447800"/>
          </a:xfrm>
          <a:prstGeom prst="ellipse">
            <a:avLst/>
          </a:prstGeom>
          <a:solidFill>
            <a:schemeClr val="tx2">
              <a:alpha val="5098"/>
            </a:schemeClr>
          </a:solidFill>
          <a:ln w="9525">
            <a:solidFill>
              <a:schemeClr val="tx1"/>
            </a:solidFill>
            <a:round/>
            <a:headEnd/>
            <a:tailEnd/>
          </a:ln>
        </p:spPr>
        <p:txBody>
          <a:bodyPr wrap="none" anchor="ctr"/>
          <a:lstStyle/>
          <a:p>
            <a:endParaRPr lang="en-US" dirty="0"/>
          </a:p>
        </p:txBody>
      </p:sp>
      <p:sp>
        <p:nvSpPr>
          <p:cNvPr id="47112" name="Oval 7"/>
          <p:cNvSpPr>
            <a:spLocks noChangeArrowheads="1"/>
          </p:cNvSpPr>
          <p:nvPr/>
        </p:nvSpPr>
        <p:spPr bwMode="auto">
          <a:xfrm>
            <a:off x="2286000" y="4724400"/>
            <a:ext cx="2286000" cy="1447800"/>
          </a:xfrm>
          <a:prstGeom prst="ellipse">
            <a:avLst/>
          </a:prstGeom>
          <a:solidFill>
            <a:schemeClr val="tx2">
              <a:alpha val="5098"/>
            </a:schemeClr>
          </a:solidFill>
          <a:ln w="9525">
            <a:solidFill>
              <a:schemeClr val="tx1"/>
            </a:solidFill>
            <a:round/>
            <a:headEnd/>
            <a:tailEnd/>
          </a:ln>
        </p:spPr>
        <p:txBody>
          <a:bodyPr wrap="none" anchor="ctr"/>
          <a:lstStyle/>
          <a:p>
            <a:endParaRPr lang="en-US" dirty="0"/>
          </a:p>
        </p:txBody>
      </p:sp>
      <p:sp>
        <p:nvSpPr>
          <p:cNvPr id="47113" name="Oval 8"/>
          <p:cNvSpPr>
            <a:spLocks noChangeArrowheads="1"/>
          </p:cNvSpPr>
          <p:nvPr/>
        </p:nvSpPr>
        <p:spPr bwMode="auto">
          <a:xfrm>
            <a:off x="6400800" y="2743200"/>
            <a:ext cx="1066800" cy="1447800"/>
          </a:xfrm>
          <a:prstGeom prst="ellipse">
            <a:avLst/>
          </a:prstGeom>
          <a:solidFill>
            <a:schemeClr val="tx2">
              <a:alpha val="5098"/>
            </a:schemeClr>
          </a:solidFill>
          <a:ln w="9525">
            <a:solidFill>
              <a:schemeClr val="tx1"/>
            </a:solidFill>
            <a:round/>
            <a:headEnd/>
            <a:tailEnd/>
          </a:ln>
        </p:spPr>
        <p:txBody>
          <a:bodyPr wrap="none" anchor="ctr"/>
          <a:lstStyle/>
          <a:p>
            <a:endParaRPr lang="en-US" dirty="0"/>
          </a:p>
        </p:txBody>
      </p:sp>
      <p:sp>
        <p:nvSpPr>
          <p:cNvPr id="47114" name="Oval 9"/>
          <p:cNvSpPr>
            <a:spLocks noChangeArrowheads="1"/>
          </p:cNvSpPr>
          <p:nvPr/>
        </p:nvSpPr>
        <p:spPr bwMode="auto">
          <a:xfrm>
            <a:off x="6477000" y="4724400"/>
            <a:ext cx="990600" cy="1447800"/>
          </a:xfrm>
          <a:prstGeom prst="ellipse">
            <a:avLst/>
          </a:prstGeom>
          <a:solidFill>
            <a:schemeClr val="tx2">
              <a:alpha val="5098"/>
            </a:schemeClr>
          </a:solidFill>
          <a:ln w="9525">
            <a:solidFill>
              <a:schemeClr val="tx1"/>
            </a:solidFill>
            <a:round/>
            <a:headEnd/>
            <a:tailEnd/>
          </a:ln>
        </p:spPr>
        <p:txBody>
          <a:bodyPr wrap="none" anchor="ctr"/>
          <a:lstStyle/>
          <a:p>
            <a:endParaRPr lang="en-US" dirty="0"/>
          </a:p>
        </p:txBody>
      </p:sp>
      <p:sp>
        <p:nvSpPr>
          <p:cNvPr id="13" name="Slide Number Placeholder 12"/>
          <p:cNvSpPr>
            <a:spLocks noGrp="1"/>
          </p:cNvSpPr>
          <p:nvPr>
            <p:ph type="sldNum" sz="quarter" idx="11"/>
          </p:nvPr>
        </p:nvSpPr>
        <p:spPr/>
        <p:txBody>
          <a:bodyPr/>
          <a:lstStyle/>
          <a:p>
            <a:fld id="{E65EB556-83FE-4FBE-9620-8731BDC5F05A}" type="slidenum">
              <a:rPr lang="en-US" altLang="en-US" smtClean="0"/>
              <a:pPr/>
              <a:t>67</a:t>
            </a:fld>
            <a:endParaRPr lang="en-US" alt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Cumulative and Generalized Logit</a:t>
            </a:r>
            <a:endParaRPr lang="en-US" dirty="0"/>
          </a:p>
        </p:txBody>
      </p:sp>
      <p:sp>
        <p:nvSpPr>
          <p:cNvPr id="3" name="Content Placeholder 2"/>
          <p:cNvSpPr>
            <a:spLocks noGrp="1"/>
          </p:cNvSpPr>
          <p:nvPr>
            <p:ph idx="1"/>
          </p:nvPr>
        </p:nvSpPr>
        <p:spPr>
          <a:xfrm>
            <a:off x="457200" y="1447800"/>
            <a:ext cx="8305800" cy="4724400"/>
          </a:xfrm>
        </p:spPr>
        <p:txBody>
          <a:bodyPr/>
          <a:lstStyle/>
          <a:p>
            <a:pPr>
              <a:spcBef>
                <a:spcPts val="0"/>
              </a:spcBef>
            </a:pPr>
            <a:r>
              <a:rPr lang="en-US" sz="2000" dirty="0" smtClean="0">
                <a:solidFill>
                  <a:srgbClr val="008000"/>
                </a:solidFill>
                <a:latin typeface="Courier New"/>
              </a:rPr>
              <a:t>/*vlbw, mlbw, and normal bw as an ordinal variable*/</a:t>
            </a:r>
          </a:p>
          <a:p>
            <a:pPr>
              <a:spcBef>
                <a:spcPts val="0"/>
              </a:spcBef>
            </a:pPr>
            <a:r>
              <a:rPr lang="en-US" sz="2000" b="1" dirty="0" smtClean="0">
                <a:solidFill>
                  <a:srgbClr val="000080"/>
                </a:solidFill>
                <a:latin typeface="Courier New"/>
              </a:rPr>
              <a:t>proc</a:t>
            </a:r>
            <a:r>
              <a:rPr lang="en-US" sz="2000" b="1" dirty="0" smtClean="0">
                <a:solidFill>
                  <a:srgbClr val="000000"/>
                </a:solidFill>
                <a:latin typeface="Courier New"/>
              </a:rPr>
              <a:t> </a:t>
            </a:r>
            <a:r>
              <a:rPr lang="en-US" sz="2000" b="1" dirty="0" smtClean="0">
                <a:solidFill>
                  <a:srgbClr val="000080"/>
                </a:solidFill>
                <a:latin typeface="Courier New"/>
              </a:rPr>
              <a:t>logistic</a:t>
            </a:r>
            <a:r>
              <a:rPr lang="en-US" sz="2000" b="1" dirty="0" smtClean="0">
                <a:solidFill>
                  <a:srgbClr val="000000"/>
                </a:solidFill>
                <a:latin typeface="Courier New"/>
              </a:rPr>
              <a:t> </a:t>
            </a:r>
            <a:r>
              <a:rPr lang="en-US" sz="2000" b="1" dirty="0" smtClean="0">
                <a:solidFill>
                  <a:srgbClr val="0000FF"/>
                </a:solidFill>
                <a:latin typeface="Courier New"/>
              </a:rPr>
              <a:t>order</a:t>
            </a:r>
            <a:r>
              <a:rPr lang="en-US" sz="2000" b="1" dirty="0" smtClean="0">
                <a:solidFill>
                  <a:srgbClr val="000000"/>
                </a:solidFill>
                <a:latin typeface="Courier New"/>
              </a:rPr>
              <a:t>=formatted </a:t>
            </a:r>
            <a:r>
              <a:rPr lang="en-US" sz="2000" b="1" dirty="0" smtClean="0">
                <a:solidFill>
                  <a:srgbClr val="0000FF"/>
                </a:solidFill>
                <a:latin typeface="Courier New"/>
              </a:rPr>
              <a:t>data</a:t>
            </a:r>
            <a:r>
              <a:rPr lang="en-US" sz="2000" b="1" dirty="0" smtClean="0">
                <a:solidFill>
                  <a:srgbClr val="000000"/>
                </a:solidFill>
                <a:latin typeface="Courier New"/>
              </a:rPr>
              <a:t>=one;</a:t>
            </a:r>
          </a:p>
          <a:p>
            <a:pPr>
              <a:spcBef>
                <a:spcPts val="0"/>
              </a:spcBef>
            </a:pPr>
            <a:r>
              <a:rPr lang="en-US" sz="2000" dirty="0" smtClean="0">
                <a:solidFill>
                  <a:srgbClr val="000000"/>
                </a:solidFill>
                <a:latin typeface="Courier New"/>
              </a:rPr>
              <a:t>   </a:t>
            </a:r>
            <a:r>
              <a:rPr lang="en-US" sz="2000" dirty="0" smtClean="0">
                <a:solidFill>
                  <a:srgbClr val="0000FF"/>
                </a:solidFill>
                <a:latin typeface="Courier New"/>
              </a:rPr>
              <a:t>model</a:t>
            </a:r>
            <a:r>
              <a:rPr lang="en-US" sz="2000" dirty="0" smtClean="0">
                <a:solidFill>
                  <a:srgbClr val="000000"/>
                </a:solidFill>
                <a:latin typeface="Courier New"/>
              </a:rPr>
              <a:t> bwcat = smoking;</a:t>
            </a:r>
          </a:p>
          <a:p>
            <a:pPr>
              <a:spcBef>
                <a:spcPts val="0"/>
              </a:spcBef>
            </a:pPr>
            <a:r>
              <a:rPr lang="en-US" sz="2000" b="1" dirty="0" smtClean="0">
                <a:solidFill>
                  <a:srgbClr val="000080"/>
                </a:solidFill>
                <a:latin typeface="Courier New"/>
              </a:rPr>
              <a:t>run</a:t>
            </a:r>
            <a:r>
              <a:rPr lang="en-US" sz="2000" b="1" dirty="0" smtClean="0">
                <a:solidFill>
                  <a:srgbClr val="000000"/>
                </a:solidFill>
                <a:latin typeface="Courier New"/>
              </a:rPr>
              <a:t>;</a:t>
            </a:r>
          </a:p>
          <a:p>
            <a:pPr>
              <a:spcBef>
                <a:spcPts val="0"/>
              </a:spcBef>
            </a:pPr>
            <a:endParaRPr lang="en-US" sz="2000" b="1" dirty="0" smtClean="0">
              <a:solidFill>
                <a:srgbClr val="000080"/>
              </a:solidFill>
              <a:latin typeface="Courier New"/>
            </a:endParaRPr>
          </a:p>
          <a:p>
            <a:pPr>
              <a:spcBef>
                <a:spcPts val="0"/>
              </a:spcBef>
            </a:pPr>
            <a:r>
              <a:rPr lang="en-US" sz="2000" dirty="0" smtClean="0">
                <a:solidFill>
                  <a:srgbClr val="008000"/>
                </a:solidFill>
                <a:latin typeface="Courier New"/>
              </a:rPr>
              <a:t>/*vlbw, mlbw, and normal bw as a nominal variable*/</a:t>
            </a:r>
            <a:endParaRPr lang="en-US" sz="2000" b="1" dirty="0" smtClean="0">
              <a:solidFill>
                <a:srgbClr val="000080"/>
              </a:solidFill>
              <a:latin typeface="Courier New"/>
            </a:endParaRPr>
          </a:p>
          <a:p>
            <a:pPr>
              <a:spcBef>
                <a:spcPts val="0"/>
              </a:spcBef>
            </a:pPr>
            <a:r>
              <a:rPr lang="en-US" sz="2000" b="1" dirty="0" smtClean="0">
                <a:solidFill>
                  <a:srgbClr val="000080"/>
                </a:solidFill>
                <a:latin typeface="Courier New"/>
              </a:rPr>
              <a:t>proc</a:t>
            </a:r>
            <a:r>
              <a:rPr lang="en-US" sz="2000" b="1" dirty="0" smtClean="0">
                <a:solidFill>
                  <a:srgbClr val="000000"/>
                </a:solidFill>
                <a:latin typeface="Courier New"/>
              </a:rPr>
              <a:t> </a:t>
            </a:r>
            <a:r>
              <a:rPr lang="en-US" sz="2000" b="1" dirty="0" smtClean="0">
                <a:solidFill>
                  <a:srgbClr val="000080"/>
                </a:solidFill>
                <a:latin typeface="Courier New"/>
              </a:rPr>
              <a:t>logistic</a:t>
            </a:r>
            <a:r>
              <a:rPr lang="en-US" sz="2000" b="1" dirty="0" smtClean="0">
                <a:solidFill>
                  <a:srgbClr val="000000"/>
                </a:solidFill>
                <a:latin typeface="Courier New"/>
              </a:rPr>
              <a:t> </a:t>
            </a:r>
            <a:r>
              <a:rPr lang="en-US" sz="2000" b="1" dirty="0" smtClean="0">
                <a:solidFill>
                  <a:srgbClr val="0000FF"/>
                </a:solidFill>
                <a:latin typeface="Courier New"/>
              </a:rPr>
              <a:t>order</a:t>
            </a:r>
            <a:r>
              <a:rPr lang="en-US" sz="2000" b="1" dirty="0" smtClean="0">
                <a:solidFill>
                  <a:srgbClr val="000000"/>
                </a:solidFill>
                <a:latin typeface="Courier New"/>
              </a:rPr>
              <a:t>=formatted </a:t>
            </a:r>
            <a:r>
              <a:rPr lang="en-US" sz="2000" b="1" dirty="0" smtClean="0">
                <a:solidFill>
                  <a:srgbClr val="0000FF"/>
                </a:solidFill>
                <a:latin typeface="Courier New"/>
              </a:rPr>
              <a:t>data</a:t>
            </a:r>
            <a:r>
              <a:rPr lang="en-US" sz="2000" b="1" dirty="0" smtClean="0">
                <a:solidFill>
                  <a:srgbClr val="000000"/>
                </a:solidFill>
                <a:latin typeface="Courier New"/>
              </a:rPr>
              <a:t>=one;</a:t>
            </a:r>
          </a:p>
          <a:p>
            <a:pPr>
              <a:spcBef>
                <a:spcPts val="0"/>
              </a:spcBef>
            </a:pPr>
            <a:r>
              <a:rPr lang="en-US" sz="2000" dirty="0" smtClean="0">
                <a:solidFill>
                  <a:srgbClr val="0000FF"/>
                </a:solidFill>
                <a:latin typeface="Courier New"/>
              </a:rPr>
              <a:t>   model</a:t>
            </a:r>
            <a:r>
              <a:rPr lang="en-US" sz="2000" dirty="0" smtClean="0">
                <a:solidFill>
                  <a:srgbClr val="000000"/>
                </a:solidFill>
                <a:latin typeface="Courier New"/>
              </a:rPr>
              <a:t> bwcat (</a:t>
            </a:r>
            <a:r>
              <a:rPr lang="en-US" sz="2000" dirty="0" smtClean="0">
                <a:solidFill>
                  <a:srgbClr val="0000FF"/>
                </a:solidFill>
                <a:latin typeface="Courier New"/>
              </a:rPr>
              <a:t>ref</a:t>
            </a:r>
            <a:r>
              <a:rPr lang="en-US" sz="2000" dirty="0" smtClean="0">
                <a:solidFill>
                  <a:srgbClr val="000000"/>
                </a:solidFill>
                <a:latin typeface="Courier New"/>
              </a:rPr>
              <a:t>=</a:t>
            </a:r>
            <a:r>
              <a:rPr lang="en-US" sz="2000" dirty="0" smtClean="0">
                <a:solidFill>
                  <a:srgbClr val="800080"/>
                </a:solidFill>
                <a:latin typeface="Courier New"/>
              </a:rPr>
              <a:t>'normal bw'</a:t>
            </a:r>
            <a:r>
              <a:rPr lang="en-US" sz="2000" dirty="0" smtClean="0">
                <a:solidFill>
                  <a:srgbClr val="000000"/>
                </a:solidFill>
                <a:latin typeface="Courier New"/>
              </a:rPr>
              <a:t>) = smoking </a:t>
            </a:r>
          </a:p>
          <a:p>
            <a:pPr>
              <a:spcBef>
                <a:spcPts val="0"/>
              </a:spcBef>
            </a:pPr>
            <a:r>
              <a:rPr lang="en-US" sz="2000" dirty="0" smtClean="0">
                <a:solidFill>
                  <a:srgbClr val="000000"/>
                </a:solidFill>
                <a:latin typeface="Courier New"/>
              </a:rPr>
              <a:t>               / </a:t>
            </a:r>
            <a:r>
              <a:rPr lang="en-US" sz="2000" dirty="0" smtClean="0">
                <a:solidFill>
                  <a:srgbClr val="0000FF"/>
                </a:solidFill>
                <a:latin typeface="Courier New"/>
              </a:rPr>
              <a:t>link</a:t>
            </a:r>
            <a:r>
              <a:rPr lang="en-US" sz="2000" dirty="0" smtClean="0">
                <a:solidFill>
                  <a:srgbClr val="000000"/>
                </a:solidFill>
                <a:latin typeface="Courier New"/>
              </a:rPr>
              <a:t>=glogit;</a:t>
            </a:r>
          </a:p>
          <a:p>
            <a:pPr>
              <a:spcBef>
                <a:spcPts val="0"/>
              </a:spcBef>
            </a:pPr>
            <a:r>
              <a:rPr lang="en-US" sz="2000" b="1" dirty="0" smtClean="0">
                <a:solidFill>
                  <a:srgbClr val="000080"/>
                </a:solidFill>
                <a:latin typeface="Courier New"/>
              </a:rPr>
              <a:t>run</a:t>
            </a:r>
            <a:r>
              <a:rPr lang="en-US" sz="2000" b="1" dirty="0" smtClean="0">
                <a:solidFill>
                  <a:srgbClr val="000000"/>
                </a:solidFill>
                <a:latin typeface="Courier New"/>
              </a:rPr>
              <a:t>;</a:t>
            </a:r>
          </a:p>
          <a:p>
            <a:pPr>
              <a:spcBef>
                <a:spcPts val="0"/>
              </a:spcBef>
            </a:pPr>
            <a:endParaRPr lang="en-US" sz="1000" b="1" dirty="0" smtClean="0">
              <a:solidFill>
                <a:srgbClr val="000000"/>
              </a:solidFill>
              <a:latin typeface="Courier New"/>
            </a:endParaRPr>
          </a:p>
          <a:p>
            <a:pPr>
              <a:spcBef>
                <a:spcPts val="0"/>
              </a:spcBef>
            </a:pPr>
            <a:r>
              <a:rPr lang="en-US" sz="2400" dirty="0" smtClean="0">
                <a:solidFill>
                  <a:srgbClr val="000000"/>
                </a:solidFill>
              </a:rPr>
              <a:t>Since this is logistic regression, predicted values are log(odds) and the measures of association—the beta coefficients—are differences between the log odds ratios, which when exponentiated  are odds ratios.</a:t>
            </a:r>
          </a:p>
          <a:p>
            <a:pPr>
              <a:spcBef>
                <a:spcPts val="0"/>
              </a:spcBef>
            </a:pPr>
            <a:endParaRPr lang="en-US" sz="1800" b="1" dirty="0" smtClean="0">
              <a:solidFill>
                <a:srgbClr val="000000"/>
              </a:solidFill>
              <a:latin typeface="Courier New"/>
            </a:endParaRPr>
          </a:p>
          <a:p>
            <a:pPr>
              <a:spcBef>
                <a:spcPts val="0"/>
              </a:spcBef>
            </a:pPr>
            <a:endParaRPr lang="en-US" sz="1800" dirty="0"/>
          </a:p>
        </p:txBody>
      </p:sp>
      <p:sp>
        <p:nvSpPr>
          <p:cNvPr id="4" name="Slide Number Placeholder 3"/>
          <p:cNvSpPr>
            <a:spLocks noGrp="1"/>
          </p:cNvSpPr>
          <p:nvPr>
            <p:ph type="sldNum" sz="quarter" idx="11"/>
          </p:nvPr>
        </p:nvSpPr>
        <p:spPr>
          <a:xfrm>
            <a:off x="6553200" y="6400800"/>
            <a:ext cx="2133600" cy="300038"/>
          </a:xfrm>
        </p:spPr>
        <p:txBody>
          <a:bodyPr/>
          <a:lstStyle/>
          <a:p>
            <a:fld id="{6F9A1DD7-282D-44A0-B4EE-314D129B2B17}" type="slidenum">
              <a:rPr lang="en-US" altLang="en-US" smtClean="0"/>
              <a:pPr/>
              <a:t>68</a:t>
            </a:fld>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a:xfrm>
            <a:off x="6553200" y="6400800"/>
            <a:ext cx="2133600" cy="300038"/>
          </a:xfrm>
        </p:spPr>
        <p:txBody>
          <a:bodyPr/>
          <a:lstStyle/>
          <a:p>
            <a:fld id="{4A5EE6C5-F68D-40AD-A3B0-45D85804F708}" type="slidenum">
              <a:rPr lang="en-US" altLang="en-US"/>
              <a:pPr/>
              <a:t>6</a:t>
            </a:fld>
            <a:endParaRPr lang="en-US" altLang="en-US" dirty="0"/>
          </a:p>
        </p:txBody>
      </p:sp>
      <p:sp>
        <p:nvSpPr>
          <p:cNvPr id="332802" name="Rectangle 2"/>
          <p:cNvSpPr>
            <a:spLocks noGrp="1" noChangeArrowheads="1"/>
          </p:cNvSpPr>
          <p:nvPr>
            <p:ph type="title"/>
          </p:nvPr>
        </p:nvSpPr>
        <p:spPr/>
        <p:txBody>
          <a:bodyPr/>
          <a:lstStyle/>
          <a:p>
            <a:r>
              <a:rPr lang="en-US" dirty="0" smtClean="0"/>
              <a:t>Review of the Basics</a:t>
            </a:r>
            <a:endParaRPr lang="en-US" dirty="0"/>
          </a:p>
        </p:txBody>
      </p:sp>
      <p:sp>
        <p:nvSpPr>
          <p:cNvPr id="332803" name="Rectangle 3"/>
          <p:cNvSpPr>
            <a:spLocks noGrp="1" noChangeArrowheads="1"/>
          </p:cNvSpPr>
          <p:nvPr>
            <p:ph type="body" idx="1"/>
          </p:nvPr>
        </p:nvSpPr>
        <p:spPr/>
        <p:txBody>
          <a:bodyPr/>
          <a:lstStyle/>
          <a:p>
            <a:r>
              <a:rPr lang="en-US" dirty="0"/>
              <a:t>The study </a:t>
            </a:r>
            <a:r>
              <a:rPr lang="en-US" dirty="0" smtClean="0"/>
              <a:t>design </a:t>
            </a:r>
            <a:r>
              <a:rPr lang="en-US" dirty="0"/>
              <a:t>and the sampling </a:t>
            </a:r>
            <a:r>
              <a:rPr lang="en-US" dirty="0" smtClean="0"/>
              <a:t>strategy—cohort, case-control, cross-sectional, longitudinal, etc. </a:t>
            </a:r>
            <a:r>
              <a:rPr lang="en-US" dirty="0"/>
              <a:t>will have an impact on the </a:t>
            </a:r>
            <a:r>
              <a:rPr lang="en-US" dirty="0" smtClean="0"/>
              <a:t>statistical </a:t>
            </a:r>
            <a:r>
              <a:rPr lang="en-US" dirty="0"/>
              <a:t>analysis that can be carried out:</a:t>
            </a:r>
          </a:p>
          <a:p>
            <a:endParaRPr lang="en-US" dirty="0"/>
          </a:p>
          <a:p>
            <a:pPr lvl="1">
              <a:buFont typeface="Wingdings" pitchFamily="2" charset="2"/>
              <a:buChar char="n"/>
            </a:pPr>
            <a:r>
              <a:rPr lang="en-US" dirty="0"/>
              <a:t>Which measures of occurrence can be reported</a:t>
            </a:r>
          </a:p>
          <a:p>
            <a:pPr lvl="1">
              <a:buFont typeface="Wingdings" pitchFamily="2" charset="2"/>
              <a:buChar char="n"/>
            </a:pPr>
            <a:r>
              <a:rPr lang="en-US" dirty="0"/>
              <a:t>Which measures of association can be reported</a:t>
            </a:r>
          </a:p>
          <a:p>
            <a:pPr lvl="1">
              <a:buFont typeface="Wingdings" pitchFamily="2" charset="2"/>
              <a:buChar char="n"/>
            </a:pPr>
            <a:r>
              <a:rPr lang="en-US" dirty="0"/>
              <a:t>How </a:t>
            </a:r>
            <a:r>
              <a:rPr lang="en-US" dirty="0" smtClean="0"/>
              <a:t>will standard </a:t>
            </a:r>
            <a:r>
              <a:rPr lang="en-US" dirty="0"/>
              <a:t>errors for confidence intervals and statistical testing </a:t>
            </a:r>
            <a:r>
              <a:rPr lang="en-US" dirty="0" smtClean="0"/>
              <a:t>be </a:t>
            </a:r>
            <a:r>
              <a:rPr lang="en-US" dirty="0"/>
              <a:t>calculated</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Cumulative and Generalized Logit</a:t>
            </a:r>
            <a:endParaRPr lang="en-US" sz="3200" dirty="0"/>
          </a:p>
        </p:txBody>
      </p:sp>
      <p:sp>
        <p:nvSpPr>
          <p:cNvPr id="3" name="Content Placeholder 2"/>
          <p:cNvSpPr>
            <a:spLocks noGrp="1"/>
          </p:cNvSpPr>
          <p:nvPr>
            <p:ph idx="1"/>
          </p:nvPr>
        </p:nvSpPr>
        <p:spPr/>
        <p:txBody>
          <a:bodyPr/>
          <a:lstStyle/>
          <a:p>
            <a:endParaRPr lang="en-US" dirty="0" smtClean="0"/>
          </a:p>
          <a:p>
            <a:pPr>
              <a:spcBef>
                <a:spcPts val="0"/>
              </a:spcBef>
            </a:pPr>
            <a:r>
              <a:rPr lang="en-US" sz="2600" dirty="0" smtClean="0">
                <a:solidFill>
                  <a:srgbClr val="0070C0"/>
                </a:solidFill>
              </a:rPr>
              <a:t>Output from</a:t>
            </a:r>
          </a:p>
          <a:p>
            <a:pPr>
              <a:spcBef>
                <a:spcPts val="0"/>
              </a:spcBef>
            </a:pPr>
            <a:r>
              <a:rPr lang="en-US" sz="2600" dirty="0" smtClean="0">
                <a:solidFill>
                  <a:srgbClr val="0070C0"/>
                </a:solidFill>
              </a:rPr>
              <a:t>proc logistic:</a:t>
            </a:r>
          </a:p>
          <a:p>
            <a:pPr>
              <a:spcBef>
                <a:spcPts val="0"/>
              </a:spcBef>
            </a:pPr>
            <a:r>
              <a:rPr lang="en-US" sz="2600" dirty="0" smtClean="0">
                <a:solidFill>
                  <a:srgbClr val="0070C0"/>
                </a:solidFill>
              </a:rPr>
              <a:t>Ordinal </a:t>
            </a:r>
          </a:p>
          <a:p>
            <a:pPr>
              <a:spcBef>
                <a:spcPts val="0"/>
              </a:spcBef>
            </a:pPr>
            <a:r>
              <a:rPr lang="en-US" sz="2600" dirty="0" smtClean="0">
                <a:solidFill>
                  <a:srgbClr val="0070C0"/>
                </a:solidFill>
              </a:rPr>
              <a:t>Birthweight</a:t>
            </a:r>
            <a:endParaRPr lang="en-US" sz="2600" dirty="0">
              <a:solidFill>
                <a:srgbClr val="0070C0"/>
              </a:solidFill>
            </a:endParaRPr>
          </a:p>
        </p:txBody>
      </p:sp>
      <p:sp>
        <p:nvSpPr>
          <p:cNvPr id="4" name="Slide Number Placeholder 3"/>
          <p:cNvSpPr>
            <a:spLocks noGrp="1"/>
          </p:cNvSpPr>
          <p:nvPr>
            <p:ph type="sldNum" sz="quarter" idx="11"/>
          </p:nvPr>
        </p:nvSpPr>
        <p:spPr>
          <a:xfrm>
            <a:off x="6553200" y="6400800"/>
            <a:ext cx="2133600" cy="300038"/>
          </a:xfrm>
        </p:spPr>
        <p:txBody>
          <a:bodyPr/>
          <a:lstStyle/>
          <a:p>
            <a:fld id="{6F9A1DD7-282D-44A0-B4EE-314D129B2B17}" type="slidenum">
              <a:rPr lang="en-US" altLang="en-US" smtClean="0"/>
              <a:pPr/>
              <a:t>69</a:t>
            </a:fld>
            <a:endParaRPr lang="en-US" altLang="en-US" dirty="0"/>
          </a:p>
        </p:txBody>
      </p:sp>
      <p:graphicFrame>
        <p:nvGraphicFramePr>
          <p:cNvPr id="541701" name="Object 5"/>
          <p:cNvGraphicFramePr>
            <a:graphicFrameLocks noChangeAspect="1"/>
          </p:cNvGraphicFramePr>
          <p:nvPr/>
        </p:nvGraphicFramePr>
        <p:xfrm>
          <a:off x="2667000" y="1676400"/>
          <a:ext cx="5991225" cy="4476750"/>
        </p:xfrm>
        <a:graphic>
          <a:graphicData uri="http://schemas.openxmlformats.org/presentationml/2006/ole">
            <p:oleObj spid="_x0000_s541701" name="Document" r:id="rId3" imgW="4655422" imgH="3467027" progId="Word.Document.12">
              <p:embed/>
            </p:oleObj>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Cumulative and Generalized Logit</a:t>
            </a:r>
            <a:endParaRPr lang="en-US" sz="3200" dirty="0"/>
          </a:p>
        </p:txBody>
      </p:sp>
      <p:sp>
        <p:nvSpPr>
          <p:cNvPr id="3" name="Content Placeholder 2"/>
          <p:cNvSpPr>
            <a:spLocks noGrp="1"/>
          </p:cNvSpPr>
          <p:nvPr>
            <p:ph idx="1"/>
          </p:nvPr>
        </p:nvSpPr>
        <p:spPr/>
        <p:txBody>
          <a:bodyPr/>
          <a:lstStyle/>
          <a:p>
            <a:endParaRPr lang="en-US" dirty="0" smtClean="0"/>
          </a:p>
          <a:p>
            <a:pPr>
              <a:spcBef>
                <a:spcPts val="0"/>
              </a:spcBef>
            </a:pPr>
            <a:r>
              <a:rPr lang="en-US" sz="2600" dirty="0" smtClean="0">
                <a:solidFill>
                  <a:srgbClr val="0070C0"/>
                </a:solidFill>
              </a:rPr>
              <a:t>Output from</a:t>
            </a:r>
          </a:p>
          <a:p>
            <a:pPr>
              <a:spcBef>
                <a:spcPts val="0"/>
              </a:spcBef>
            </a:pPr>
            <a:r>
              <a:rPr lang="en-US" sz="2600" dirty="0" smtClean="0">
                <a:solidFill>
                  <a:srgbClr val="0070C0"/>
                </a:solidFill>
              </a:rPr>
              <a:t>proc logistic:</a:t>
            </a:r>
          </a:p>
          <a:p>
            <a:pPr>
              <a:spcBef>
                <a:spcPts val="0"/>
              </a:spcBef>
            </a:pPr>
            <a:r>
              <a:rPr lang="en-US" sz="2600" dirty="0" smtClean="0">
                <a:solidFill>
                  <a:srgbClr val="0070C0"/>
                </a:solidFill>
              </a:rPr>
              <a:t>Nominal </a:t>
            </a:r>
          </a:p>
          <a:p>
            <a:pPr>
              <a:spcBef>
                <a:spcPts val="0"/>
              </a:spcBef>
            </a:pPr>
            <a:r>
              <a:rPr lang="en-US" sz="2600" dirty="0" smtClean="0">
                <a:solidFill>
                  <a:srgbClr val="0070C0"/>
                </a:solidFill>
              </a:rPr>
              <a:t>Birthweight</a:t>
            </a:r>
            <a:endParaRPr lang="en-US" sz="2600" dirty="0">
              <a:solidFill>
                <a:srgbClr val="0070C0"/>
              </a:solidFill>
            </a:endParaRPr>
          </a:p>
        </p:txBody>
      </p:sp>
      <p:sp>
        <p:nvSpPr>
          <p:cNvPr id="4" name="Slide Number Placeholder 3"/>
          <p:cNvSpPr>
            <a:spLocks noGrp="1"/>
          </p:cNvSpPr>
          <p:nvPr>
            <p:ph type="sldNum" sz="quarter" idx="11"/>
          </p:nvPr>
        </p:nvSpPr>
        <p:spPr>
          <a:xfrm>
            <a:off x="6553200" y="6400800"/>
            <a:ext cx="2133600" cy="300038"/>
          </a:xfrm>
        </p:spPr>
        <p:txBody>
          <a:bodyPr/>
          <a:lstStyle/>
          <a:p>
            <a:fld id="{6F9A1DD7-282D-44A0-B4EE-314D129B2B17}" type="slidenum">
              <a:rPr lang="en-US" altLang="en-US" smtClean="0"/>
              <a:pPr/>
              <a:t>70</a:t>
            </a:fld>
            <a:endParaRPr lang="en-US" altLang="en-US" dirty="0"/>
          </a:p>
        </p:txBody>
      </p:sp>
      <p:graphicFrame>
        <p:nvGraphicFramePr>
          <p:cNvPr id="556035" name="Object 3"/>
          <p:cNvGraphicFramePr>
            <a:graphicFrameLocks noChangeAspect="1"/>
          </p:cNvGraphicFramePr>
          <p:nvPr/>
        </p:nvGraphicFramePr>
        <p:xfrm>
          <a:off x="2452687" y="1676400"/>
          <a:ext cx="6462713" cy="4398963"/>
        </p:xfrm>
        <a:graphic>
          <a:graphicData uri="http://schemas.openxmlformats.org/presentationml/2006/ole">
            <p:oleObj spid="_x0000_s556035" name="Document" r:id="rId3" imgW="5020101" imgH="3415200" progId="Word.Document.12">
              <p:embed/>
            </p:oleObj>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Risk Differences</a:t>
            </a:r>
            <a:endParaRPr lang="en-US" sz="3200" dirty="0"/>
          </a:p>
        </p:txBody>
      </p:sp>
      <p:sp>
        <p:nvSpPr>
          <p:cNvPr id="3" name="Content Placeholder 2"/>
          <p:cNvSpPr>
            <a:spLocks noGrp="1"/>
          </p:cNvSpPr>
          <p:nvPr>
            <p:ph idx="1"/>
          </p:nvPr>
        </p:nvSpPr>
        <p:spPr>
          <a:xfrm>
            <a:off x="457200" y="1524000"/>
            <a:ext cx="8305800" cy="4648200"/>
          </a:xfrm>
        </p:spPr>
        <p:txBody>
          <a:bodyPr/>
          <a:lstStyle/>
          <a:p>
            <a:r>
              <a:rPr lang="en-US" sz="1800" dirty="0" smtClean="0">
                <a:solidFill>
                  <a:srgbClr val="008000"/>
                </a:solidFill>
                <a:latin typeface="Courier New"/>
              </a:rPr>
              <a:t>/* Dichotomous Birthweight, Modeling Risk Differences */</a:t>
            </a:r>
            <a:endParaRPr lang="en-US" sz="1800" dirty="0" smtClean="0">
              <a:solidFill>
                <a:srgbClr val="000000"/>
              </a:solidFill>
              <a:latin typeface="Courier New"/>
            </a:endParaRPr>
          </a:p>
          <a:p>
            <a:pPr>
              <a:spcBef>
                <a:spcPts val="0"/>
              </a:spcBef>
            </a:pPr>
            <a:r>
              <a:rPr lang="en-US" sz="1800" b="1" dirty="0" smtClean="0">
                <a:solidFill>
                  <a:srgbClr val="000080"/>
                </a:solidFill>
                <a:latin typeface="Courier New"/>
              </a:rPr>
              <a:t>proc</a:t>
            </a:r>
            <a:r>
              <a:rPr lang="en-US" sz="1800" b="1" dirty="0" smtClean="0">
                <a:solidFill>
                  <a:srgbClr val="000000"/>
                </a:solidFill>
                <a:latin typeface="Courier New"/>
              </a:rPr>
              <a:t> </a:t>
            </a:r>
            <a:r>
              <a:rPr lang="en-US" sz="1800" b="1" dirty="0" smtClean="0">
                <a:solidFill>
                  <a:srgbClr val="000080"/>
                </a:solidFill>
                <a:latin typeface="Courier New"/>
              </a:rPr>
              <a:t>genmod</a:t>
            </a:r>
            <a:r>
              <a:rPr lang="en-US" sz="1800" b="1" dirty="0" smtClean="0">
                <a:solidFill>
                  <a:srgbClr val="000000"/>
                </a:solidFill>
                <a:latin typeface="Courier New"/>
              </a:rPr>
              <a:t> </a:t>
            </a:r>
            <a:r>
              <a:rPr lang="en-US" sz="1800" b="1" dirty="0" smtClean="0">
                <a:solidFill>
                  <a:srgbClr val="0000FF"/>
                </a:solidFill>
                <a:latin typeface="Courier New"/>
              </a:rPr>
              <a:t>data</a:t>
            </a:r>
            <a:r>
              <a:rPr lang="en-US" sz="1800" b="1" dirty="0" smtClean="0">
                <a:solidFill>
                  <a:srgbClr val="000000"/>
                </a:solidFill>
                <a:latin typeface="Courier New"/>
              </a:rPr>
              <a:t>=one;</a:t>
            </a:r>
          </a:p>
          <a:p>
            <a:pPr>
              <a:spcBef>
                <a:spcPts val="0"/>
              </a:spcBef>
            </a:pPr>
            <a:r>
              <a:rPr lang="en-US" sz="1800" dirty="0" smtClean="0">
                <a:solidFill>
                  <a:srgbClr val="0000FF"/>
                </a:solidFill>
                <a:latin typeface="Courier New"/>
              </a:rPr>
              <a:t>   model</a:t>
            </a:r>
            <a:r>
              <a:rPr lang="en-US" sz="1800" dirty="0" smtClean="0">
                <a:solidFill>
                  <a:srgbClr val="000000"/>
                </a:solidFill>
                <a:latin typeface="Courier New"/>
              </a:rPr>
              <a:t> dbirwt = smoking </a:t>
            </a:r>
          </a:p>
          <a:p>
            <a:pPr>
              <a:spcBef>
                <a:spcPts val="0"/>
              </a:spcBef>
            </a:pPr>
            <a:r>
              <a:rPr lang="en-US" sz="1800" dirty="0" smtClean="0">
                <a:solidFill>
                  <a:srgbClr val="000000"/>
                </a:solidFill>
                <a:latin typeface="Courier New"/>
              </a:rPr>
              <a:t>                / </a:t>
            </a:r>
            <a:r>
              <a:rPr lang="en-US" sz="1800" dirty="0" smtClean="0">
                <a:solidFill>
                  <a:srgbClr val="0000FF"/>
                </a:solidFill>
                <a:latin typeface="Courier New"/>
              </a:rPr>
              <a:t>link</a:t>
            </a:r>
            <a:r>
              <a:rPr lang="en-US" sz="1800" dirty="0" smtClean="0">
                <a:solidFill>
                  <a:srgbClr val="000000"/>
                </a:solidFill>
                <a:latin typeface="Courier New"/>
              </a:rPr>
              <a:t>=identity </a:t>
            </a:r>
            <a:r>
              <a:rPr lang="en-US" sz="1800" dirty="0" smtClean="0">
                <a:solidFill>
                  <a:srgbClr val="0000FF"/>
                </a:solidFill>
                <a:latin typeface="Courier New"/>
              </a:rPr>
              <a:t>dist</a:t>
            </a:r>
            <a:r>
              <a:rPr lang="en-US" sz="1800" dirty="0" smtClean="0">
                <a:solidFill>
                  <a:srgbClr val="000000"/>
                </a:solidFill>
                <a:latin typeface="Courier New"/>
              </a:rPr>
              <a:t>=bin;</a:t>
            </a:r>
          </a:p>
          <a:p>
            <a:pPr>
              <a:spcBef>
                <a:spcPts val="0"/>
              </a:spcBef>
            </a:pPr>
            <a:r>
              <a:rPr lang="en-US" sz="1800" b="1" dirty="0" smtClean="0">
                <a:solidFill>
                  <a:srgbClr val="000080"/>
                </a:solidFill>
                <a:latin typeface="Courier New"/>
              </a:rPr>
              <a:t>run</a:t>
            </a:r>
            <a:r>
              <a:rPr lang="en-US" sz="1800" b="1" dirty="0" smtClean="0">
                <a:solidFill>
                  <a:srgbClr val="000000"/>
                </a:solidFill>
                <a:latin typeface="Courier New"/>
              </a:rPr>
              <a:t>;</a:t>
            </a:r>
          </a:p>
          <a:p>
            <a:pPr>
              <a:spcBef>
                <a:spcPts val="0"/>
              </a:spcBef>
            </a:pPr>
            <a:r>
              <a:rPr lang="en-US" sz="2000" b="1" dirty="0" smtClean="0">
                <a:solidFill>
                  <a:srgbClr val="000080"/>
                </a:solidFill>
                <a:latin typeface="Courier New"/>
              </a:rPr>
              <a:t>proc</a:t>
            </a:r>
            <a:r>
              <a:rPr lang="en-US" sz="2000" b="1" dirty="0" smtClean="0">
                <a:solidFill>
                  <a:srgbClr val="000000"/>
                </a:solidFill>
                <a:latin typeface="Courier New"/>
              </a:rPr>
              <a:t> </a:t>
            </a:r>
            <a:r>
              <a:rPr lang="en-US" sz="2000" b="1" dirty="0" smtClean="0">
                <a:solidFill>
                  <a:srgbClr val="000080"/>
                </a:solidFill>
                <a:latin typeface="Courier New"/>
              </a:rPr>
              <a:t>genmod</a:t>
            </a:r>
            <a:r>
              <a:rPr lang="en-US" sz="2000" b="1" dirty="0" smtClean="0">
                <a:solidFill>
                  <a:srgbClr val="000000"/>
                </a:solidFill>
                <a:latin typeface="Courier New"/>
              </a:rPr>
              <a:t> </a:t>
            </a:r>
            <a:r>
              <a:rPr lang="en-US" sz="2000" b="1" dirty="0" smtClean="0">
                <a:solidFill>
                  <a:srgbClr val="0000FF"/>
                </a:solidFill>
                <a:latin typeface="Courier New"/>
              </a:rPr>
              <a:t>data</a:t>
            </a:r>
            <a:r>
              <a:rPr lang="en-US" sz="2000" b="1" dirty="0" smtClean="0">
                <a:solidFill>
                  <a:srgbClr val="000000"/>
                </a:solidFill>
                <a:latin typeface="Courier New"/>
              </a:rPr>
              <a:t>=one;</a:t>
            </a:r>
          </a:p>
          <a:p>
            <a:pPr>
              <a:spcBef>
                <a:spcPts val="0"/>
              </a:spcBef>
            </a:pPr>
            <a:r>
              <a:rPr lang="en-US" sz="2000" dirty="0" smtClean="0">
                <a:solidFill>
                  <a:srgbClr val="0000FF"/>
                </a:solidFill>
                <a:latin typeface="Courier New"/>
              </a:rPr>
              <a:t>   model</a:t>
            </a:r>
            <a:r>
              <a:rPr lang="en-US" sz="2000" dirty="0" smtClean="0">
                <a:solidFill>
                  <a:srgbClr val="000000"/>
                </a:solidFill>
                <a:latin typeface="Courier New"/>
              </a:rPr>
              <a:t> dbirwt = smoking late_no_pnc</a:t>
            </a:r>
          </a:p>
          <a:p>
            <a:pPr>
              <a:spcBef>
                <a:spcPts val="0"/>
              </a:spcBef>
            </a:pPr>
            <a:r>
              <a:rPr lang="en-US" sz="2000" dirty="0" smtClean="0">
                <a:solidFill>
                  <a:srgbClr val="000000"/>
                </a:solidFill>
                <a:latin typeface="Courier New"/>
              </a:rPr>
              <a:t>                / </a:t>
            </a:r>
            <a:r>
              <a:rPr lang="en-US" sz="2000" dirty="0" smtClean="0">
                <a:solidFill>
                  <a:srgbClr val="0000FF"/>
                </a:solidFill>
                <a:latin typeface="Courier New"/>
              </a:rPr>
              <a:t>link</a:t>
            </a:r>
            <a:r>
              <a:rPr lang="en-US" sz="2000" dirty="0" smtClean="0">
                <a:solidFill>
                  <a:srgbClr val="000000"/>
                </a:solidFill>
                <a:latin typeface="Courier New"/>
              </a:rPr>
              <a:t>=identity </a:t>
            </a:r>
            <a:r>
              <a:rPr lang="en-US" sz="2000" dirty="0" smtClean="0">
                <a:solidFill>
                  <a:srgbClr val="0000FF"/>
                </a:solidFill>
                <a:latin typeface="Courier New"/>
              </a:rPr>
              <a:t>dist</a:t>
            </a:r>
            <a:r>
              <a:rPr lang="en-US" sz="2000" dirty="0" smtClean="0">
                <a:solidFill>
                  <a:srgbClr val="000000"/>
                </a:solidFill>
                <a:latin typeface="Courier New"/>
              </a:rPr>
              <a:t>=bin;</a:t>
            </a:r>
          </a:p>
          <a:p>
            <a:pPr>
              <a:spcBef>
                <a:spcPts val="0"/>
              </a:spcBef>
            </a:pPr>
            <a:r>
              <a:rPr lang="en-US" sz="2000" b="1" dirty="0" smtClean="0">
                <a:solidFill>
                  <a:srgbClr val="000080"/>
                </a:solidFill>
                <a:latin typeface="Courier New"/>
              </a:rPr>
              <a:t>run</a:t>
            </a:r>
            <a:r>
              <a:rPr lang="en-US" sz="2000" b="1" dirty="0" smtClean="0">
                <a:solidFill>
                  <a:srgbClr val="000000"/>
                </a:solidFill>
                <a:latin typeface="Courier New"/>
              </a:rPr>
              <a:t>;</a:t>
            </a:r>
          </a:p>
          <a:p>
            <a:endParaRPr lang="en-US" sz="800" b="1" dirty="0" smtClean="0">
              <a:solidFill>
                <a:srgbClr val="000000"/>
              </a:solidFill>
              <a:latin typeface="Courier New"/>
            </a:endParaRPr>
          </a:p>
          <a:p>
            <a:pPr>
              <a:spcBef>
                <a:spcPts val="0"/>
              </a:spcBef>
            </a:pPr>
            <a:r>
              <a:rPr lang="en-US" sz="2600" dirty="0" smtClean="0">
                <a:solidFill>
                  <a:srgbClr val="000000"/>
                </a:solidFill>
              </a:rPr>
              <a:t>Since the outcome variable is a proportion , but it is not transformed in any way, the predicted values are the proportions themselves, and the measures of association—the beta coefficients—are the differences in the proportions, or "risk" differences.</a:t>
            </a:r>
            <a:endParaRPr lang="en-US" sz="2600" dirty="0"/>
          </a:p>
        </p:txBody>
      </p:sp>
      <p:sp>
        <p:nvSpPr>
          <p:cNvPr id="4" name="Slide Number Placeholder 3"/>
          <p:cNvSpPr>
            <a:spLocks noGrp="1"/>
          </p:cNvSpPr>
          <p:nvPr>
            <p:ph type="sldNum" sz="quarter" idx="11"/>
          </p:nvPr>
        </p:nvSpPr>
        <p:spPr>
          <a:xfrm>
            <a:off x="6553200" y="6400800"/>
            <a:ext cx="2133600" cy="300038"/>
          </a:xfrm>
        </p:spPr>
        <p:txBody>
          <a:bodyPr/>
          <a:lstStyle/>
          <a:p>
            <a:fld id="{6F9A1DD7-282D-44A0-B4EE-314D129B2B17}" type="slidenum">
              <a:rPr lang="en-US" altLang="en-US" smtClean="0"/>
              <a:pPr/>
              <a:t>71</a:t>
            </a:fld>
            <a:endParaRPr lang="en-US" alt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1"/>
          </p:nvPr>
        </p:nvSpPr>
        <p:spPr>
          <a:xfrm>
            <a:off x="6553200" y="6400800"/>
            <a:ext cx="2133600" cy="300038"/>
          </a:xfrm>
        </p:spPr>
        <p:txBody>
          <a:bodyPr/>
          <a:lstStyle/>
          <a:p>
            <a:pPr>
              <a:defRPr/>
            </a:pPr>
            <a:fld id="{020038A3-38ED-46FF-8148-9681A4E34562}" type="slidenum">
              <a:rPr lang="en-US" altLang="en-US"/>
              <a:pPr>
                <a:defRPr/>
              </a:pPr>
              <a:t>72</a:t>
            </a:fld>
            <a:endParaRPr lang="en-US" altLang="en-US" dirty="0"/>
          </a:p>
        </p:txBody>
      </p:sp>
      <p:sp>
        <p:nvSpPr>
          <p:cNvPr id="40963" name="Rectangle 2"/>
          <p:cNvSpPr>
            <a:spLocks noGrp="1" noChangeArrowheads="1"/>
          </p:cNvSpPr>
          <p:nvPr>
            <p:ph type="title"/>
          </p:nvPr>
        </p:nvSpPr>
        <p:spPr/>
        <p:txBody>
          <a:bodyPr/>
          <a:lstStyle/>
          <a:p>
            <a:pPr eaLnBrk="1" hangingPunct="1"/>
            <a:r>
              <a:rPr lang="en-US" sz="3200" dirty="0" smtClean="0"/>
              <a:t>Risk Differences</a:t>
            </a:r>
          </a:p>
        </p:txBody>
      </p:sp>
      <p:sp>
        <p:nvSpPr>
          <p:cNvPr id="40964" name="Rectangle 3"/>
          <p:cNvSpPr>
            <a:spLocks noGrp="1" noChangeArrowheads="1"/>
          </p:cNvSpPr>
          <p:nvPr>
            <p:ph type="body" idx="1"/>
          </p:nvPr>
        </p:nvSpPr>
        <p:spPr>
          <a:xfrm>
            <a:off x="457200" y="1447800"/>
            <a:ext cx="8305800" cy="4724400"/>
          </a:xfrm>
        </p:spPr>
        <p:txBody>
          <a:bodyPr/>
          <a:lstStyle/>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pPr marL="0" indent="0" eaLnBrk="1" hangingPunct="1">
              <a:buFont typeface="Wingdings" pitchFamily="2" charset="2"/>
              <a:buNone/>
            </a:pPr>
            <a:endParaRPr lang="en-US" dirty="0" smtClean="0"/>
          </a:p>
          <a:p>
            <a:r>
              <a:rPr lang="en-US" sz="1200" dirty="0" smtClean="0">
                <a:latin typeface="Courier New" pitchFamily="49" charset="0"/>
                <a:ea typeface="Calibri"/>
                <a:cs typeface="Courier New" pitchFamily="49" charset="0"/>
              </a:rPr>
              <a:t>    Risk Diff   0.0582   0.0438-0.0727  	</a:t>
            </a:r>
            <a:r>
              <a:rPr lang="en-US" sz="1200" dirty="0" smtClean="0">
                <a:latin typeface="Courier New" pitchFamily="49" charset="0"/>
                <a:cs typeface="Courier New" pitchFamily="49" charset="0"/>
              </a:rPr>
              <a:t>Risk Diff   0.0387   0.0316-0.0457</a:t>
            </a:r>
            <a:endParaRPr lang="en-US" sz="1200" dirty="0" smtClean="0">
              <a:latin typeface="Courier New" pitchFamily="49" charset="0"/>
              <a:ea typeface="Calibri"/>
              <a:cs typeface="Courier New" pitchFamily="49" charset="0"/>
            </a:endParaRPr>
          </a:p>
          <a:p>
            <a:pPr algn="ctr"/>
            <a:endParaRPr lang="en-US" sz="1200" dirty="0" smtClean="0">
              <a:latin typeface="Courier New" pitchFamily="49" charset="0"/>
              <a:cs typeface="Courier New" pitchFamily="49" charset="0"/>
            </a:endParaRPr>
          </a:p>
          <a:p>
            <a:pPr algn="ctr"/>
            <a:endParaRPr lang="en-US" sz="1200" dirty="0" smtClean="0">
              <a:latin typeface="Courier New" pitchFamily="49" charset="0"/>
              <a:cs typeface="Courier New" pitchFamily="49" charset="0"/>
            </a:endParaRPr>
          </a:p>
          <a:p>
            <a:pPr algn="ctr"/>
            <a:endParaRPr lang="en-US" sz="1200" dirty="0" smtClean="0">
              <a:latin typeface="Courier New" pitchFamily="49" charset="0"/>
              <a:cs typeface="Courier New" pitchFamily="49" charset="0"/>
            </a:endParaRPr>
          </a:p>
          <a:p>
            <a:pPr algn="ctr"/>
            <a:r>
              <a:rPr lang="en-US" sz="1200" dirty="0" smtClean="0">
                <a:latin typeface="Courier New" pitchFamily="49" charset="0"/>
                <a:cs typeface="Courier New" pitchFamily="49" charset="0"/>
              </a:rPr>
              <a:t>Case-Control (OR)     Mantel-Haenszel    1.8355    1.7028-1.9784</a:t>
            </a:r>
          </a:p>
          <a:p>
            <a:pPr algn="ctr"/>
            <a:r>
              <a:rPr lang="en-US" sz="1200" dirty="0" smtClean="0">
                <a:latin typeface="Courier New" pitchFamily="49" charset="0"/>
                <a:cs typeface="Courier New" pitchFamily="49" charset="0"/>
              </a:rPr>
              <a:t>Cohort       (RP)     Mantel-Haenszel    1.7499    1.6349-1.8731</a:t>
            </a:r>
          </a:p>
        </p:txBody>
      </p:sp>
      <p:pic>
        <p:nvPicPr>
          <p:cNvPr id="526338" name="Picture 2"/>
          <p:cNvPicPr>
            <a:picLocks noChangeAspect="1" noChangeArrowheads="1"/>
          </p:cNvPicPr>
          <p:nvPr/>
        </p:nvPicPr>
        <p:blipFill>
          <a:blip r:embed="rId2" cstate="print"/>
          <a:srcRect l="22248" r="36679"/>
          <a:stretch>
            <a:fillRect/>
          </a:stretch>
        </p:blipFill>
        <p:spPr bwMode="auto">
          <a:xfrm>
            <a:off x="528716" y="1524000"/>
            <a:ext cx="3774969" cy="2861771"/>
          </a:xfrm>
          <a:prstGeom prst="rect">
            <a:avLst/>
          </a:prstGeom>
          <a:noFill/>
          <a:ln w="9525">
            <a:noFill/>
            <a:miter lim="800000"/>
            <a:headEnd/>
            <a:tailEnd/>
          </a:ln>
          <a:effectLst/>
        </p:spPr>
      </p:pic>
      <p:pic>
        <p:nvPicPr>
          <p:cNvPr id="526339" name="Picture 3"/>
          <p:cNvPicPr>
            <a:picLocks noChangeAspect="1" noChangeArrowheads="1"/>
          </p:cNvPicPr>
          <p:nvPr/>
        </p:nvPicPr>
        <p:blipFill>
          <a:blip r:embed="rId3" cstate="print"/>
          <a:srcRect l="20074" t="4392" r="34413"/>
          <a:stretch>
            <a:fillRect/>
          </a:stretch>
        </p:blipFill>
        <p:spPr bwMode="auto">
          <a:xfrm>
            <a:off x="4495800" y="1447800"/>
            <a:ext cx="4183043" cy="2919669"/>
          </a:xfrm>
          <a:prstGeom prst="rect">
            <a:avLst/>
          </a:prstGeom>
          <a:noFill/>
          <a:ln w="9525">
            <a:noFill/>
            <a:miter lim="800000"/>
            <a:headEnd/>
            <a:tailEnd/>
          </a:ln>
          <a:effectLst/>
        </p:spPr>
      </p:pic>
      <p:pic>
        <p:nvPicPr>
          <p:cNvPr id="13" name="Picture 6"/>
          <p:cNvPicPr>
            <a:picLocks noChangeAspect="1" noChangeArrowheads="1"/>
          </p:cNvPicPr>
          <p:nvPr/>
        </p:nvPicPr>
        <p:blipFill>
          <a:blip r:embed="rId4" cstate="print"/>
          <a:srcRect l="10497" r="55771" b="33823"/>
          <a:stretch>
            <a:fillRect/>
          </a:stretch>
        </p:blipFill>
        <p:spPr bwMode="auto">
          <a:xfrm>
            <a:off x="611187" y="4800600"/>
            <a:ext cx="3656013" cy="457200"/>
          </a:xfrm>
          <a:prstGeom prst="rect">
            <a:avLst/>
          </a:prstGeom>
          <a:noFill/>
          <a:ln w="0" algn="ctr">
            <a:noFill/>
            <a:miter lim="800000"/>
            <a:headEnd/>
            <a:tailEnd/>
          </a:ln>
        </p:spPr>
      </p:pic>
      <p:pic>
        <p:nvPicPr>
          <p:cNvPr id="14" name="Picture 7"/>
          <p:cNvPicPr>
            <a:picLocks noChangeAspect="1" noChangeArrowheads="1"/>
          </p:cNvPicPr>
          <p:nvPr/>
        </p:nvPicPr>
        <p:blipFill>
          <a:blip r:embed="rId5" cstate="print"/>
          <a:srcRect l="11508" t="-6432" r="55898" b="32959"/>
          <a:stretch>
            <a:fillRect/>
          </a:stretch>
        </p:blipFill>
        <p:spPr bwMode="auto">
          <a:xfrm>
            <a:off x="4911725" y="4724400"/>
            <a:ext cx="3546475" cy="509588"/>
          </a:xfrm>
          <a:prstGeom prst="rect">
            <a:avLst/>
          </a:prstGeom>
          <a:noFill/>
          <a:ln w="0" algn="ctr">
            <a:noFill/>
            <a:miter lim="800000"/>
            <a:headEnd/>
            <a:tailEnd/>
          </a:ln>
        </p:spPr>
      </p:pic>
      <p:sp>
        <p:nvSpPr>
          <p:cNvPr id="9" name="TextBox 8"/>
          <p:cNvSpPr txBox="1"/>
          <p:nvPr/>
        </p:nvSpPr>
        <p:spPr>
          <a:xfrm>
            <a:off x="838200" y="4450080"/>
            <a:ext cx="7391400" cy="274320"/>
          </a:xfrm>
          <a:prstGeom prst="rect">
            <a:avLst/>
          </a:prstGeom>
          <a:noFill/>
          <a:ln w="19050">
            <a:solidFill>
              <a:srgbClr val="7030A0"/>
            </a:solidFill>
          </a:ln>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Risk Differences</a:t>
            </a:r>
            <a:endParaRPr lang="en-US" dirty="0"/>
          </a:p>
        </p:txBody>
      </p:sp>
      <p:sp>
        <p:nvSpPr>
          <p:cNvPr id="3" name="Content Placeholder 2"/>
          <p:cNvSpPr>
            <a:spLocks noGrp="1"/>
          </p:cNvSpPr>
          <p:nvPr>
            <p:ph idx="1"/>
          </p:nvPr>
        </p:nvSpPr>
        <p:spPr>
          <a:xfrm>
            <a:off x="457200" y="1524000"/>
            <a:ext cx="8305800" cy="4648200"/>
          </a:xfrm>
        </p:spPr>
        <p:txBody>
          <a:bodyPr/>
          <a:lstStyle/>
          <a:p>
            <a:pPr algn="ctr"/>
            <a:r>
              <a:rPr lang="en-US" dirty="0" smtClean="0">
                <a:solidFill>
                  <a:srgbClr val="0070C0"/>
                </a:solidFill>
              </a:rPr>
              <a:t>Output form proc genmod</a:t>
            </a:r>
          </a:p>
          <a:p>
            <a:pPr algn="ctr"/>
            <a:endParaRPr lang="en-US" sz="1000" dirty="0" smtClean="0">
              <a:solidFill>
                <a:srgbClr val="0070C0"/>
              </a:solidFill>
            </a:endParaRPr>
          </a:p>
          <a:p>
            <a:pPr algn="ctr"/>
            <a:r>
              <a:rPr lang="en-US" dirty="0" smtClean="0">
                <a:solidFill>
                  <a:srgbClr val="663300"/>
                </a:solidFill>
              </a:rPr>
              <a:t>Crude and Adjusted Risk Differences</a:t>
            </a:r>
            <a:endParaRPr lang="en-US" dirty="0">
              <a:solidFill>
                <a:srgbClr val="663300"/>
              </a:solidFill>
            </a:endParaRPr>
          </a:p>
        </p:txBody>
      </p:sp>
      <p:sp>
        <p:nvSpPr>
          <p:cNvPr id="4" name="Slide Number Placeholder 3"/>
          <p:cNvSpPr>
            <a:spLocks noGrp="1"/>
          </p:cNvSpPr>
          <p:nvPr>
            <p:ph type="sldNum" sz="quarter" idx="11"/>
          </p:nvPr>
        </p:nvSpPr>
        <p:spPr>
          <a:xfrm>
            <a:off x="6553200" y="6400800"/>
            <a:ext cx="2133600" cy="300038"/>
          </a:xfrm>
        </p:spPr>
        <p:txBody>
          <a:bodyPr/>
          <a:lstStyle/>
          <a:p>
            <a:fld id="{6F9A1DD7-282D-44A0-B4EE-314D129B2B17}" type="slidenum">
              <a:rPr lang="en-US" altLang="en-US" smtClean="0"/>
              <a:pPr/>
              <a:t>73</a:t>
            </a:fld>
            <a:endParaRPr lang="en-US" altLang="en-US" dirty="0"/>
          </a:p>
        </p:txBody>
      </p:sp>
      <p:graphicFrame>
        <p:nvGraphicFramePr>
          <p:cNvPr id="557058" name="Object 2"/>
          <p:cNvGraphicFramePr>
            <a:graphicFrameLocks noChangeAspect="1"/>
          </p:cNvGraphicFramePr>
          <p:nvPr/>
        </p:nvGraphicFramePr>
        <p:xfrm>
          <a:off x="803802" y="2971801"/>
          <a:ext cx="7349598" cy="1502201"/>
        </p:xfrm>
        <a:graphic>
          <a:graphicData uri="http://schemas.openxmlformats.org/presentationml/2006/ole">
            <p:oleObj spid="_x0000_s557058" name="Document" r:id="rId3" imgW="5782251" imgH="1173311" progId="Word.Document.12">
              <p:embed/>
            </p:oleObj>
          </a:graphicData>
        </a:graphic>
      </p:graphicFrame>
      <p:graphicFrame>
        <p:nvGraphicFramePr>
          <p:cNvPr id="557059" name="Object 3"/>
          <p:cNvGraphicFramePr>
            <a:graphicFrameLocks noChangeAspect="1"/>
          </p:cNvGraphicFramePr>
          <p:nvPr/>
        </p:nvGraphicFramePr>
        <p:xfrm>
          <a:off x="624840" y="4655027"/>
          <a:ext cx="7528560" cy="1669573"/>
        </p:xfrm>
        <a:graphic>
          <a:graphicData uri="http://schemas.openxmlformats.org/presentationml/2006/ole">
            <p:oleObj spid="_x0000_s557059" name="Document" r:id="rId4" imgW="5937924" imgH="1306479" progId="Word.Document.12">
              <p:embed/>
            </p:oleObj>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Autofit/>
          </a:bodyPr>
          <a:lstStyle/>
          <a:p>
            <a:r>
              <a:rPr lang="en-US" dirty="0" smtClean="0"/>
              <a:t>Linear Models: General Considerations</a:t>
            </a:r>
            <a:endParaRPr lang="en-US" dirty="0">
              <a:solidFill>
                <a:srgbClr val="800000"/>
              </a:solidFill>
            </a:endParaRPr>
          </a:p>
        </p:txBody>
      </p:sp>
      <p:sp>
        <p:nvSpPr>
          <p:cNvPr id="13315" name="Rectangle 3"/>
          <p:cNvSpPr>
            <a:spLocks noGrp="1" noChangeArrowheads="1"/>
          </p:cNvSpPr>
          <p:nvPr>
            <p:ph sz="half" idx="1"/>
          </p:nvPr>
        </p:nvSpPr>
        <p:spPr>
          <a:xfrm>
            <a:off x="457200" y="1524000"/>
            <a:ext cx="3505200" cy="4800600"/>
          </a:xfrm>
        </p:spPr>
        <p:txBody>
          <a:bodyPr/>
          <a:lstStyle/>
          <a:p>
            <a:pPr marL="339725" indent="-339725">
              <a:spcBef>
                <a:spcPct val="0"/>
              </a:spcBef>
              <a:buClr>
                <a:schemeClr val="accent4">
                  <a:lumMod val="75000"/>
                </a:schemeClr>
              </a:buClr>
              <a:buSzTx/>
              <a:buFont typeface="Wingdings" pitchFamily="2" charset="2"/>
              <a:buChar char="§"/>
            </a:pPr>
            <a:r>
              <a:rPr lang="en-US" sz="2400" dirty="0">
                <a:solidFill>
                  <a:schemeClr val="accent4">
                    <a:lumMod val="75000"/>
                  </a:schemeClr>
                </a:solidFill>
              </a:rPr>
              <a:t>Conceptual Framework</a:t>
            </a:r>
          </a:p>
          <a:p>
            <a:pPr marL="339725" indent="-339725">
              <a:spcBef>
                <a:spcPct val="0"/>
              </a:spcBef>
              <a:buClr>
                <a:schemeClr val="tx1"/>
              </a:buClr>
              <a:buSzTx/>
              <a:buFont typeface="Wingdings" pitchFamily="2" charset="2"/>
              <a:buChar char="§"/>
            </a:pPr>
            <a:endParaRPr lang="en-US" sz="800" dirty="0">
              <a:solidFill>
                <a:srgbClr val="006600"/>
              </a:solidFill>
            </a:endParaRPr>
          </a:p>
          <a:p>
            <a:pPr marL="339725" indent="-339725">
              <a:spcBef>
                <a:spcPct val="0"/>
              </a:spcBef>
              <a:buClr>
                <a:schemeClr val="accent6">
                  <a:lumMod val="75000"/>
                </a:schemeClr>
              </a:buClr>
              <a:buSzTx/>
              <a:buFont typeface="Wingdings" pitchFamily="2" charset="2"/>
              <a:buChar char="§"/>
            </a:pPr>
            <a:r>
              <a:rPr lang="en-US" sz="2400" dirty="0">
                <a:solidFill>
                  <a:schemeClr val="accent6">
                    <a:lumMod val="75000"/>
                  </a:schemeClr>
                </a:solidFill>
              </a:rPr>
              <a:t>Level of measurement of the outcome variable</a:t>
            </a:r>
          </a:p>
          <a:p>
            <a:pPr marL="339725" indent="-339725">
              <a:spcBef>
                <a:spcPct val="0"/>
              </a:spcBef>
              <a:buClr>
                <a:schemeClr val="tx1"/>
              </a:buClr>
              <a:buSzTx/>
              <a:buFont typeface="Wingdings" pitchFamily="2" charset="2"/>
              <a:buChar char="§"/>
            </a:pPr>
            <a:endParaRPr lang="en-US" sz="2400" dirty="0">
              <a:solidFill>
                <a:srgbClr val="FF3300"/>
              </a:solidFill>
            </a:endParaRPr>
          </a:p>
          <a:p>
            <a:pPr marL="339725" indent="-339725">
              <a:spcBef>
                <a:spcPct val="0"/>
              </a:spcBef>
              <a:buClr>
                <a:schemeClr val="tx1"/>
              </a:buClr>
              <a:buSzTx/>
            </a:pPr>
            <a:endParaRPr lang="en-US" sz="2400" dirty="0">
              <a:solidFill>
                <a:srgbClr val="000000"/>
              </a:solidFill>
            </a:endParaRPr>
          </a:p>
          <a:p>
            <a:pPr marL="339725" indent="-339725">
              <a:spcBef>
                <a:spcPct val="0"/>
              </a:spcBef>
              <a:buClr>
                <a:schemeClr val="tx1"/>
              </a:buClr>
              <a:buSzTx/>
              <a:buFont typeface="Wingdings" pitchFamily="2" charset="2"/>
              <a:buChar char="§"/>
            </a:pPr>
            <a:endParaRPr lang="en-US" sz="800" dirty="0">
              <a:solidFill>
                <a:srgbClr val="000000"/>
              </a:solidFill>
            </a:endParaRPr>
          </a:p>
          <a:p>
            <a:pPr marL="339725" indent="-339725">
              <a:spcBef>
                <a:spcPct val="0"/>
              </a:spcBef>
              <a:buClr>
                <a:schemeClr val="accent1">
                  <a:lumMod val="75000"/>
                </a:schemeClr>
              </a:buClr>
              <a:buSzTx/>
              <a:buFont typeface="Wingdings" pitchFamily="2" charset="2"/>
              <a:buChar char="§"/>
            </a:pPr>
            <a:r>
              <a:rPr lang="en-US" sz="2400" dirty="0">
                <a:solidFill>
                  <a:schemeClr val="accent1">
                    <a:lumMod val="75000"/>
                  </a:schemeClr>
                </a:solidFill>
              </a:rPr>
              <a:t>Unit of Analysis	</a:t>
            </a:r>
            <a:r>
              <a:rPr lang="en-US" sz="2400" dirty="0">
                <a:solidFill>
                  <a:srgbClr val="000000"/>
                </a:solidFill>
              </a:rPr>
              <a:t>	</a:t>
            </a:r>
          </a:p>
          <a:p>
            <a:pPr marL="339725" indent="-339725">
              <a:spcBef>
                <a:spcPct val="0"/>
              </a:spcBef>
              <a:buClr>
                <a:schemeClr val="tx1"/>
              </a:buClr>
              <a:buSzTx/>
            </a:pPr>
            <a:r>
              <a:rPr lang="en-US" sz="2400" dirty="0">
                <a:solidFill>
                  <a:srgbClr val="000000"/>
                </a:solidFill>
              </a:rPr>
              <a:t>	</a:t>
            </a:r>
          </a:p>
          <a:p>
            <a:pPr marL="339725" indent="-339725">
              <a:spcBef>
                <a:spcPct val="0"/>
              </a:spcBef>
              <a:buClr>
                <a:schemeClr val="bg2">
                  <a:lumMod val="25000"/>
                </a:schemeClr>
              </a:buClr>
              <a:buSzTx/>
              <a:buFont typeface="Wingdings" pitchFamily="2" charset="2"/>
              <a:buChar char="§"/>
            </a:pPr>
            <a:endParaRPr lang="en-US" sz="800" dirty="0" smtClean="0">
              <a:solidFill>
                <a:schemeClr val="bg2">
                  <a:lumMod val="25000"/>
                </a:schemeClr>
              </a:solidFill>
            </a:endParaRPr>
          </a:p>
          <a:p>
            <a:pPr marL="339725" indent="-339725">
              <a:spcBef>
                <a:spcPct val="0"/>
              </a:spcBef>
              <a:buClr>
                <a:srgbClr val="0000FF"/>
              </a:buClr>
              <a:buSzTx/>
              <a:buFont typeface="Wingdings" pitchFamily="2" charset="2"/>
              <a:buChar char="§"/>
            </a:pPr>
            <a:r>
              <a:rPr lang="en-US" sz="2400" dirty="0" smtClean="0">
                <a:solidFill>
                  <a:srgbClr val="0000FF"/>
                </a:solidFill>
              </a:rPr>
              <a:t>Error </a:t>
            </a:r>
            <a:r>
              <a:rPr lang="en-US" sz="2400" dirty="0">
                <a:solidFill>
                  <a:srgbClr val="0000FF"/>
                </a:solidFill>
              </a:rPr>
              <a:t>Structure /</a:t>
            </a:r>
          </a:p>
          <a:p>
            <a:pPr marL="339725" indent="-339725">
              <a:spcBef>
                <a:spcPct val="0"/>
              </a:spcBef>
              <a:buClr>
                <a:schemeClr val="tx1"/>
              </a:buClr>
              <a:buSzTx/>
            </a:pPr>
            <a:r>
              <a:rPr lang="en-US" sz="2400" dirty="0" smtClean="0">
                <a:solidFill>
                  <a:srgbClr val="0000FF"/>
                </a:solidFill>
              </a:rPr>
              <a:t>	Distribution</a:t>
            </a:r>
            <a:r>
              <a:rPr lang="en-US" sz="2400" dirty="0">
                <a:solidFill>
                  <a:schemeClr val="bg2">
                    <a:lumMod val="25000"/>
                  </a:schemeClr>
                </a:solidFill>
              </a:rPr>
              <a:t>	</a:t>
            </a:r>
          </a:p>
          <a:p>
            <a:pPr marL="339725" indent="-339725">
              <a:spcBef>
                <a:spcPct val="0"/>
              </a:spcBef>
              <a:buClr>
                <a:srgbClr val="990099"/>
              </a:buClr>
              <a:buSzTx/>
            </a:pPr>
            <a:r>
              <a:rPr lang="en-US" sz="2400" dirty="0">
                <a:solidFill>
                  <a:srgbClr val="000000"/>
                </a:solidFill>
              </a:rPr>
              <a:t>						</a:t>
            </a:r>
          </a:p>
        </p:txBody>
      </p:sp>
      <p:sp>
        <p:nvSpPr>
          <p:cNvPr id="13316" name="Rectangle 4"/>
          <p:cNvSpPr>
            <a:spLocks noGrp="1" noChangeArrowheads="1"/>
          </p:cNvSpPr>
          <p:nvPr>
            <p:ph sz="half" idx="2"/>
          </p:nvPr>
        </p:nvSpPr>
        <p:spPr>
          <a:xfrm>
            <a:off x="4343400" y="1524000"/>
            <a:ext cx="4419600" cy="4800600"/>
          </a:xfrm>
        </p:spPr>
        <p:txBody>
          <a:bodyPr/>
          <a:lstStyle/>
          <a:p>
            <a:pPr marL="282575" indent="-282575">
              <a:spcBef>
                <a:spcPct val="0"/>
              </a:spcBef>
              <a:buClr>
                <a:schemeClr val="accent4">
                  <a:lumMod val="75000"/>
                </a:schemeClr>
              </a:buClr>
              <a:buSzPct val="100000"/>
              <a:buFont typeface="Wingdings" pitchFamily="2" charset="2"/>
              <a:buChar char="§"/>
            </a:pPr>
            <a:r>
              <a:rPr lang="en-US" sz="2400" dirty="0">
                <a:solidFill>
                  <a:schemeClr val="accent4">
                    <a:lumMod val="75000"/>
                  </a:schemeClr>
                </a:solidFill>
              </a:rPr>
              <a:t>Hypothesis formulation</a:t>
            </a:r>
          </a:p>
          <a:p>
            <a:pPr marL="282575" indent="-282575">
              <a:buSzPct val="100000"/>
              <a:buFont typeface="Wingdings" pitchFamily="2" charset="2"/>
              <a:buChar char="§"/>
            </a:pPr>
            <a:endParaRPr lang="en-US" sz="800" dirty="0">
              <a:solidFill>
                <a:srgbClr val="006600"/>
              </a:solidFill>
            </a:endParaRPr>
          </a:p>
          <a:p>
            <a:pPr marL="282575" indent="-282575">
              <a:spcBef>
                <a:spcPct val="0"/>
              </a:spcBef>
              <a:buClr>
                <a:schemeClr val="accent6">
                  <a:lumMod val="75000"/>
                </a:schemeClr>
              </a:buClr>
              <a:buSzPct val="100000"/>
              <a:buFont typeface="Wingdings" pitchFamily="2" charset="2"/>
              <a:buChar char="§"/>
            </a:pPr>
            <a:r>
              <a:rPr lang="en-US" sz="2400" dirty="0">
                <a:solidFill>
                  <a:schemeClr val="accent6">
                    <a:lumMod val="75000"/>
                  </a:schemeClr>
                </a:solidFill>
              </a:rPr>
              <a:t>Continuous</a:t>
            </a:r>
          </a:p>
          <a:p>
            <a:pPr marL="282575" indent="-282575">
              <a:spcBef>
                <a:spcPct val="0"/>
              </a:spcBef>
              <a:buClr>
                <a:schemeClr val="accent6">
                  <a:lumMod val="75000"/>
                </a:schemeClr>
              </a:buClr>
              <a:buSzTx/>
              <a:buFont typeface="Wingdings" pitchFamily="2" charset="2"/>
              <a:buChar char="§"/>
            </a:pPr>
            <a:r>
              <a:rPr lang="en-US" sz="2400" dirty="0">
                <a:solidFill>
                  <a:schemeClr val="accent6">
                    <a:lumMod val="75000"/>
                  </a:schemeClr>
                </a:solidFill>
              </a:rPr>
              <a:t>Dichotomous	</a:t>
            </a:r>
          </a:p>
          <a:p>
            <a:pPr marL="282575" indent="-282575">
              <a:spcBef>
                <a:spcPct val="0"/>
              </a:spcBef>
              <a:buClr>
                <a:schemeClr val="accent6">
                  <a:lumMod val="75000"/>
                </a:schemeClr>
              </a:buClr>
              <a:buSzTx/>
              <a:buFont typeface="Wingdings" pitchFamily="2" charset="2"/>
              <a:buChar char="§"/>
            </a:pPr>
            <a:r>
              <a:rPr lang="en-US" sz="2400" dirty="0">
                <a:solidFill>
                  <a:schemeClr val="accent6">
                    <a:lumMod val="75000"/>
                  </a:schemeClr>
                </a:solidFill>
              </a:rPr>
              <a:t>Polytomous-nominal</a:t>
            </a:r>
          </a:p>
          <a:p>
            <a:pPr marL="282575" indent="-282575">
              <a:spcBef>
                <a:spcPct val="0"/>
              </a:spcBef>
              <a:buClr>
                <a:schemeClr val="accent6">
                  <a:lumMod val="75000"/>
                </a:schemeClr>
              </a:buClr>
              <a:buSzTx/>
              <a:buFont typeface="Wingdings" pitchFamily="2" charset="2"/>
              <a:buChar char="§"/>
            </a:pPr>
            <a:r>
              <a:rPr lang="en-US" sz="2400" dirty="0">
                <a:solidFill>
                  <a:schemeClr val="accent6">
                    <a:lumMod val="75000"/>
                  </a:schemeClr>
                </a:solidFill>
              </a:rPr>
              <a:t>Polytomous-ordinal</a:t>
            </a:r>
          </a:p>
          <a:p>
            <a:pPr marL="282575" indent="-282575">
              <a:spcBef>
                <a:spcPct val="0"/>
              </a:spcBef>
              <a:buClr>
                <a:srgbClr val="990099"/>
              </a:buClr>
              <a:buFont typeface="Wingdings" pitchFamily="2" charset="2"/>
              <a:buChar char="§"/>
            </a:pPr>
            <a:endParaRPr lang="en-US" sz="800" dirty="0">
              <a:solidFill>
                <a:srgbClr val="FF3300"/>
              </a:solidFill>
            </a:endParaRPr>
          </a:p>
          <a:p>
            <a:pPr marL="282575" indent="-282575">
              <a:spcBef>
                <a:spcPct val="0"/>
              </a:spcBef>
              <a:buClr>
                <a:schemeClr val="accent1">
                  <a:lumMod val="75000"/>
                </a:schemeClr>
              </a:buClr>
              <a:buSzPct val="100000"/>
              <a:buFont typeface="Wingdings" pitchFamily="2" charset="2"/>
              <a:buChar char="§"/>
            </a:pPr>
            <a:r>
              <a:rPr lang="en-US" sz="2400" dirty="0">
                <a:solidFill>
                  <a:schemeClr val="accent1">
                    <a:lumMod val="75000"/>
                  </a:schemeClr>
                </a:solidFill>
              </a:rPr>
              <a:t>Individual</a:t>
            </a:r>
          </a:p>
          <a:p>
            <a:pPr marL="282575" indent="-282575">
              <a:spcBef>
                <a:spcPct val="0"/>
              </a:spcBef>
              <a:buClr>
                <a:schemeClr val="accent1">
                  <a:lumMod val="75000"/>
                </a:schemeClr>
              </a:buClr>
              <a:buSzTx/>
              <a:buFont typeface="Wingdings" pitchFamily="2" charset="2"/>
              <a:buChar char="§"/>
            </a:pPr>
            <a:r>
              <a:rPr lang="en-US" sz="2400" dirty="0">
                <a:solidFill>
                  <a:schemeClr val="accent1">
                    <a:lumMod val="75000"/>
                  </a:schemeClr>
                </a:solidFill>
              </a:rPr>
              <a:t>Aggregate</a:t>
            </a:r>
          </a:p>
          <a:p>
            <a:pPr marL="282575" indent="-282575">
              <a:spcBef>
                <a:spcPct val="0"/>
              </a:spcBef>
              <a:buClr>
                <a:schemeClr val="accent1">
                  <a:lumMod val="75000"/>
                </a:schemeClr>
              </a:buClr>
              <a:buSzTx/>
              <a:buFont typeface="Wingdings" pitchFamily="2" charset="2"/>
              <a:buChar char="§"/>
            </a:pPr>
            <a:r>
              <a:rPr lang="en-US" sz="2400" dirty="0">
                <a:solidFill>
                  <a:schemeClr val="accent1">
                    <a:lumMod val="75000"/>
                  </a:schemeClr>
                </a:solidFill>
              </a:rPr>
              <a:t>Individual and </a:t>
            </a:r>
            <a:r>
              <a:rPr lang="en-US" sz="2400" dirty="0" smtClean="0">
                <a:solidFill>
                  <a:schemeClr val="accent1">
                    <a:lumMod val="75000"/>
                  </a:schemeClr>
                </a:solidFill>
              </a:rPr>
              <a:t>aggregate</a:t>
            </a:r>
          </a:p>
          <a:p>
            <a:pPr marL="282575" indent="-282575">
              <a:spcBef>
                <a:spcPct val="0"/>
              </a:spcBef>
              <a:buClr>
                <a:schemeClr val="accent1">
                  <a:lumMod val="75000"/>
                </a:schemeClr>
              </a:buClr>
              <a:buSzTx/>
              <a:buFont typeface="Wingdings" pitchFamily="2" charset="2"/>
              <a:buChar char="§"/>
            </a:pPr>
            <a:endParaRPr lang="en-US" sz="800" dirty="0">
              <a:solidFill>
                <a:schemeClr val="accent1">
                  <a:lumMod val="75000"/>
                </a:schemeClr>
              </a:solidFill>
            </a:endParaRPr>
          </a:p>
          <a:p>
            <a:pPr marL="282575" indent="-282575">
              <a:spcBef>
                <a:spcPct val="0"/>
              </a:spcBef>
              <a:buClr>
                <a:srgbClr val="0000FF"/>
              </a:buClr>
              <a:buSzTx/>
              <a:buFont typeface="Wingdings" pitchFamily="2" charset="2"/>
              <a:buChar char="§"/>
            </a:pPr>
            <a:r>
              <a:rPr lang="en-US" sz="2400" dirty="0">
                <a:solidFill>
                  <a:srgbClr val="0000FF"/>
                </a:solidFill>
              </a:rPr>
              <a:t>Uncorrelated </a:t>
            </a:r>
          </a:p>
          <a:p>
            <a:pPr marL="282575" indent="-282575">
              <a:spcBef>
                <a:spcPct val="0"/>
              </a:spcBef>
              <a:buClr>
                <a:srgbClr val="0000FF"/>
              </a:buClr>
              <a:buSzTx/>
              <a:buFont typeface="Wingdings" pitchFamily="2" charset="2"/>
              <a:buChar char="§"/>
            </a:pPr>
            <a:r>
              <a:rPr lang="en-US" sz="2400" dirty="0">
                <a:solidFill>
                  <a:srgbClr val="0000FF"/>
                </a:solidFill>
              </a:rPr>
              <a:t>Correlated imposed by study 	design or by ‘natural’ 	structure of the data</a:t>
            </a:r>
          </a:p>
        </p:txBody>
      </p:sp>
      <p:sp>
        <p:nvSpPr>
          <p:cNvPr id="5" name="Slide Number Placeholder 4"/>
          <p:cNvSpPr>
            <a:spLocks noGrp="1"/>
          </p:cNvSpPr>
          <p:nvPr>
            <p:ph type="sldNum" sz="quarter" idx="12"/>
          </p:nvPr>
        </p:nvSpPr>
        <p:spPr/>
        <p:txBody>
          <a:bodyPr>
            <a:normAutofit/>
          </a:bodyPr>
          <a:lstStyle/>
          <a:p>
            <a:fld id="{7EA20A70-C073-4238-B7FC-5F6A9976A2E6}" type="slidenum">
              <a:rPr lang="en-US"/>
              <a:pPr/>
              <a:t>74</a:t>
            </a:fld>
            <a:endParaRPr lang="en-US" dirty="0"/>
          </a:p>
        </p:txBody>
      </p:sp>
      <p:cxnSp>
        <p:nvCxnSpPr>
          <p:cNvPr id="7" name="Straight Connector 6"/>
          <p:cNvCxnSpPr/>
          <p:nvPr/>
        </p:nvCxnSpPr>
        <p:spPr>
          <a:xfrm>
            <a:off x="457200" y="2057400"/>
            <a:ext cx="822960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457200" y="3581400"/>
            <a:ext cx="822960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457200" y="4800600"/>
            <a:ext cx="8229600"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533400"/>
            <a:ext cx="3810000" cy="685800"/>
          </a:xfrm>
        </p:spPr>
        <p:txBody>
          <a:bodyPr/>
          <a:lstStyle/>
          <a:p>
            <a:r>
              <a:rPr lang="en-US" sz="3200" dirty="0" smtClean="0"/>
              <a:t>Until next week...</a:t>
            </a:r>
            <a:endParaRPr lang="en-US" sz="3200" dirty="0"/>
          </a:p>
        </p:txBody>
      </p:sp>
      <p:sp>
        <p:nvSpPr>
          <p:cNvPr id="3" name="Content Placeholder 2"/>
          <p:cNvSpPr>
            <a:spLocks noGrp="1"/>
          </p:cNvSpPr>
          <p:nvPr>
            <p:ph idx="1"/>
          </p:nvPr>
        </p:nvSpPr>
        <p:spPr>
          <a:xfrm>
            <a:off x="457200" y="1447800"/>
            <a:ext cx="8305800" cy="4724400"/>
          </a:xfrm>
        </p:spPr>
        <p:txBody>
          <a:bodyPr/>
          <a:lstStyle/>
          <a:p>
            <a:pPr marL="234950" lvl="1" indent="12700" algn="ctr"/>
            <a:r>
              <a:rPr lang="en-US" sz="3200" b="1" dirty="0" smtClean="0">
                <a:solidFill>
                  <a:schemeClr val="accent6">
                    <a:lumMod val="50000"/>
                  </a:schemeClr>
                </a:solidFill>
              </a:rPr>
              <a:t>Again, let's keep this in mind...</a:t>
            </a:r>
          </a:p>
          <a:p>
            <a:pPr marL="234950" lvl="1" indent="12700"/>
            <a:endParaRPr lang="en-US" sz="1200" dirty="0" smtClean="0"/>
          </a:p>
          <a:p>
            <a:pPr marL="234950" lvl="1" indent="12700"/>
            <a:r>
              <a:rPr lang="en-US" sz="3200" dirty="0" smtClean="0"/>
              <a:t>"...technical expertise and methodology are not substitutes for conceptual coherence. Or, as one student remarked a few years ago, public health spends too much time on the "p" values of biostatistics and not enough time on values."</a:t>
            </a:r>
          </a:p>
          <a:p>
            <a:r>
              <a:rPr lang="en-US" dirty="0" smtClean="0"/>
              <a:t> </a:t>
            </a:r>
            <a:endParaRPr lang="en-US" sz="1200" dirty="0" smtClean="0"/>
          </a:p>
          <a:p>
            <a:r>
              <a:rPr lang="en-US" sz="1400" b="1" dirty="0" smtClean="0"/>
              <a:t>Medicine and Public Health, Ethics and Human Rights</a:t>
            </a:r>
            <a:endParaRPr lang="en-US" sz="1400" dirty="0" smtClean="0"/>
          </a:p>
          <a:p>
            <a:r>
              <a:rPr lang="en-US" sz="1400" dirty="0" smtClean="0"/>
              <a:t>Jonathan M. Mann</a:t>
            </a:r>
          </a:p>
          <a:p>
            <a:r>
              <a:rPr lang="en-US" sz="1400" i="1" dirty="0" smtClean="0"/>
              <a:t>The Hastings Center Report</a:t>
            </a:r>
            <a:r>
              <a:rPr lang="en-US" sz="1400" dirty="0" smtClean="0"/>
              <a:t> , Vol. 27, No. 3 (May - Jun., 1997), pp. 6-13</a:t>
            </a:r>
          </a:p>
          <a:p>
            <a:r>
              <a:rPr lang="en-US" sz="1400" dirty="0" smtClean="0"/>
              <a:t>Published by: </a:t>
            </a:r>
            <a:r>
              <a:rPr lang="en-US" sz="1400" u="sng" dirty="0" smtClean="0">
                <a:hlinkClick r:id="rId2"/>
              </a:rPr>
              <a:t>The Hastings Center</a:t>
            </a:r>
            <a:endParaRPr lang="en-US" sz="1400" dirty="0" smtClean="0"/>
          </a:p>
          <a:p>
            <a:endParaRPr lang="en-US" sz="1400" dirty="0"/>
          </a:p>
        </p:txBody>
      </p:sp>
      <p:sp>
        <p:nvSpPr>
          <p:cNvPr id="4" name="Slide Number Placeholder 3"/>
          <p:cNvSpPr>
            <a:spLocks noGrp="1"/>
          </p:cNvSpPr>
          <p:nvPr>
            <p:ph type="sldNum" sz="quarter" idx="11"/>
          </p:nvPr>
        </p:nvSpPr>
        <p:spPr>
          <a:xfrm>
            <a:off x="6553200" y="6400800"/>
            <a:ext cx="2133600" cy="300038"/>
          </a:xfrm>
        </p:spPr>
        <p:txBody>
          <a:bodyPr/>
          <a:lstStyle/>
          <a:p>
            <a:fld id="{6F9A1DD7-282D-44A0-B4EE-314D129B2B17}" type="slidenum">
              <a:rPr lang="en-US" altLang="en-US" smtClean="0"/>
              <a:pPr/>
              <a:t>75</a:t>
            </a:fld>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a:xfrm>
            <a:off x="6553200" y="6400800"/>
            <a:ext cx="2133600" cy="300038"/>
          </a:xfrm>
        </p:spPr>
        <p:txBody>
          <a:bodyPr/>
          <a:lstStyle/>
          <a:p>
            <a:fld id="{DAF4C177-8F94-4648-810A-BD68137DE937}" type="slidenum">
              <a:rPr lang="en-US" altLang="en-US"/>
              <a:pPr/>
              <a:t>7</a:t>
            </a:fld>
            <a:endParaRPr lang="en-US" altLang="en-US" dirty="0"/>
          </a:p>
        </p:txBody>
      </p:sp>
      <p:sp>
        <p:nvSpPr>
          <p:cNvPr id="319490" name="Rectangle 2"/>
          <p:cNvSpPr>
            <a:spLocks noGrp="1" noChangeArrowheads="1"/>
          </p:cNvSpPr>
          <p:nvPr>
            <p:ph type="title"/>
          </p:nvPr>
        </p:nvSpPr>
        <p:spPr/>
        <p:txBody>
          <a:bodyPr/>
          <a:lstStyle/>
          <a:p>
            <a:r>
              <a:rPr lang="en-US" dirty="0"/>
              <a:t>Review of the Basics</a:t>
            </a:r>
          </a:p>
        </p:txBody>
      </p:sp>
      <p:sp>
        <p:nvSpPr>
          <p:cNvPr id="319491" name="Rectangle 3"/>
          <p:cNvSpPr>
            <a:spLocks noGrp="1" noChangeArrowheads="1"/>
          </p:cNvSpPr>
          <p:nvPr>
            <p:ph type="body" idx="1"/>
          </p:nvPr>
        </p:nvSpPr>
        <p:spPr/>
        <p:txBody>
          <a:bodyPr/>
          <a:lstStyle/>
          <a:p>
            <a:pPr algn="ctr"/>
            <a:r>
              <a:rPr lang="en-US" sz="2400" b="1" dirty="0">
                <a:solidFill>
                  <a:srgbClr val="990033"/>
                </a:solidFill>
              </a:rPr>
              <a:t>Measures of Occurrence</a:t>
            </a:r>
          </a:p>
          <a:p>
            <a:endParaRPr lang="en-US" sz="1400" dirty="0"/>
          </a:p>
          <a:p>
            <a:pPr>
              <a:spcBef>
                <a:spcPct val="0"/>
              </a:spcBef>
            </a:pPr>
            <a:r>
              <a:rPr lang="en-US" sz="2400" b="1" dirty="0">
                <a:solidFill>
                  <a:srgbClr val="AB4D5D"/>
                </a:solidFill>
              </a:rPr>
              <a:t>Means</a:t>
            </a:r>
            <a:r>
              <a:rPr lang="en-US" sz="2400" dirty="0"/>
              <a:t> summarize continuous variables and are assumed to follow a </a:t>
            </a:r>
            <a:r>
              <a:rPr lang="en-US" sz="2400" i="1" dirty="0"/>
              <a:t>normal distribution</a:t>
            </a:r>
            <a:r>
              <a:rPr lang="en-US" sz="2400" dirty="0"/>
              <a:t>. </a:t>
            </a:r>
          </a:p>
          <a:p>
            <a:endParaRPr lang="en-US" sz="1200" dirty="0"/>
          </a:p>
          <a:p>
            <a:r>
              <a:rPr lang="en-US" sz="2400" b="1" dirty="0">
                <a:solidFill>
                  <a:srgbClr val="AB4D5D"/>
                </a:solidFill>
              </a:rPr>
              <a:t>Proportions</a:t>
            </a:r>
            <a:r>
              <a:rPr lang="en-US" sz="2400" dirty="0"/>
              <a:t> summarize discrete variables and are assumed to follow the </a:t>
            </a:r>
            <a:r>
              <a:rPr lang="en-US" sz="2400" i="1" dirty="0"/>
              <a:t>Binomial distribution</a:t>
            </a:r>
            <a:r>
              <a:rPr lang="en-US" sz="2400" dirty="0"/>
              <a:t>. </a:t>
            </a:r>
          </a:p>
          <a:p>
            <a:endParaRPr lang="en-US" sz="1200" dirty="0"/>
          </a:p>
          <a:p>
            <a:r>
              <a:rPr lang="en-US" sz="2400" dirty="0"/>
              <a:t>Some proportions are also said to be </a:t>
            </a:r>
            <a:r>
              <a:rPr lang="en-US" sz="2400" i="1" dirty="0"/>
              <a:t>Poisson </a:t>
            </a:r>
            <a:r>
              <a:rPr lang="en-US" sz="2400" dirty="0"/>
              <a:t>distributed if the numerator is very small compared to the denominator.</a:t>
            </a:r>
          </a:p>
          <a:p>
            <a:endParaRPr lang="en-US" sz="1200" dirty="0"/>
          </a:p>
          <a:p>
            <a:r>
              <a:rPr lang="en-US" sz="2400" b="1" dirty="0">
                <a:solidFill>
                  <a:srgbClr val="AB4D5D"/>
                </a:solidFill>
              </a:rPr>
              <a:t>Rates</a:t>
            </a:r>
            <a:r>
              <a:rPr lang="en-US" sz="2400" dirty="0"/>
              <a:t>, also based on discrete variables, are typically said to be Poisson distributed.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a:xfrm>
            <a:off x="6553200" y="6400800"/>
            <a:ext cx="2133600" cy="300038"/>
          </a:xfrm>
        </p:spPr>
        <p:txBody>
          <a:bodyPr/>
          <a:lstStyle/>
          <a:p>
            <a:fld id="{6D816F18-11EF-460A-AEA5-14A1B095F8A2}" type="slidenum">
              <a:rPr lang="en-US" altLang="en-US"/>
              <a:pPr/>
              <a:t>8</a:t>
            </a:fld>
            <a:endParaRPr lang="en-US" altLang="en-US" dirty="0"/>
          </a:p>
        </p:txBody>
      </p:sp>
      <p:sp>
        <p:nvSpPr>
          <p:cNvPr id="320514" name="Rectangle 2"/>
          <p:cNvSpPr>
            <a:spLocks noGrp="1" noChangeArrowheads="1"/>
          </p:cNvSpPr>
          <p:nvPr>
            <p:ph type="title"/>
          </p:nvPr>
        </p:nvSpPr>
        <p:spPr/>
        <p:txBody>
          <a:bodyPr/>
          <a:lstStyle/>
          <a:p>
            <a:r>
              <a:rPr lang="en-US" dirty="0"/>
              <a:t>Review of the Basics</a:t>
            </a:r>
          </a:p>
        </p:txBody>
      </p:sp>
      <p:sp>
        <p:nvSpPr>
          <p:cNvPr id="320516" name="Rectangle 4"/>
          <p:cNvSpPr>
            <a:spLocks noGrp="1" noChangeArrowheads="1"/>
          </p:cNvSpPr>
          <p:nvPr>
            <p:ph type="body" idx="1"/>
          </p:nvPr>
        </p:nvSpPr>
        <p:spPr>
          <a:xfrm>
            <a:off x="457200" y="1371600"/>
            <a:ext cx="8305800" cy="4800600"/>
          </a:xfrm>
        </p:spPr>
        <p:txBody>
          <a:bodyPr/>
          <a:lstStyle/>
          <a:p>
            <a:pPr marL="290513" indent="-290513" algn="ctr"/>
            <a:r>
              <a:rPr lang="en-US" sz="2400" b="1" dirty="0">
                <a:solidFill>
                  <a:srgbClr val="990033"/>
                </a:solidFill>
              </a:rPr>
              <a:t>Measures of Association</a:t>
            </a:r>
          </a:p>
          <a:p>
            <a:pPr marL="290513" indent="-290513" algn="ctr"/>
            <a:r>
              <a:rPr lang="en-US" sz="2400" u="sng" dirty="0"/>
              <a:t>Difference Measures</a:t>
            </a:r>
          </a:p>
          <a:p>
            <a:pPr marL="290513" indent="-290513" algn="ctr"/>
            <a:endParaRPr lang="en-US" sz="1000" dirty="0"/>
          </a:p>
          <a:p>
            <a:pPr marL="290513" indent="-290513">
              <a:spcBef>
                <a:spcPct val="0"/>
              </a:spcBef>
              <a:buFont typeface="Wingdings" pitchFamily="2" charset="2"/>
              <a:buChar char="n"/>
            </a:pPr>
            <a:r>
              <a:rPr lang="en-US" sz="2400" dirty="0"/>
              <a:t>Between two or more means</a:t>
            </a:r>
          </a:p>
          <a:p>
            <a:pPr marL="290513" indent="-290513">
              <a:spcBef>
                <a:spcPct val="0"/>
              </a:spcBef>
              <a:buFont typeface="Wingdings" pitchFamily="2" charset="2"/>
              <a:buChar char="n"/>
            </a:pPr>
            <a:r>
              <a:rPr lang="en-US" sz="2400" dirty="0"/>
              <a:t>Between two or more proportions (attributable risk)</a:t>
            </a:r>
          </a:p>
          <a:p>
            <a:pPr marL="290513" indent="-290513">
              <a:spcBef>
                <a:spcPct val="0"/>
              </a:spcBef>
              <a:buFont typeface="Wingdings" pitchFamily="2" charset="2"/>
              <a:buChar char="n"/>
            </a:pPr>
            <a:r>
              <a:rPr lang="en-US" sz="2400" dirty="0"/>
              <a:t>Between a mean &amp; a standard</a:t>
            </a:r>
          </a:p>
          <a:p>
            <a:pPr marL="290513" indent="-290513">
              <a:spcBef>
                <a:spcPct val="0"/>
              </a:spcBef>
              <a:buFont typeface="Wingdings" pitchFamily="2" charset="2"/>
              <a:buChar char="n"/>
            </a:pPr>
            <a:r>
              <a:rPr lang="en-US" sz="2400" dirty="0"/>
              <a:t>Between a proportion &amp; a standard</a:t>
            </a:r>
          </a:p>
          <a:p>
            <a:pPr marL="290513" indent="-290513">
              <a:spcBef>
                <a:spcPct val="0"/>
              </a:spcBef>
              <a:buFont typeface="Wingdings" pitchFamily="2" charset="2"/>
              <a:buChar char="n"/>
            </a:pPr>
            <a:endParaRPr lang="en-US" sz="1000" dirty="0"/>
          </a:p>
          <a:p>
            <a:pPr marL="290513" indent="-290513" algn="ctr">
              <a:spcBef>
                <a:spcPct val="0"/>
              </a:spcBef>
            </a:pPr>
            <a:r>
              <a:rPr lang="en-US" sz="2400" u="sng" dirty="0"/>
              <a:t>Ratio Measures</a:t>
            </a:r>
          </a:p>
          <a:p>
            <a:pPr marL="290513" indent="-290513" algn="ctr">
              <a:spcBef>
                <a:spcPct val="0"/>
              </a:spcBef>
            </a:pPr>
            <a:endParaRPr lang="en-US" sz="1000" dirty="0"/>
          </a:p>
          <a:p>
            <a:pPr marL="290513" indent="-290513">
              <a:spcBef>
                <a:spcPct val="0"/>
              </a:spcBef>
              <a:buFont typeface="Wingdings" pitchFamily="2" charset="2"/>
              <a:buChar char="n"/>
            </a:pPr>
            <a:r>
              <a:rPr lang="en-US" sz="2400" dirty="0"/>
              <a:t>Relative Risk / Relative Prevalence</a:t>
            </a:r>
          </a:p>
          <a:p>
            <a:pPr marL="290513" indent="-290513">
              <a:spcBef>
                <a:spcPct val="0"/>
              </a:spcBef>
              <a:buFont typeface="Wingdings" pitchFamily="2" charset="2"/>
              <a:buChar char="n"/>
            </a:pPr>
            <a:r>
              <a:rPr lang="en-US" sz="2400" dirty="0"/>
              <a:t>Odds Ratio</a:t>
            </a:r>
          </a:p>
          <a:p>
            <a:pPr marL="290513" indent="-290513">
              <a:spcBef>
                <a:spcPct val="0"/>
              </a:spcBef>
              <a:buFont typeface="Wingdings" pitchFamily="2" charset="2"/>
              <a:buChar char="n"/>
            </a:pPr>
            <a:r>
              <a:rPr lang="en-US" sz="2400" dirty="0"/>
              <a:t>Rate Ratio /   Hazard Ratio</a:t>
            </a:r>
            <a:endParaRPr lang="en-US" sz="2400" b="1" dirty="0">
              <a:solidFill>
                <a:srgbClr val="990033"/>
              </a:solidFill>
            </a:endParaRPr>
          </a:p>
        </p:txBody>
      </p:sp>
    </p:spTree>
  </p:cSld>
  <p:clrMapOvr>
    <a:masterClrMapping/>
  </p:clrMapOvr>
</p:sld>
</file>

<file path=ppt/theme/theme1.xml><?xml version="1.0" encoding="utf-8"?>
<a:theme xmlns:a="http://schemas.openxmlformats.org/drawingml/2006/main" name="statistics and epidemiology 2005">
  <a:themeElements>
    <a:clrScheme name="statistics and epidemiology 2005 6">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statistics and epidemiology 200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tistics and epidemiology 2005 1">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statistics and epidemiology 2005 2">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statistics and epidemiology 2005 3">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statistics and epidemiology 2005 4">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statistics and epidemiology 2005 5">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statistics and epidemiology 2005 6">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statistics and epidemiology 2005 7">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statistics and epidemiology 2005 8">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statistics and epidemiology 2005 9">
        <a:dk1>
          <a:srgbClr val="5F5F5F"/>
        </a:dk1>
        <a:lt1>
          <a:srgbClr val="CCFFCC"/>
        </a:lt1>
        <a:dk2>
          <a:srgbClr val="660066"/>
        </a:dk2>
        <a:lt2>
          <a:srgbClr val="006633"/>
        </a:lt2>
        <a:accent1>
          <a:srgbClr val="CC9900"/>
        </a:accent1>
        <a:accent2>
          <a:srgbClr val="3B812F"/>
        </a:accent2>
        <a:accent3>
          <a:srgbClr val="B8AAB8"/>
        </a:accent3>
        <a:accent4>
          <a:srgbClr val="AEDAAE"/>
        </a:accent4>
        <a:accent5>
          <a:srgbClr val="E2CAAA"/>
        </a:accent5>
        <a:accent6>
          <a:srgbClr val="35742A"/>
        </a:accent6>
        <a:hlink>
          <a:srgbClr val="996600"/>
        </a:hlink>
        <a:folHlink>
          <a:srgbClr val="AFBF39"/>
        </a:folHlink>
      </a:clrScheme>
      <a:clrMap bg1="dk2" tx1="lt1" bg2="dk1" tx2="lt2" accent1="accent1" accent2="accent2" accent3="accent3" accent4="accent4" accent5="accent5" accent6="accent6" hlink="hlink" folHlink="folHlink"/>
    </a:extraClrScheme>
    <a:extraClrScheme>
      <a:clrScheme name="statistics and epidemiology 2005 10">
        <a:dk1>
          <a:srgbClr val="5F5F5F"/>
        </a:dk1>
        <a:lt1>
          <a:srgbClr val="CCFFCC"/>
        </a:lt1>
        <a:dk2>
          <a:srgbClr val="666633"/>
        </a:dk2>
        <a:lt2>
          <a:srgbClr val="CFFFE7"/>
        </a:lt2>
        <a:accent1>
          <a:srgbClr val="CC9900"/>
        </a:accent1>
        <a:accent2>
          <a:srgbClr val="3B812F"/>
        </a:accent2>
        <a:accent3>
          <a:srgbClr val="B8B8AD"/>
        </a:accent3>
        <a:accent4>
          <a:srgbClr val="AEDAAE"/>
        </a:accent4>
        <a:accent5>
          <a:srgbClr val="E2CAAA"/>
        </a:accent5>
        <a:accent6>
          <a:srgbClr val="35742A"/>
        </a:accent6>
        <a:hlink>
          <a:srgbClr val="996600"/>
        </a:hlink>
        <a:folHlink>
          <a:srgbClr val="AFBF39"/>
        </a:folHlink>
      </a:clrScheme>
      <a:clrMap bg1="dk2" tx1="lt1" bg2="dk1" tx2="lt2" accent1="accent1" accent2="accent2" accent3="accent3" accent4="accent4" accent5="accent5" accent6="accent6" hlink="hlink" folHlink="folHlink"/>
    </a:extraClrScheme>
    <a:extraClrScheme>
      <a:clrScheme name="statistics and epidemiology 2005 11">
        <a:dk1>
          <a:srgbClr val="5F5F5F"/>
        </a:dk1>
        <a:lt1>
          <a:srgbClr val="FFFFCC"/>
        </a:lt1>
        <a:dk2>
          <a:srgbClr val="777777"/>
        </a:dk2>
        <a:lt2>
          <a:srgbClr val="00B058"/>
        </a:lt2>
        <a:accent1>
          <a:srgbClr val="FF9900"/>
        </a:accent1>
        <a:accent2>
          <a:srgbClr val="3B812F"/>
        </a:accent2>
        <a:accent3>
          <a:srgbClr val="BDBDBD"/>
        </a:accent3>
        <a:accent4>
          <a:srgbClr val="DADAAE"/>
        </a:accent4>
        <a:accent5>
          <a:srgbClr val="FFCAAA"/>
        </a:accent5>
        <a:accent6>
          <a:srgbClr val="35742A"/>
        </a:accent6>
        <a:hlink>
          <a:srgbClr val="996600"/>
        </a:hlink>
        <a:folHlink>
          <a:srgbClr val="AFBF3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3157</TotalTime>
  <Words>3409</Words>
  <Application>Microsoft Office PowerPoint</Application>
  <PresentationFormat>On-screen Show (4:3)</PresentationFormat>
  <Paragraphs>781</Paragraphs>
  <Slides>76</Slides>
  <Notes>5</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76</vt:i4>
      </vt:variant>
    </vt:vector>
  </HeadingPairs>
  <TitlesOfParts>
    <vt:vector size="80" baseType="lpstr">
      <vt:lpstr>statistics and epidemiology 2005</vt:lpstr>
      <vt:lpstr>Chart</vt:lpstr>
      <vt:lpstr>Equation</vt:lpstr>
      <vt:lpstr>Document</vt:lpstr>
      <vt:lpstr> Overview of Linear Models Webinar: Tuesday, May 22, 2012</vt:lpstr>
      <vt:lpstr>Training Course in MCH EPI, 2012</vt:lpstr>
      <vt:lpstr>Introduction</vt:lpstr>
      <vt:lpstr>Introduction</vt:lpstr>
      <vt:lpstr>Introduction</vt:lpstr>
      <vt:lpstr>Review of the Basics</vt:lpstr>
      <vt:lpstr>Review of the Basics</vt:lpstr>
      <vt:lpstr>Review of the Basics</vt:lpstr>
      <vt:lpstr>Review of the Basics</vt:lpstr>
      <vt:lpstr>Review of the Basics</vt:lpstr>
      <vt:lpstr>Review of the Basics</vt:lpstr>
      <vt:lpstr>Review of the Basics</vt:lpstr>
      <vt:lpstr>Review of the Basics</vt:lpstr>
      <vt:lpstr>Review of the Basics</vt:lpstr>
      <vt:lpstr>Review of the Basics</vt:lpstr>
      <vt:lpstr>Review of the Basics</vt:lpstr>
      <vt:lpstr>Review of the Basics</vt:lpstr>
      <vt:lpstr>Review of the Basics</vt:lpstr>
      <vt:lpstr>Review of the Basics</vt:lpstr>
      <vt:lpstr>Review of the Basics</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Slide 37</vt:lpstr>
      <vt:lpstr>Linear Models: General Considerations</vt:lpstr>
      <vt:lpstr>Linear Models: General Considerations</vt:lpstr>
      <vt:lpstr>Linear Models: General Considerations</vt:lpstr>
      <vt:lpstr>Linear Models: General Considerations</vt:lpstr>
      <vt:lpstr>Common Linear Regression Models</vt:lpstr>
      <vt:lpstr>‘Normal’ Regression</vt:lpstr>
      <vt:lpstr>‘Normal’ Regression  in SAS</vt:lpstr>
      <vt:lpstr>‘Normal’ Regression</vt:lpstr>
      <vt:lpstr>'Normal' Regression </vt:lpstr>
      <vt:lpstr>'Normal' Regression </vt:lpstr>
      <vt:lpstr>'Normal' Regression with OLS in SAS</vt:lpstr>
      <vt:lpstr>Logistic Regression</vt:lpstr>
      <vt:lpstr>Logistic Regression</vt:lpstr>
      <vt:lpstr>Logistic Regression</vt:lpstr>
      <vt:lpstr>Logistic Regression</vt:lpstr>
      <vt:lpstr>Logistic Regression  in SAS</vt:lpstr>
      <vt:lpstr>Logistic Regression</vt:lpstr>
      <vt:lpstr>Logistic Regression</vt:lpstr>
      <vt:lpstr>Logistic Regression</vt:lpstr>
      <vt:lpstr>Logistic Regression</vt:lpstr>
      <vt:lpstr>Binomial and Poisson Regression</vt:lpstr>
      <vt:lpstr>Binomial and Poisson Regression</vt:lpstr>
      <vt:lpstr>Binomial and Poisson Regression</vt:lpstr>
      <vt:lpstr>Binomial and Poisson Regression</vt:lpstr>
      <vt:lpstr>Binomial and Poisson Regression</vt:lpstr>
      <vt:lpstr>Slide 63</vt:lpstr>
      <vt:lpstr>Binomial and Poisson Regression</vt:lpstr>
      <vt:lpstr>Binomial and Poisson Regression</vt:lpstr>
      <vt:lpstr>Binomial and Poisson Regression</vt:lpstr>
      <vt:lpstr>Binomial and Poisson Regression</vt:lpstr>
      <vt:lpstr>Cumulative and Generalized Logit</vt:lpstr>
      <vt:lpstr>Cumulative and Generalized Logit</vt:lpstr>
      <vt:lpstr>Cumulative and Generalized Logit</vt:lpstr>
      <vt:lpstr>Risk Differences</vt:lpstr>
      <vt:lpstr>Risk Differences</vt:lpstr>
      <vt:lpstr>Risk Differences</vt:lpstr>
      <vt:lpstr>Linear Models: General Considerations</vt:lpstr>
      <vt:lpstr>Until next week...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 Issues for Linear Models:</dc:title>
  <dc:creator>Deb Rosenberg</dc:creator>
  <cp:lastModifiedBy>drose</cp:lastModifiedBy>
  <cp:revision>269</cp:revision>
  <dcterms:created xsi:type="dcterms:W3CDTF">2009-05-05T18:49:02Z</dcterms:created>
  <dcterms:modified xsi:type="dcterms:W3CDTF">2012-07-09T17:09:01Z</dcterms:modified>
</cp:coreProperties>
</file>