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handoutMasterIdLst>
    <p:handoutMasterId r:id="rId45"/>
  </p:handoutMasterIdLst>
  <p:sldIdLst>
    <p:sldId id="256" r:id="rId2"/>
    <p:sldId id="289" r:id="rId3"/>
    <p:sldId id="258" r:id="rId4"/>
    <p:sldId id="265" r:id="rId5"/>
    <p:sldId id="259" r:id="rId6"/>
    <p:sldId id="261" r:id="rId7"/>
    <p:sldId id="262" r:id="rId8"/>
    <p:sldId id="263" r:id="rId9"/>
    <p:sldId id="264" r:id="rId10"/>
    <p:sldId id="260" r:id="rId11"/>
    <p:sldId id="291" r:id="rId12"/>
    <p:sldId id="257" r:id="rId13"/>
    <p:sldId id="312" r:id="rId14"/>
    <p:sldId id="297" r:id="rId15"/>
    <p:sldId id="295" r:id="rId16"/>
    <p:sldId id="292" r:id="rId17"/>
    <p:sldId id="330" r:id="rId18"/>
    <p:sldId id="331" r:id="rId19"/>
    <p:sldId id="332" r:id="rId20"/>
    <p:sldId id="333" r:id="rId21"/>
    <p:sldId id="334" r:id="rId22"/>
    <p:sldId id="335" r:id="rId23"/>
    <p:sldId id="336" r:id="rId24"/>
    <p:sldId id="337" r:id="rId25"/>
    <p:sldId id="338" r:id="rId26"/>
    <p:sldId id="294" r:id="rId27"/>
    <p:sldId id="339" r:id="rId28"/>
    <p:sldId id="329" r:id="rId29"/>
    <p:sldId id="299" r:id="rId30"/>
    <p:sldId id="300" r:id="rId31"/>
    <p:sldId id="301" r:id="rId32"/>
    <p:sldId id="302" r:id="rId33"/>
    <p:sldId id="303" r:id="rId34"/>
    <p:sldId id="282" r:id="rId35"/>
    <p:sldId id="316" r:id="rId36"/>
    <p:sldId id="327" r:id="rId37"/>
    <p:sldId id="344" r:id="rId38"/>
    <p:sldId id="340" r:id="rId39"/>
    <p:sldId id="341" r:id="rId40"/>
    <p:sldId id="342" r:id="rId41"/>
    <p:sldId id="343" r:id="rId42"/>
    <p:sldId id="318" r:id="rId43"/>
    <p:sldId id="305" r:id="rId44"/>
  </p:sldIdLst>
  <p:sldSz cx="9144000" cy="6858000" type="screen4x3"/>
  <p:notesSz cx="6997700" cy="9271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969696"/>
    <a:srgbClr val="B2B2B2"/>
    <a:srgbClr val="00CC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 autoAdjust="0"/>
    <p:restoredTop sz="94694" autoAdjust="0"/>
  </p:normalViewPr>
  <p:slideViewPr>
    <p:cSldViewPr>
      <p:cViewPr>
        <p:scale>
          <a:sx n="57" d="100"/>
          <a:sy n="57" d="100"/>
        </p:scale>
        <p:origin x="-1746" y="-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0" tIns="46200" rIns="92400" bIns="46200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0" tIns="46200" rIns="92400" bIns="46200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0" tIns="46200" rIns="92400" bIns="46200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31263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0" tIns="46200" rIns="92400" bIns="46200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fld id="{92A5D3B4-29A9-46A5-94EF-BC19838D389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27651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27652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53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54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55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56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57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58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59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0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1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2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3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4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5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6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7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8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9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0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71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2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73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3414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674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675" name="Rectangle 27"/>
          <p:cNvSpPr>
            <a:spLocks noGrp="1" noChangeArrowheads="1"/>
          </p:cNvSpPr>
          <p:nvPr>
            <p:ph type="dt" sz="half" idx="2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27676" name="Rectangle 2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27677" name="Rectangle 2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30C5B00-A1BD-4ECA-A328-6D58316513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B24DC-67B2-4B6A-BBDE-59FD7265E5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F6CBEC-D6BC-4C62-9EA9-453A293728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173163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73163" y="62658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1E6062F-2804-45DC-8C72-7F64BE540F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73163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C1910-4612-4D88-B1B1-E0FA1ED480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93656C-5F6C-433C-A6E3-C92BF46E69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C92D1F-4F80-41C2-AA6E-8E29D53DB1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8726F-92F4-4FD2-A70A-8DFD659FC1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750605-97DC-4841-99CD-181F36AB79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5C160-3976-4E93-8203-71AFD6CC02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335F13-52B3-42D5-99D0-405CAD96BF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D086C-5A26-4BE7-84E1-1D65372E8D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9D09F-714C-4BA1-9FB0-73B029DBF5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26627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26628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29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0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1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2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3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4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5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6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7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8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9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0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1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2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3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4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5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6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6647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Freeform 24"/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49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50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51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6652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6653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fld id="{8E93A171-12FA-4CC3-B2F7-6B557F60439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Monotype Sort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21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914400"/>
            <a:ext cx="8915400" cy="1143000"/>
          </a:xfrm>
        </p:spPr>
        <p:txBody>
          <a:bodyPr/>
          <a:lstStyle/>
          <a:p>
            <a:r>
              <a:rPr lang="en-US" b="1" dirty="0"/>
              <a:t>Better Understanding Our Problem:</a:t>
            </a:r>
            <a:r>
              <a:rPr lang="en-US" dirty="0"/>
              <a:t/>
            </a:r>
            <a:br>
              <a:rPr lang="en-US" dirty="0"/>
            </a:br>
            <a:r>
              <a:rPr lang="en-US" b="1" i="1" dirty="0">
                <a:solidFill>
                  <a:schemeClr val="accent1"/>
                </a:solidFill>
              </a:rPr>
              <a:t>Pro</a:t>
            </a:r>
            <a:r>
              <a:rPr lang="en-US" b="1" i="1" dirty="0">
                <a:solidFill>
                  <a:srgbClr val="0099CC"/>
                </a:solidFill>
              </a:rPr>
              <a:t>blem-Orient</a:t>
            </a:r>
            <a:r>
              <a:rPr lang="en-US" b="1" i="1" dirty="0">
                <a:solidFill>
                  <a:schemeClr val="accent1"/>
                </a:solidFill>
              </a:rPr>
              <a:t>ed Needs Assessment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962400"/>
            <a:ext cx="8610599" cy="175260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sz="3600" b="1" dirty="0" smtClean="0">
                <a:solidFill>
                  <a:srgbClr val="00B050"/>
                </a:solidFill>
              </a:rPr>
              <a:t>William M. </a:t>
            </a:r>
            <a:r>
              <a:rPr lang="en-US" sz="3600" b="1" dirty="0" err="1">
                <a:solidFill>
                  <a:srgbClr val="00B050"/>
                </a:solidFill>
              </a:rPr>
              <a:t>Sappenfield</a:t>
            </a:r>
            <a:r>
              <a:rPr lang="en-US" sz="3600" b="1" dirty="0">
                <a:solidFill>
                  <a:srgbClr val="00B050"/>
                </a:solidFill>
              </a:rPr>
              <a:t>, MD, </a:t>
            </a:r>
            <a:r>
              <a:rPr lang="en-US" sz="3600" b="1" dirty="0" smtClean="0">
                <a:solidFill>
                  <a:srgbClr val="00B050"/>
                </a:solidFill>
              </a:rPr>
              <a:t>MPH </a:t>
            </a:r>
            <a:r>
              <a:rPr lang="en-US" sz="2800" b="1" dirty="0" smtClean="0">
                <a:solidFill>
                  <a:srgbClr val="00B050"/>
                </a:solidFill>
                <a:latin typeface="Arial Narrow" pitchFamily="34" charset="0"/>
              </a:rPr>
              <a:t>Professor &amp; Chair, Dept. of Community and Family Health</a:t>
            </a:r>
          </a:p>
          <a:p>
            <a:pPr algn="ctr">
              <a:lnSpc>
                <a:spcPct val="90000"/>
              </a:lnSpc>
            </a:pPr>
            <a:r>
              <a:rPr lang="en-US" sz="2800" b="1" dirty="0" smtClean="0">
                <a:solidFill>
                  <a:srgbClr val="00B050"/>
                </a:solidFill>
                <a:latin typeface="Arial Narrow" pitchFamily="34" charset="0"/>
              </a:rPr>
              <a:t>USF College of Public Health</a:t>
            </a:r>
            <a:endParaRPr lang="en-US" sz="2000" b="1" dirty="0" smtClean="0">
              <a:solidFill>
                <a:srgbClr val="00B050"/>
              </a:solidFill>
              <a:latin typeface="Arial Narrow" pitchFamily="34" charset="0"/>
            </a:endParaRPr>
          </a:p>
          <a:p>
            <a:pPr algn="ctr">
              <a:lnSpc>
                <a:spcPct val="90000"/>
              </a:lnSpc>
            </a:pPr>
            <a:endParaRPr lang="en-US" sz="2000" b="1" dirty="0">
              <a:solidFill>
                <a:srgbClr val="00B050"/>
              </a:solidFill>
              <a:latin typeface="Arial Narrow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US" b="1" dirty="0" smtClean="0">
                <a:solidFill>
                  <a:srgbClr val="0099CC"/>
                </a:solidFill>
                <a:latin typeface="Mongolian Baiti" pitchFamily="66" charset="0"/>
                <a:cs typeface="Mongolian Baiti" pitchFamily="66" charset="0"/>
              </a:rPr>
              <a:t>Training Course in MCH Epidemiology</a:t>
            </a:r>
          </a:p>
          <a:p>
            <a:pPr algn="ctr">
              <a:lnSpc>
                <a:spcPct val="90000"/>
              </a:lnSpc>
            </a:pPr>
            <a:r>
              <a:rPr lang="en-US" sz="2400" b="1" dirty="0" smtClean="0">
                <a:solidFill>
                  <a:srgbClr val="0099CC"/>
                </a:solidFill>
                <a:latin typeface="Mongolian Baiti" pitchFamily="66" charset="0"/>
                <a:cs typeface="Mongolian Baiti" pitchFamily="66" charset="0"/>
              </a:rPr>
              <a:t>Denver Colorado</a:t>
            </a:r>
            <a:endParaRPr lang="en-US" sz="2400" b="1" dirty="0">
              <a:solidFill>
                <a:srgbClr val="0099CC"/>
              </a:solidFill>
              <a:latin typeface="Mongolian Baiti" pitchFamily="66" charset="0"/>
              <a:cs typeface="Mongolian Baiti" pitchFamily="66" charset="0"/>
            </a:endParaRPr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6172200" y="2286000"/>
          <a:ext cx="1795463" cy="1652588"/>
        </p:xfrm>
        <a:graphic>
          <a:graphicData uri="http://schemas.openxmlformats.org/presentationml/2006/ole">
            <p:oleObj spid="_x0000_s2053" name="Drawing" r:id="rId3" imgW="1796400" imgH="1652400" progId="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1235825" y="5771800"/>
            <a:ext cx="6781800" cy="838200"/>
          </a:xfrm>
          <a:prstGeom prst="rect">
            <a:avLst/>
          </a:prstGeom>
          <a:noFill/>
          <a:ln w="25400" cap="flat" cmpd="sng" algn="ctr">
            <a:solidFill>
              <a:srgbClr val="0099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>
                <a:solidFill>
                  <a:schemeClr val="accent1"/>
                </a:solidFill>
                <a:latin typeface="Arial Narrow" pitchFamily="34" charset="0"/>
              </a:rPr>
              <a:t>Health Problem:</a:t>
            </a:r>
            <a:r>
              <a:rPr lang="en-US"/>
              <a:t>  </a:t>
            </a:r>
            <a:r>
              <a:rPr lang="en-US" b="1" i="1"/>
              <a:t>Late PNC Entry</a:t>
            </a:r>
            <a:r>
              <a:rPr lang="en-US" b="1"/>
              <a:t> </a:t>
            </a:r>
            <a:r>
              <a:rPr lang="en-US" b="1" i="1"/>
              <a:t>South Carolina</a:t>
            </a:r>
            <a:endParaRPr lang="en-US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1181100" y="1771650"/>
          <a:ext cx="7770813" cy="4800600"/>
        </p:xfrm>
        <a:graphic>
          <a:graphicData uri="http://schemas.openxmlformats.org/presentationml/2006/ole">
            <p:oleObj spid="_x0000_s9219" name="Chart" r:id="rId3" imgW="7747920" imgH="4777920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143000"/>
          </a:xfrm>
        </p:spPr>
        <p:txBody>
          <a:bodyPr/>
          <a:lstStyle/>
          <a:p>
            <a:r>
              <a:rPr lang="en-US" b="1">
                <a:solidFill>
                  <a:schemeClr val="accent1"/>
                </a:solidFill>
                <a:latin typeface="Arial Narrow" pitchFamily="34" charset="0"/>
              </a:rPr>
              <a:t>So Why Doesn’t It Happen?</a:t>
            </a:r>
            <a:endParaRPr lang="en-US">
              <a:solidFill>
                <a:schemeClr val="accent1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9248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Limited/over-committed staffing.</a:t>
            </a:r>
          </a:p>
          <a:p>
            <a:pPr>
              <a:lnSpc>
                <a:spcPct val="90000"/>
              </a:lnSpc>
            </a:pPr>
            <a:r>
              <a:rPr lang="en-US"/>
              <a:t>Limited expertise.</a:t>
            </a:r>
          </a:p>
          <a:p>
            <a:pPr>
              <a:lnSpc>
                <a:spcPct val="90000"/>
              </a:lnSpc>
            </a:pPr>
            <a:r>
              <a:rPr lang="en-US"/>
              <a:t>Lack of adequate follow-up.</a:t>
            </a:r>
          </a:p>
          <a:p>
            <a:pPr>
              <a:lnSpc>
                <a:spcPct val="90000"/>
              </a:lnSpc>
            </a:pPr>
            <a:r>
              <a:rPr lang="en-US"/>
              <a:t>Previous planning failures.</a:t>
            </a:r>
          </a:p>
          <a:p>
            <a:pPr>
              <a:lnSpc>
                <a:spcPct val="90000"/>
              </a:lnSpc>
            </a:pPr>
            <a:r>
              <a:rPr lang="en-US"/>
              <a:t>Insufficient resources for current initiatives.</a:t>
            </a:r>
          </a:p>
          <a:p>
            <a:pPr>
              <a:lnSpc>
                <a:spcPct val="90000"/>
              </a:lnSpc>
            </a:pPr>
            <a:r>
              <a:rPr lang="en-US"/>
              <a:t>Lack of political will.</a:t>
            </a:r>
          </a:p>
          <a:p>
            <a:pPr>
              <a:lnSpc>
                <a:spcPct val="90000"/>
              </a:lnSpc>
            </a:pPr>
            <a:r>
              <a:rPr lang="en-US"/>
              <a:t>Committed/focused on present activities.</a:t>
            </a:r>
          </a:p>
          <a:p>
            <a:pPr>
              <a:lnSpc>
                <a:spcPct val="90000"/>
              </a:lnSpc>
            </a:pPr>
            <a:r>
              <a:rPr lang="en-US"/>
              <a:t>Competing priorities/desires.</a:t>
            </a:r>
          </a:p>
        </p:txBody>
      </p:sp>
      <p:graphicFrame>
        <p:nvGraphicFramePr>
          <p:cNvPr id="51204" name="Object 4"/>
          <p:cNvGraphicFramePr>
            <a:graphicFrameLocks noChangeAspect="1"/>
          </p:cNvGraphicFramePr>
          <p:nvPr/>
        </p:nvGraphicFramePr>
        <p:xfrm>
          <a:off x="7239000" y="533400"/>
          <a:ext cx="1716088" cy="3690938"/>
        </p:xfrm>
        <a:graphic>
          <a:graphicData uri="http://schemas.openxmlformats.org/presentationml/2006/ole">
            <p:oleObj spid="_x0000_s51204" name="Clip" r:id="rId3" imgW="1857600" imgH="3995640" progId="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accent1"/>
                </a:solidFill>
                <a:latin typeface="Arial Narrow" pitchFamily="34" charset="0"/>
              </a:rPr>
              <a:t>Being Effective in Public Health</a:t>
            </a:r>
            <a:endParaRPr lang="en-US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219200" y="2057400"/>
          <a:ext cx="7620000" cy="3937000"/>
        </p:xfrm>
        <a:graphic>
          <a:graphicData uri="http://schemas.openxmlformats.org/presentationml/2006/ole">
            <p:oleObj spid="_x0000_s5123" name="Drawing" r:id="rId3" imgW="2055600" imgH="1062000" progId="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accent1"/>
                </a:solidFill>
                <a:latin typeface="Arial Narrow" pitchFamily="34" charset="0"/>
              </a:rPr>
              <a:t>Definition of Needs Assessment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5563" y="1981200"/>
            <a:ext cx="7208837" cy="41148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b="1" dirty="0">
                <a:solidFill>
                  <a:srgbClr val="00B050"/>
                </a:solidFill>
              </a:rPr>
              <a:t>Systematic collection and examination of </a:t>
            </a:r>
            <a:r>
              <a:rPr lang="en-US" b="1" dirty="0" smtClean="0">
                <a:solidFill>
                  <a:srgbClr val="00B050"/>
                </a:solidFill>
              </a:rPr>
              <a:t>information…</a:t>
            </a:r>
          </a:p>
          <a:p>
            <a:pPr marL="0" indent="0">
              <a:buFont typeface="Monotype Sorts" pitchFamily="2" charset="2"/>
              <a:buNone/>
            </a:pPr>
            <a:r>
              <a:rPr lang="en-US" b="1" dirty="0">
                <a:solidFill>
                  <a:srgbClr val="7030A0"/>
                </a:solidFill>
              </a:rPr>
              <a:t>t</a:t>
            </a:r>
            <a:r>
              <a:rPr lang="en-US" b="1" dirty="0" smtClean="0">
                <a:solidFill>
                  <a:srgbClr val="7030A0"/>
                </a:solidFill>
              </a:rPr>
              <a:t>o </a:t>
            </a:r>
            <a:r>
              <a:rPr lang="en-US" b="1" dirty="0">
                <a:solidFill>
                  <a:srgbClr val="7030A0"/>
                </a:solidFill>
              </a:rPr>
              <a:t>make decisions to  formulate a </a:t>
            </a:r>
            <a:r>
              <a:rPr lang="en-US" b="1" dirty="0" smtClean="0">
                <a:solidFill>
                  <a:srgbClr val="7030A0"/>
                </a:solidFill>
              </a:rPr>
              <a:t>plan…</a:t>
            </a:r>
          </a:p>
          <a:p>
            <a:pPr marL="0" indent="0">
              <a:buFont typeface="Monotype Sorts" pitchFamily="2" charset="2"/>
              <a:buNone/>
            </a:pPr>
            <a:r>
              <a:rPr lang="en-US" b="1" dirty="0" smtClean="0">
                <a:solidFill>
                  <a:srgbClr val="FF0000"/>
                </a:solidFill>
              </a:rPr>
              <a:t>for </a:t>
            </a:r>
            <a:r>
              <a:rPr lang="en-US" b="1" dirty="0">
                <a:solidFill>
                  <a:srgbClr val="FF0000"/>
                </a:solidFill>
              </a:rPr>
              <a:t>the next steps leading to public health </a:t>
            </a:r>
            <a:r>
              <a:rPr lang="en-US" b="1" dirty="0" smtClean="0">
                <a:solidFill>
                  <a:srgbClr val="FF0000"/>
                </a:solidFill>
              </a:rPr>
              <a:t>action…  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accent1"/>
                </a:solidFill>
                <a:latin typeface="Arial Narrow" pitchFamily="34" charset="0"/>
              </a:rPr>
              <a:t>Needs Assessment Qualities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Visionary</a:t>
            </a:r>
          </a:p>
          <a:p>
            <a:r>
              <a:rPr lang="en-US" dirty="0" smtClean="0"/>
              <a:t>Conceptual </a:t>
            </a:r>
            <a:endParaRPr lang="en-US" dirty="0"/>
          </a:p>
          <a:p>
            <a:r>
              <a:rPr lang="en-US" dirty="0" smtClean="0"/>
              <a:t>Systematic</a:t>
            </a:r>
            <a:endParaRPr lang="en-US" dirty="0"/>
          </a:p>
          <a:p>
            <a:r>
              <a:rPr lang="en-US" dirty="0"/>
              <a:t>Resourceful</a:t>
            </a:r>
          </a:p>
          <a:p>
            <a:r>
              <a:rPr lang="en-US" dirty="0"/>
              <a:t>Pragmatic</a:t>
            </a:r>
          </a:p>
          <a:p>
            <a:r>
              <a:rPr lang="en-US" dirty="0"/>
              <a:t>Action-oriented</a:t>
            </a:r>
          </a:p>
          <a:p>
            <a:r>
              <a:rPr lang="en-US" dirty="0"/>
              <a:t>Cohesive</a:t>
            </a:r>
          </a:p>
        </p:txBody>
      </p:sp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4953000" y="2057400"/>
          <a:ext cx="3848100" cy="3773488"/>
        </p:xfrm>
        <a:graphic>
          <a:graphicData uri="http://schemas.openxmlformats.org/presentationml/2006/ole">
            <p:oleObj spid="_x0000_s57348" name="Drawing" r:id="rId3" imgW="3848400" imgH="3772800" progId="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accent1"/>
                </a:solidFill>
                <a:latin typeface="Arial Narrow" pitchFamily="34" charset="0"/>
              </a:rPr>
              <a:t>Types of Needs Assessment...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954963" cy="4114800"/>
          </a:xfrm>
        </p:spPr>
        <p:txBody>
          <a:bodyPr/>
          <a:lstStyle/>
          <a:p>
            <a:r>
              <a:rPr lang="en-US"/>
              <a:t>Community--</a:t>
            </a:r>
            <a:r>
              <a:rPr lang="en-US" i="1">
                <a:solidFill>
                  <a:srgbClr val="00CC66"/>
                </a:solidFill>
              </a:rPr>
              <a:t>Healthy Communities</a:t>
            </a:r>
          </a:p>
          <a:p>
            <a:r>
              <a:rPr lang="en-US"/>
              <a:t>Population--</a:t>
            </a:r>
            <a:r>
              <a:rPr lang="en-US" i="1">
                <a:solidFill>
                  <a:srgbClr val="00CC66"/>
                </a:solidFill>
              </a:rPr>
              <a:t>Title V (MCH)</a:t>
            </a:r>
          </a:p>
          <a:p>
            <a:r>
              <a:rPr lang="en-US"/>
              <a:t>Health Systems--</a:t>
            </a:r>
            <a:r>
              <a:rPr lang="en-US" i="1">
                <a:solidFill>
                  <a:srgbClr val="00CC66"/>
                </a:solidFill>
              </a:rPr>
              <a:t>Emergency Response</a:t>
            </a:r>
          </a:p>
          <a:p>
            <a:r>
              <a:rPr lang="en-US"/>
              <a:t>Program--</a:t>
            </a:r>
            <a:r>
              <a:rPr lang="en-US" i="1">
                <a:solidFill>
                  <a:srgbClr val="00CC66"/>
                </a:solidFill>
              </a:rPr>
              <a:t>Title X (Family Planning)</a:t>
            </a:r>
          </a:p>
          <a:p>
            <a:r>
              <a:rPr lang="en-US"/>
              <a:t>Health Services--</a:t>
            </a:r>
            <a:r>
              <a:rPr lang="en-US" i="1">
                <a:solidFill>
                  <a:srgbClr val="00CC66"/>
                </a:solidFill>
              </a:rPr>
              <a:t>Prenatal Clinic Location</a:t>
            </a:r>
          </a:p>
          <a:p>
            <a:r>
              <a:rPr lang="en-US"/>
              <a:t>Health Problem--</a:t>
            </a:r>
            <a:r>
              <a:rPr lang="en-US" i="1">
                <a:solidFill>
                  <a:srgbClr val="00CC66"/>
                </a:solidFill>
              </a:rPr>
              <a:t>Infant Mortality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accent1"/>
                </a:solidFill>
                <a:latin typeface="Arial Narrow" pitchFamily="34" charset="0"/>
              </a:rPr>
              <a:t>Needs Assessment Phases</a:t>
            </a:r>
            <a:endParaRPr lang="en-US">
              <a:solidFill>
                <a:schemeClr val="accent1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133600"/>
            <a:ext cx="7742238" cy="4572000"/>
          </a:xfrm>
        </p:spPr>
        <p:txBody>
          <a:bodyPr/>
          <a:lstStyle/>
          <a:p>
            <a:pPr>
              <a:buSzPct val="120000"/>
              <a:buFont typeface="Wingdings" pitchFamily="2" charset="2"/>
              <a:buChar char="§"/>
            </a:pPr>
            <a:r>
              <a:rPr lang="en-US"/>
              <a:t>Health problem identification and measurement</a:t>
            </a:r>
          </a:p>
          <a:p>
            <a:pPr>
              <a:buSzPct val="120000"/>
              <a:buFont typeface="Wingdings" pitchFamily="2" charset="2"/>
              <a:buChar char="§"/>
            </a:pPr>
            <a:r>
              <a:rPr lang="en-US"/>
              <a:t>Prioritization of health problems 								</a:t>
            </a:r>
          </a:p>
          <a:p>
            <a:pPr>
              <a:buSzPct val="120000"/>
              <a:buFont typeface="Wingdings" pitchFamily="2" charset="2"/>
              <a:buChar char="§"/>
            </a:pPr>
            <a:r>
              <a:rPr lang="en-US"/>
              <a:t>Analysis of a particular health problem</a:t>
            </a:r>
          </a:p>
          <a:p>
            <a:pPr>
              <a:buSzPct val="120000"/>
              <a:buFont typeface="Wingdings" pitchFamily="2" charset="2"/>
              <a:buChar char="§"/>
            </a:pPr>
            <a:r>
              <a:rPr lang="en-US"/>
              <a:t>Assess potential strategies to address targeted aspects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3810000" y="1447800"/>
            <a:ext cx="1600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>
                <a:solidFill>
                  <a:schemeClr val="tx2"/>
                </a:solidFill>
                <a:latin typeface="Arial" charset="0"/>
              </a:rPr>
              <a:t>Part 1</a:t>
            </a:r>
            <a:endParaRPr lang="en-US" sz="3600" b="1" i="1">
              <a:latin typeface="Arial" charset="0"/>
            </a:endParaRP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3810000" y="3733800"/>
            <a:ext cx="1600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>
                <a:solidFill>
                  <a:schemeClr val="tx2"/>
                </a:solidFill>
                <a:latin typeface="Arial" charset="0"/>
              </a:rPr>
              <a:t>Part 2</a:t>
            </a:r>
            <a:endParaRPr lang="en-US" sz="3600" b="1" i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What is a health problem?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Community perception?</a:t>
            </a:r>
          </a:p>
          <a:p>
            <a:r>
              <a:rPr lang="en-US" smtClean="0"/>
              <a:t>Health status measure?</a:t>
            </a:r>
          </a:p>
          <a:p>
            <a:r>
              <a:rPr lang="en-US" smtClean="0"/>
              <a:t>Risk Factor?</a:t>
            </a:r>
          </a:p>
          <a:p>
            <a:r>
              <a:rPr lang="en-US" smtClean="0"/>
              <a:t>Health Service Deficiency?</a:t>
            </a:r>
          </a:p>
          <a:p>
            <a:r>
              <a:rPr lang="en-US" smtClean="0"/>
              <a:t>Measurement?</a:t>
            </a:r>
          </a:p>
          <a:p>
            <a:r>
              <a:rPr lang="en-US" smtClean="0"/>
              <a:t>Comparison?</a:t>
            </a:r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smtClean="0">
                <a:solidFill>
                  <a:schemeClr val="accent1"/>
                </a:solidFill>
                <a:latin typeface="Arial" charset="0"/>
              </a:rPr>
              <a:t>Problem Identification &amp; Verification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Stakeholders</a:t>
            </a:r>
          </a:p>
          <a:p>
            <a:r>
              <a:rPr lang="en-US" smtClean="0"/>
              <a:t>Partners</a:t>
            </a:r>
          </a:p>
          <a:p>
            <a:r>
              <a:rPr lang="en-US" smtClean="0"/>
              <a:t>Reports</a:t>
            </a:r>
          </a:p>
          <a:p>
            <a:r>
              <a:rPr lang="en-US" smtClean="0"/>
              <a:t>Available Data</a:t>
            </a:r>
          </a:p>
          <a:p>
            <a:endParaRPr lang="en-US" smtClean="0"/>
          </a:p>
          <a:p>
            <a:pPr>
              <a:buFont typeface="Monotype Sorts" pitchFamily="2" charset="2"/>
              <a:buNone/>
            </a:pPr>
            <a:r>
              <a:rPr lang="en-US" b="1" smtClean="0">
                <a:solidFill>
                  <a:srgbClr val="00CC00"/>
                </a:solidFill>
              </a:rPr>
              <a:t>Purpose: Search &amp; compile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smtClean="0">
                <a:solidFill>
                  <a:schemeClr val="accent1"/>
                </a:solidFill>
                <a:latin typeface="Arial" charset="0"/>
              </a:rPr>
              <a:t>Problem Definition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Extent</a:t>
            </a:r>
          </a:p>
          <a:p>
            <a:r>
              <a:rPr lang="en-US" smtClean="0"/>
              <a:t>Duration</a:t>
            </a:r>
          </a:p>
          <a:p>
            <a:r>
              <a:rPr lang="en-US" smtClean="0"/>
              <a:t>Expected future course</a:t>
            </a:r>
          </a:p>
          <a:p>
            <a:r>
              <a:rPr lang="en-US" smtClean="0"/>
              <a:t>Variation</a:t>
            </a:r>
          </a:p>
          <a:p>
            <a:endParaRPr lang="en-US" smtClean="0"/>
          </a:p>
          <a:p>
            <a:pPr>
              <a:buFont typeface="Monotype Sorts" pitchFamily="2" charset="2"/>
              <a:buNone/>
            </a:pPr>
            <a:r>
              <a:rPr lang="en-US" b="1" smtClean="0">
                <a:solidFill>
                  <a:srgbClr val="00CC00"/>
                </a:solidFill>
              </a:rPr>
              <a:t>Purpose: Define, describe &amp; validate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accent1"/>
                </a:solidFill>
                <a:latin typeface="Arial Narrow" pitchFamily="34" charset="0"/>
              </a:rPr>
              <a:t>Being Effective in Public Health</a:t>
            </a:r>
            <a:endParaRPr lang="en-US"/>
          </a:p>
        </p:txBody>
      </p:sp>
      <p:graphicFrame>
        <p:nvGraphicFramePr>
          <p:cNvPr id="46083" name="Object 3"/>
          <p:cNvGraphicFramePr>
            <a:graphicFrameLocks noChangeAspect="1"/>
          </p:cNvGraphicFramePr>
          <p:nvPr/>
        </p:nvGraphicFramePr>
        <p:xfrm>
          <a:off x="1219200" y="2057400"/>
          <a:ext cx="7620000" cy="3937000"/>
        </p:xfrm>
        <a:graphic>
          <a:graphicData uri="http://schemas.openxmlformats.org/presentationml/2006/ole">
            <p:oleObj spid="_x0000_s46083" name="Drawing" r:id="rId3" imgW="2055600" imgH="1062000" progId="">
              <p:embed/>
            </p:oleObj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accent1"/>
                </a:solidFill>
                <a:latin typeface="Arial" charset="0"/>
              </a:rPr>
              <a:t>Types of Prioritization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Group consensus</a:t>
            </a:r>
          </a:p>
          <a:p>
            <a:r>
              <a:rPr lang="en-US" smtClean="0"/>
              <a:t>Voting</a:t>
            </a:r>
          </a:p>
          <a:p>
            <a:r>
              <a:rPr lang="en-US" smtClean="0"/>
              <a:t>Criteria-based rating</a:t>
            </a:r>
          </a:p>
          <a:p>
            <a:r>
              <a:rPr lang="en-US" smtClean="0"/>
              <a:t>Q sort</a:t>
            </a:r>
          </a:p>
          <a:p>
            <a:pPr>
              <a:buFont typeface="Monotype Sorts" pitchFamily="2" charset="2"/>
              <a:buNone/>
            </a:pPr>
            <a:endParaRPr lang="en-US" b="1" smtClean="0">
              <a:solidFill>
                <a:srgbClr val="00CC00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n-US" b="1" smtClean="0">
                <a:solidFill>
                  <a:srgbClr val="00CC00"/>
                </a:solidFill>
              </a:rPr>
              <a:t>Purpose: Build consensus/support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152400"/>
            <a:ext cx="7543800" cy="1447800"/>
          </a:xfrm>
        </p:spPr>
        <p:txBody>
          <a:bodyPr/>
          <a:lstStyle/>
          <a:p>
            <a:r>
              <a:rPr lang="en-US" sz="4000" b="1" smtClean="0">
                <a:solidFill>
                  <a:schemeClr val="accent1"/>
                </a:solidFill>
                <a:latin typeface="Arial" charset="0"/>
              </a:rPr>
              <a:t>Q-Sort Procedure:  </a:t>
            </a:r>
            <a:r>
              <a:rPr lang="en-US" sz="4000" b="1" i="1" smtClean="0"/>
              <a:t>Priority Log Sheet for 25 MCH Needs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endParaRPr lang="en-US" smtClean="0"/>
          </a:p>
          <a:p>
            <a:pPr>
              <a:buFont typeface="Monotype Sorts" pitchFamily="2" charset="2"/>
              <a:buNone/>
            </a:pPr>
            <a:endParaRPr lang="en-US" smtClean="0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152400" y="3048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2135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graphicFrame>
        <p:nvGraphicFramePr>
          <p:cNvPr id="94215" name="Group 7"/>
          <p:cNvGraphicFramePr>
            <a:graphicFrameLocks noGrp="1"/>
          </p:cNvGraphicFramePr>
          <p:nvPr/>
        </p:nvGraphicFramePr>
        <p:xfrm>
          <a:off x="914400" y="1752600"/>
          <a:ext cx="8077200" cy="4419600"/>
        </p:xfrm>
        <a:graphic>
          <a:graphicData uri="http://schemas.openxmlformats.org/drawingml/2006/table">
            <a:tbl>
              <a:tblPr/>
              <a:tblGrid>
                <a:gridCol w="896938"/>
                <a:gridCol w="898525"/>
                <a:gridCol w="896937"/>
                <a:gridCol w="889000"/>
                <a:gridCol w="906463"/>
                <a:gridCol w="896937"/>
                <a:gridCol w="896938"/>
                <a:gridCol w="898525"/>
                <a:gridCol w="896937"/>
              </a:tblGrid>
              <a:tr h="882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5th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5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5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6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2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5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6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7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5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5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6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7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8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2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5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6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7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8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9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7924800" cy="1143000"/>
          </a:xfrm>
        </p:spPr>
        <p:txBody>
          <a:bodyPr/>
          <a:lstStyle/>
          <a:p>
            <a:pPr algn="ctr"/>
            <a:r>
              <a:rPr lang="en-US" sz="3800" b="1" smtClean="0"/>
              <a:t>Part 1:</a:t>
            </a:r>
            <a:r>
              <a:rPr lang="en-US" sz="3800" b="1" i="1" smtClean="0">
                <a:solidFill>
                  <a:schemeClr val="bg2"/>
                </a:solidFill>
              </a:rPr>
              <a:t> </a:t>
            </a:r>
            <a:r>
              <a:rPr lang="en-US" sz="4000" b="1" smtClean="0">
                <a:solidFill>
                  <a:schemeClr val="accent1"/>
                </a:solidFill>
                <a:latin typeface="Arial Narrow" pitchFamily="34" charset="0"/>
              </a:rPr>
              <a:t>Identification &amp; Prioritization</a:t>
            </a:r>
            <a:r>
              <a:rPr lang="en-US" sz="3800" b="1" i="1" smtClean="0">
                <a:solidFill>
                  <a:schemeClr val="bg2"/>
                </a:solidFill>
              </a:rPr>
              <a:t/>
            </a:r>
            <a:br>
              <a:rPr lang="en-US" sz="3800" b="1" i="1" smtClean="0">
                <a:solidFill>
                  <a:schemeClr val="bg2"/>
                </a:solidFill>
              </a:rPr>
            </a:br>
            <a:r>
              <a:rPr lang="en-US" sz="3800" b="1" smtClean="0">
                <a:latin typeface="Arial" charset="0"/>
              </a:rPr>
              <a:t>Selection Criteria</a:t>
            </a:r>
            <a:endParaRPr lang="en-US" b="1" i="1" smtClean="0">
              <a:solidFill>
                <a:schemeClr val="bg2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Magnitude of the problem</a:t>
            </a:r>
          </a:p>
          <a:p>
            <a:r>
              <a:rPr lang="en-US" smtClean="0"/>
              <a:t>Trend</a:t>
            </a:r>
          </a:p>
          <a:p>
            <a:r>
              <a:rPr lang="en-US" smtClean="0"/>
              <a:t>Severity/consequences</a:t>
            </a:r>
          </a:p>
          <a:p>
            <a:r>
              <a:rPr lang="en-US" smtClean="0"/>
              <a:t>Perceived preventability</a:t>
            </a:r>
          </a:p>
          <a:p>
            <a:r>
              <a:rPr lang="en-US" smtClean="0"/>
              <a:t>National/state goals</a:t>
            </a:r>
          </a:p>
          <a:p>
            <a:r>
              <a:rPr lang="en-US" smtClean="0"/>
              <a:t>Agency capacity</a:t>
            </a:r>
          </a:p>
          <a:p>
            <a:r>
              <a:rPr lang="en-US" smtClean="0"/>
              <a:t>Political/community acceptability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7924800" cy="1143000"/>
          </a:xfrm>
        </p:spPr>
        <p:txBody>
          <a:bodyPr/>
          <a:lstStyle/>
          <a:p>
            <a:pPr algn="ctr"/>
            <a:r>
              <a:rPr lang="en-US" sz="3800" b="1" smtClean="0"/>
              <a:t>Part 1:</a:t>
            </a:r>
            <a:r>
              <a:rPr lang="en-US" sz="3800" b="1" i="1" smtClean="0">
                <a:solidFill>
                  <a:schemeClr val="bg2"/>
                </a:solidFill>
              </a:rPr>
              <a:t>  </a:t>
            </a:r>
            <a:r>
              <a:rPr lang="en-US" sz="4000" b="1" smtClean="0">
                <a:solidFill>
                  <a:schemeClr val="accent1"/>
                </a:solidFill>
                <a:latin typeface="Arial Narrow" pitchFamily="34" charset="0"/>
              </a:rPr>
              <a:t>Identification &amp; Prioritization</a:t>
            </a:r>
            <a:r>
              <a:rPr lang="en-US" sz="3800" b="1" i="1" smtClean="0">
                <a:solidFill>
                  <a:schemeClr val="bg2"/>
                </a:solidFill>
              </a:rPr>
              <a:t/>
            </a:r>
            <a:br>
              <a:rPr lang="en-US" sz="3800" b="1" i="1" smtClean="0">
                <a:solidFill>
                  <a:schemeClr val="bg2"/>
                </a:solidFill>
              </a:rPr>
            </a:br>
            <a:r>
              <a:rPr lang="en-US" sz="3800" b="1" smtClean="0">
                <a:solidFill>
                  <a:srgbClr val="FF0000"/>
                </a:solidFill>
              </a:rPr>
              <a:t>Real </a:t>
            </a:r>
            <a:r>
              <a:rPr lang="en-US" sz="3800" b="1" smtClean="0">
                <a:latin typeface="Arial" charset="0"/>
              </a:rPr>
              <a:t>Selection Criteria</a:t>
            </a:r>
            <a:endParaRPr lang="en-US" b="1" i="1" smtClean="0">
              <a:solidFill>
                <a:schemeClr val="bg2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752600"/>
            <a:ext cx="7696200" cy="4724400"/>
          </a:xfrm>
        </p:spPr>
        <p:txBody>
          <a:bodyPr/>
          <a:lstStyle/>
          <a:p>
            <a:r>
              <a:rPr lang="en-US" smtClean="0"/>
              <a:t>State or agency political will</a:t>
            </a:r>
          </a:p>
          <a:p>
            <a:r>
              <a:rPr lang="en-US" smtClean="0"/>
              <a:t>Current program priority</a:t>
            </a:r>
          </a:p>
          <a:p>
            <a:r>
              <a:rPr lang="en-US" smtClean="0"/>
              <a:t>Currently funded activity</a:t>
            </a:r>
          </a:p>
          <a:p>
            <a:r>
              <a:rPr lang="en-US" smtClean="0"/>
              <a:t>Fits current staffing/resource patterns </a:t>
            </a:r>
          </a:p>
          <a:p>
            <a:r>
              <a:rPr lang="en-US" smtClean="0"/>
              <a:t>People available to work on the issue</a:t>
            </a:r>
          </a:p>
          <a:p>
            <a:r>
              <a:rPr lang="en-US" smtClean="0"/>
              <a:t>Important issue to the heart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accent1"/>
                </a:solidFill>
                <a:latin typeface="Arial" charset="0"/>
              </a:rPr>
              <a:t>Matrix of MCH Problems</a:t>
            </a:r>
          </a:p>
        </p:txBody>
      </p:sp>
      <p:graphicFrame>
        <p:nvGraphicFramePr>
          <p:cNvPr id="89191" name="Group 103"/>
          <p:cNvGraphicFramePr>
            <a:graphicFrameLocks noGrp="1"/>
          </p:cNvGraphicFramePr>
          <p:nvPr>
            <p:ph type="tbl" idx="1"/>
          </p:nvPr>
        </p:nvGraphicFramePr>
        <p:xfrm>
          <a:off x="1173163" y="1981200"/>
          <a:ext cx="7772400" cy="4145280"/>
        </p:xfrm>
        <a:graphic>
          <a:graphicData uri="http://schemas.openxmlformats.org/drawingml/2006/table">
            <a:tbl>
              <a:tblPr/>
              <a:tblGrid>
                <a:gridCol w="1798637"/>
                <a:gridCol w="1219200"/>
                <a:gridCol w="1676400"/>
                <a:gridCol w="1524000"/>
                <a:gridCol w="1554163"/>
              </a:tblGrid>
              <a:tr h="5143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</a:rPr>
                        <a:t>Criteria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Narrow" pitchFamily="34" charset="0"/>
                        </a:rPr>
                        <a:t>Weight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LBW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Peri HIV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Smoking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</a:rPr>
                        <a:t>Magnitude </a:t>
                      </a: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Narrow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</a:rPr>
                        <a:t>Trend </a:t>
                      </a: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Narrow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</a:rPr>
                        <a:t>Severity</a:t>
                      </a: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Narrow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</a:rPr>
                        <a:t>Preventable</a:t>
                      </a: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Narrow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</a:rPr>
                        <a:t>Goal</a:t>
                      </a: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Narrow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</a:rPr>
                        <a:t>Capacity</a:t>
                      </a: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Narrow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</a:rPr>
                        <a:t>Acceptable</a:t>
                      </a: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Narrow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accent1"/>
                </a:solidFill>
                <a:latin typeface="Arial" charset="0"/>
              </a:rPr>
              <a:t>Clear Scoring Criteria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Monotype Sorts" pitchFamily="2" charset="2"/>
              <a:buNone/>
            </a:pPr>
            <a:r>
              <a:rPr lang="en-US" b="1" smtClean="0">
                <a:solidFill>
                  <a:srgbClr val="969696"/>
                </a:solidFill>
              </a:rPr>
              <a:t>Magnitude</a:t>
            </a:r>
          </a:p>
          <a:p>
            <a:pPr marL="609600" indent="-609600">
              <a:buClr>
                <a:srgbClr val="969696"/>
              </a:buClr>
            </a:pPr>
            <a:r>
              <a:rPr lang="en-US" smtClean="0"/>
              <a:t>Low incidence/prevalence</a:t>
            </a:r>
          </a:p>
          <a:p>
            <a:pPr marL="609600" indent="-609600">
              <a:buClr>
                <a:srgbClr val="969696"/>
              </a:buClr>
            </a:pPr>
            <a:r>
              <a:rPr lang="en-US" smtClean="0"/>
              <a:t>Moderate in some subgroups</a:t>
            </a:r>
          </a:p>
          <a:p>
            <a:pPr marL="609600" indent="-609600">
              <a:buClr>
                <a:srgbClr val="969696"/>
              </a:buClr>
            </a:pPr>
            <a:r>
              <a:rPr lang="en-US" smtClean="0"/>
              <a:t>Moderate in all groups</a:t>
            </a:r>
          </a:p>
          <a:p>
            <a:pPr marL="609600" indent="-609600">
              <a:buClr>
                <a:srgbClr val="969696"/>
              </a:buClr>
            </a:pPr>
            <a:r>
              <a:rPr lang="en-US" smtClean="0"/>
              <a:t>High in some subgroups</a:t>
            </a:r>
          </a:p>
          <a:p>
            <a:pPr marL="609600" indent="-609600">
              <a:buClr>
                <a:srgbClr val="969696"/>
              </a:buClr>
            </a:pPr>
            <a:r>
              <a:rPr lang="en-US" smtClean="0"/>
              <a:t>High in all groups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7924800" cy="1143000"/>
          </a:xfrm>
        </p:spPr>
        <p:txBody>
          <a:bodyPr/>
          <a:lstStyle/>
          <a:p>
            <a:pPr algn="ctr"/>
            <a:r>
              <a:rPr lang="en-US" sz="3800" b="1"/>
              <a:t>Part 1:</a:t>
            </a:r>
            <a:r>
              <a:rPr lang="en-US" sz="3800" b="1" i="1">
                <a:solidFill>
                  <a:schemeClr val="bg2"/>
                </a:solidFill>
              </a:rPr>
              <a:t>  </a:t>
            </a:r>
            <a:r>
              <a:rPr lang="en-US" sz="4000" b="1">
                <a:solidFill>
                  <a:schemeClr val="accent1"/>
                </a:solidFill>
                <a:latin typeface="Arial Narrow" pitchFamily="34" charset="0"/>
              </a:rPr>
              <a:t>Identification &amp; Prioritization</a:t>
            </a:r>
            <a:r>
              <a:rPr lang="en-US" sz="3800" b="1" i="1">
                <a:solidFill>
                  <a:schemeClr val="bg2"/>
                </a:solidFill>
              </a:rPr>
              <a:t/>
            </a:r>
            <a:br>
              <a:rPr lang="en-US" sz="3800" b="1" i="1">
                <a:solidFill>
                  <a:schemeClr val="bg2"/>
                </a:solidFill>
              </a:rPr>
            </a:br>
            <a:r>
              <a:rPr lang="en-US" sz="3800" b="1">
                <a:solidFill>
                  <a:srgbClr val="FF0000"/>
                </a:solidFill>
              </a:rPr>
              <a:t>Real </a:t>
            </a:r>
            <a:r>
              <a:rPr lang="en-US" sz="3800" b="1">
                <a:latin typeface="Arial" charset="0"/>
              </a:rPr>
              <a:t>Selection Criteria</a:t>
            </a:r>
            <a:endParaRPr lang="en-US" b="1" i="1">
              <a:solidFill>
                <a:schemeClr val="bg2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752600"/>
            <a:ext cx="7696200" cy="4724400"/>
          </a:xfrm>
        </p:spPr>
        <p:txBody>
          <a:bodyPr/>
          <a:lstStyle/>
          <a:p>
            <a:r>
              <a:rPr lang="en-US"/>
              <a:t>Available funding</a:t>
            </a:r>
          </a:p>
          <a:p>
            <a:r>
              <a:rPr lang="en-US"/>
              <a:t>State or agency political will</a:t>
            </a:r>
          </a:p>
          <a:p>
            <a:r>
              <a:rPr lang="en-US"/>
              <a:t>Program priority</a:t>
            </a:r>
          </a:p>
          <a:p>
            <a:r>
              <a:rPr lang="en-US"/>
              <a:t>Currently funded activity</a:t>
            </a:r>
          </a:p>
          <a:p>
            <a:r>
              <a:rPr lang="en-US"/>
              <a:t>Fits current staffing/resource patterns </a:t>
            </a:r>
          </a:p>
          <a:p>
            <a:r>
              <a:rPr lang="en-US"/>
              <a:t>People available to work on the issue</a:t>
            </a:r>
          </a:p>
          <a:p>
            <a:r>
              <a:rPr lang="en-US"/>
              <a:t>Required performance measure</a:t>
            </a:r>
          </a:p>
          <a:p>
            <a:r>
              <a:rPr lang="en-US"/>
              <a:t>Important issue to the heart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accent1"/>
                </a:solidFill>
                <a:latin typeface="Arial Narrow" pitchFamily="34" charset="0"/>
              </a:rPr>
              <a:t>Needs Assessment Phases</a:t>
            </a:r>
            <a:endParaRPr lang="en-US">
              <a:solidFill>
                <a:schemeClr val="accent1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133600"/>
            <a:ext cx="7742238" cy="4572000"/>
          </a:xfrm>
        </p:spPr>
        <p:txBody>
          <a:bodyPr/>
          <a:lstStyle/>
          <a:p>
            <a:pPr>
              <a:buSzPct val="120000"/>
              <a:buFont typeface="Wingdings" pitchFamily="2" charset="2"/>
              <a:buChar char="§"/>
            </a:pPr>
            <a:r>
              <a:rPr lang="en-US"/>
              <a:t>Health problem identification and measurement</a:t>
            </a:r>
          </a:p>
          <a:p>
            <a:pPr>
              <a:buSzPct val="120000"/>
              <a:buFont typeface="Wingdings" pitchFamily="2" charset="2"/>
              <a:buChar char="§"/>
            </a:pPr>
            <a:r>
              <a:rPr lang="en-US"/>
              <a:t>Prioritization of health problems 								</a:t>
            </a:r>
          </a:p>
          <a:p>
            <a:pPr>
              <a:buSzPct val="120000"/>
              <a:buFont typeface="Wingdings" pitchFamily="2" charset="2"/>
              <a:buChar char="§"/>
            </a:pPr>
            <a:r>
              <a:rPr lang="en-US"/>
              <a:t>Analysis of a particular health problem</a:t>
            </a:r>
          </a:p>
          <a:p>
            <a:pPr>
              <a:buSzPct val="120000"/>
              <a:buFont typeface="Wingdings" pitchFamily="2" charset="2"/>
              <a:buChar char="§"/>
            </a:pPr>
            <a:r>
              <a:rPr lang="en-US"/>
              <a:t>Assess potential strategies to address targeted aspects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3810000" y="1447800"/>
            <a:ext cx="1600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>
                <a:solidFill>
                  <a:schemeClr val="tx2"/>
                </a:solidFill>
                <a:latin typeface="Arial" charset="0"/>
              </a:rPr>
              <a:t>Part 1</a:t>
            </a:r>
            <a:endParaRPr lang="en-US" sz="3600" b="1" i="1">
              <a:latin typeface="Arial" charset="0"/>
            </a:endParaRP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3810000" y="3733800"/>
            <a:ext cx="1600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>
                <a:solidFill>
                  <a:schemeClr val="tx2"/>
                </a:solidFill>
                <a:latin typeface="Arial" charset="0"/>
              </a:rPr>
              <a:t>Part 2</a:t>
            </a:r>
            <a:endParaRPr lang="en-US" sz="3600" b="1" i="1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772400" cy="1143000"/>
          </a:xfrm>
        </p:spPr>
        <p:txBody>
          <a:bodyPr/>
          <a:lstStyle/>
          <a:p>
            <a:r>
              <a:rPr lang="en-US" b="1" smtClean="0">
                <a:solidFill>
                  <a:schemeClr val="tx1"/>
                </a:solidFill>
                <a:latin typeface="Arial Narrow" pitchFamily="34" charset="0"/>
              </a:rPr>
              <a:t>Being Effective in Public Health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 rot="10800000">
            <a:off x="3883025" y="5105400"/>
            <a:ext cx="1828800" cy="1371600"/>
          </a:xfrm>
          <a:prstGeom prst="rightArrow">
            <a:avLst>
              <a:gd name="adj1" fmla="val 50000"/>
              <a:gd name="adj2" fmla="val 33333"/>
            </a:avLst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341438" y="1524000"/>
            <a:ext cx="7070725" cy="4648200"/>
            <a:chOff x="845" y="960"/>
            <a:chExt cx="4454" cy="2928"/>
          </a:xfrm>
        </p:grpSpPr>
        <p:sp>
          <p:nvSpPr>
            <p:cNvPr id="25613" name="AutoShape 5"/>
            <p:cNvSpPr>
              <a:spLocks noChangeArrowheads="1"/>
            </p:cNvSpPr>
            <p:nvPr/>
          </p:nvSpPr>
          <p:spPr bwMode="auto">
            <a:xfrm>
              <a:off x="2544" y="960"/>
              <a:ext cx="1152" cy="864"/>
            </a:xfrm>
            <a:prstGeom prst="rightArrow">
              <a:avLst>
                <a:gd name="adj1" fmla="val 50000"/>
                <a:gd name="adj2" fmla="val 33333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4" name="Text Box 6"/>
            <p:cNvSpPr txBox="1">
              <a:spLocks noChangeArrowheads="1"/>
            </p:cNvSpPr>
            <p:nvPr/>
          </p:nvSpPr>
          <p:spPr bwMode="auto">
            <a:xfrm>
              <a:off x="4032" y="1104"/>
              <a:ext cx="1267" cy="576"/>
            </a:xfrm>
            <a:prstGeom prst="rect">
              <a:avLst/>
            </a:prstGeom>
            <a:gradFill rotWithShape="1">
              <a:gsLst>
                <a:gs pos="0">
                  <a:srgbClr val="33CCCC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006699"/>
                  </a:solidFill>
                  <a:latin typeface="Arial Narrow" pitchFamily="34" charset="0"/>
                </a:rPr>
                <a:t>Assessment</a:t>
              </a:r>
            </a:p>
          </p:txBody>
        </p:sp>
        <p:sp>
          <p:nvSpPr>
            <p:cNvPr id="25615" name="Text Box 7"/>
            <p:cNvSpPr txBox="1">
              <a:spLocks noChangeArrowheads="1"/>
            </p:cNvSpPr>
            <p:nvPr/>
          </p:nvSpPr>
          <p:spPr bwMode="auto">
            <a:xfrm>
              <a:off x="4032" y="2160"/>
              <a:ext cx="1267" cy="576"/>
            </a:xfrm>
            <a:prstGeom prst="rect">
              <a:avLst/>
            </a:prstGeom>
            <a:gradFill rotWithShape="1">
              <a:gsLst>
                <a:gs pos="0">
                  <a:srgbClr val="33CCCC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006699"/>
                  </a:solidFill>
                  <a:latin typeface="Arial Narrow" pitchFamily="34" charset="0"/>
                </a:rPr>
                <a:t>Capacity &amp; Strategies</a:t>
              </a:r>
            </a:p>
          </p:txBody>
        </p:sp>
        <p:sp>
          <p:nvSpPr>
            <p:cNvPr id="25616" name="Text Box 8"/>
            <p:cNvSpPr txBox="1">
              <a:spLocks noChangeArrowheads="1"/>
            </p:cNvSpPr>
            <p:nvPr/>
          </p:nvSpPr>
          <p:spPr bwMode="auto">
            <a:xfrm>
              <a:off x="4032" y="3312"/>
              <a:ext cx="1267" cy="576"/>
            </a:xfrm>
            <a:prstGeom prst="rect">
              <a:avLst/>
            </a:prstGeom>
            <a:gradFill rotWithShape="1">
              <a:gsLst>
                <a:gs pos="0">
                  <a:srgbClr val="33CCCC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006699"/>
                  </a:solidFill>
                  <a:latin typeface="Arial Narrow" pitchFamily="34" charset="0"/>
                </a:rPr>
                <a:t>Plan</a:t>
              </a:r>
            </a:p>
          </p:txBody>
        </p:sp>
        <p:sp>
          <p:nvSpPr>
            <p:cNvPr id="25617" name="Text Box 9"/>
            <p:cNvSpPr txBox="1">
              <a:spLocks noChangeArrowheads="1"/>
            </p:cNvSpPr>
            <p:nvPr/>
          </p:nvSpPr>
          <p:spPr bwMode="auto">
            <a:xfrm>
              <a:off x="845" y="1104"/>
              <a:ext cx="1267" cy="576"/>
            </a:xfrm>
            <a:prstGeom prst="rect">
              <a:avLst/>
            </a:prstGeom>
            <a:gradFill rotWithShape="1">
              <a:gsLst>
                <a:gs pos="0">
                  <a:srgbClr val="33CCCC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006699"/>
                  </a:solidFill>
                  <a:latin typeface="Arial Narrow" pitchFamily="34" charset="0"/>
                </a:rPr>
                <a:t>Evaluation</a:t>
              </a:r>
            </a:p>
          </p:txBody>
        </p:sp>
        <p:sp>
          <p:nvSpPr>
            <p:cNvPr id="25618" name="Text Box 10"/>
            <p:cNvSpPr txBox="1">
              <a:spLocks noChangeArrowheads="1"/>
            </p:cNvSpPr>
            <p:nvPr/>
          </p:nvSpPr>
          <p:spPr bwMode="auto">
            <a:xfrm>
              <a:off x="845" y="2160"/>
              <a:ext cx="1267" cy="576"/>
            </a:xfrm>
            <a:prstGeom prst="rect">
              <a:avLst/>
            </a:prstGeom>
            <a:gradFill rotWithShape="1">
              <a:gsLst>
                <a:gs pos="0">
                  <a:srgbClr val="33CCCC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006699"/>
                  </a:solidFill>
                  <a:latin typeface="Arial Narrow" pitchFamily="34" charset="0"/>
                </a:rPr>
                <a:t>Monitor</a:t>
              </a:r>
            </a:p>
          </p:txBody>
        </p:sp>
        <p:sp>
          <p:nvSpPr>
            <p:cNvPr id="25619" name="Text Box 11"/>
            <p:cNvSpPr txBox="1">
              <a:spLocks noChangeArrowheads="1"/>
            </p:cNvSpPr>
            <p:nvPr/>
          </p:nvSpPr>
          <p:spPr bwMode="auto">
            <a:xfrm>
              <a:off x="845" y="3312"/>
              <a:ext cx="1267" cy="576"/>
            </a:xfrm>
            <a:prstGeom prst="rect">
              <a:avLst/>
            </a:prstGeom>
            <a:gradFill rotWithShape="1">
              <a:gsLst>
                <a:gs pos="0">
                  <a:srgbClr val="33CCCC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006699"/>
                  </a:solidFill>
                  <a:latin typeface="Arial Narrow" pitchFamily="34" charset="0"/>
                </a:rPr>
                <a:t>Implement</a:t>
              </a:r>
            </a:p>
          </p:txBody>
        </p:sp>
        <p:sp>
          <p:nvSpPr>
            <p:cNvPr id="25620" name="Line 12"/>
            <p:cNvSpPr>
              <a:spLocks noChangeShapeType="1"/>
            </p:cNvSpPr>
            <p:nvPr/>
          </p:nvSpPr>
          <p:spPr bwMode="auto">
            <a:xfrm>
              <a:off x="4656" y="179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1" name="Line 13"/>
            <p:cNvSpPr>
              <a:spLocks noChangeShapeType="1"/>
            </p:cNvSpPr>
            <p:nvPr/>
          </p:nvSpPr>
          <p:spPr bwMode="auto">
            <a:xfrm>
              <a:off x="4656" y="2880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2" name="Line 14"/>
            <p:cNvSpPr>
              <a:spLocks noChangeShapeType="1"/>
            </p:cNvSpPr>
            <p:nvPr/>
          </p:nvSpPr>
          <p:spPr bwMode="auto">
            <a:xfrm>
              <a:off x="1440" y="179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3" name="Line 15"/>
            <p:cNvSpPr>
              <a:spLocks noChangeShapeType="1"/>
            </p:cNvSpPr>
            <p:nvPr/>
          </p:nvSpPr>
          <p:spPr bwMode="auto">
            <a:xfrm>
              <a:off x="1440" y="2880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4" name="Text Box 16"/>
            <p:cNvSpPr txBox="1">
              <a:spLocks noChangeArrowheads="1"/>
            </p:cNvSpPr>
            <p:nvPr/>
          </p:nvSpPr>
          <p:spPr bwMode="auto">
            <a:xfrm>
              <a:off x="2679" y="1200"/>
              <a:ext cx="77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>
                  <a:latin typeface="Arial" charset="0"/>
                </a:rPr>
                <a:t>Plan</a:t>
              </a:r>
            </a:p>
          </p:txBody>
        </p:sp>
        <p:sp>
          <p:nvSpPr>
            <p:cNvPr id="25625" name="Text Box 17"/>
            <p:cNvSpPr txBox="1">
              <a:spLocks noChangeArrowheads="1"/>
            </p:cNvSpPr>
            <p:nvPr/>
          </p:nvSpPr>
          <p:spPr bwMode="auto">
            <a:xfrm>
              <a:off x="2679" y="3456"/>
              <a:ext cx="77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>
                  <a:latin typeface="Arial" charset="0"/>
                </a:rPr>
                <a:t>Do</a:t>
              </a:r>
            </a:p>
          </p:txBody>
        </p:sp>
      </p:grp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2928938" y="2128838"/>
            <a:ext cx="3733800" cy="4448175"/>
            <a:chOff x="1845" y="1341"/>
            <a:chExt cx="2352" cy="2802"/>
          </a:xfrm>
        </p:grpSpPr>
        <p:pic>
          <p:nvPicPr>
            <p:cNvPr id="25606" name="Picture 28" descr="MCj04346670000[1]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45" y="1341"/>
              <a:ext cx="2352" cy="2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607" name="Text Box 21"/>
            <p:cNvSpPr txBox="1">
              <a:spLocks noChangeArrowheads="1"/>
            </p:cNvSpPr>
            <p:nvPr/>
          </p:nvSpPr>
          <p:spPr bwMode="auto">
            <a:xfrm>
              <a:off x="2688" y="1728"/>
              <a:ext cx="6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Arial" charset="0"/>
                </a:rPr>
                <a:t>Who?</a:t>
              </a:r>
            </a:p>
          </p:txBody>
        </p:sp>
        <p:sp>
          <p:nvSpPr>
            <p:cNvPr id="25608" name="Text Box 22"/>
            <p:cNvSpPr txBox="1">
              <a:spLocks noChangeArrowheads="1"/>
            </p:cNvSpPr>
            <p:nvPr/>
          </p:nvSpPr>
          <p:spPr bwMode="auto">
            <a:xfrm>
              <a:off x="2658" y="2001"/>
              <a:ext cx="70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Arial" charset="0"/>
                </a:rPr>
                <a:t>What?</a:t>
              </a:r>
            </a:p>
          </p:txBody>
        </p:sp>
        <p:sp>
          <p:nvSpPr>
            <p:cNvPr id="25609" name="Text Box 23"/>
            <p:cNvSpPr txBox="1">
              <a:spLocks noChangeArrowheads="1"/>
            </p:cNvSpPr>
            <p:nvPr/>
          </p:nvSpPr>
          <p:spPr bwMode="auto">
            <a:xfrm>
              <a:off x="2317" y="2286"/>
              <a:ext cx="7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Arial" charset="0"/>
                </a:rPr>
                <a:t>When?</a:t>
              </a:r>
            </a:p>
          </p:txBody>
        </p:sp>
        <p:sp>
          <p:nvSpPr>
            <p:cNvPr id="25610" name="Text Box 24"/>
            <p:cNvSpPr txBox="1">
              <a:spLocks noChangeArrowheads="1"/>
            </p:cNvSpPr>
            <p:nvPr/>
          </p:nvSpPr>
          <p:spPr bwMode="auto">
            <a:xfrm>
              <a:off x="3006" y="2286"/>
              <a:ext cx="8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Arial" charset="0"/>
                </a:rPr>
                <a:t>Where?</a:t>
              </a:r>
            </a:p>
          </p:txBody>
        </p:sp>
        <p:sp>
          <p:nvSpPr>
            <p:cNvPr id="25611" name="Text Box 25"/>
            <p:cNvSpPr txBox="1">
              <a:spLocks noChangeArrowheads="1"/>
            </p:cNvSpPr>
            <p:nvPr/>
          </p:nvSpPr>
          <p:spPr bwMode="auto">
            <a:xfrm>
              <a:off x="2722" y="2562"/>
              <a:ext cx="63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Arial" charset="0"/>
                </a:rPr>
                <a:t>How?</a:t>
              </a:r>
            </a:p>
          </p:txBody>
        </p:sp>
        <p:sp>
          <p:nvSpPr>
            <p:cNvPr id="25612" name="Text Box 26"/>
            <p:cNvSpPr txBox="1">
              <a:spLocks noChangeArrowheads="1"/>
            </p:cNvSpPr>
            <p:nvPr/>
          </p:nvSpPr>
          <p:spPr bwMode="auto">
            <a:xfrm>
              <a:off x="2418" y="2859"/>
              <a:ext cx="12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Arial" charset="0"/>
                </a:rPr>
                <a:t>Resources?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396" name="Object 4"/>
          <p:cNvGraphicFramePr>
            <a:graphicFrameLocks noChangeAspect="1"/>
          </p:cNvGraphicFramePr>
          <p:nvPr/>
        </p:nvGraphicFramePr>
        <p:xfrm>
          <a:off x="7597775" y="1066800"/>
          <a:ext cx="1546225" cy="4267200"/>
        </p:xfrm>
        <a:graphic>
          <a:graphicData uri="http://schemas.openxmlformats.org/presentationml/2006/ole">
            <p:oleObj spid="_x0000_s59396" name="Drawing" r:id="rId3" imgW="406800" imgH="1202400" progId="">
              <p:embed/>
            </p:oleObj>
          </a:graphicData>
        </a:graphic>
      </p:graphicFrame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accent1"/>
                </a:solidFill>
                <a:latin typeface="Arial Narrow" pitchFamily="34" charset="0"/>
              </a:rPr>
              <a:t>Bill's Steps for Problem-Oriented Needs Assessment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ct val="125000"/>
              <a:buFontTx/>
              <a:buChar char="•"/>
            </a:pPr>
            <a:r>
              <a:rPr lang="en-US"/>
              <a:t>Theoretical Framework</a:t>
            </a:r>
          </a:p>
          <a:p>
            <a:pPr>
              <a:buSzPct val="125000"/>
              <a:buFontTx/>
              <a:buChar char="•"/>
            </a:pPr>
            <a:r>
              <a:rPr lang="en-US"/>
              <a:t>Gather Readily Available Information</a:t>
            </a:r>
          </a:p>
          <a:p>
            <a:pPr>
              <a:buSzPct val="125000"/>
              <a:buFontTx/>
              <a:buChar char="•"/>
            </a:pPr>
            <a:r>
              <a:rPr lang="en-US"/>
              <a:t>Frame and Choose Critical Questions</a:t>
            </a:r>
          </a:p>
          <a:p>
            <a:pPr>
              <a:buSzPct val="125000"/>
              <a:buFontTx/>
              <a:buChar char="•"/>
            </a:pPr>
            <a:r>
              <a:rPr lang="en-US"/>
              <a:t>Choose and Develop Methods</a:t>
            </a:r>
          </a:p>
          <a:p>
            <a:pPr>
              <a:buSzPct val="125000"/>
              <a:buFontTx/>
              <a:buChar char="•"/>
            </a:pPr>
            <a:r>
              <a:rPr lang="en-US"/>
              <a:t>Analyze and Answer Your Questions</a:t>
            </a:r>
          </a:p>
          <a:p>
            <a:pPr>
              <a:buSzPct val="125000"/>
              <a:buFontTx/>
              <a:buChar char="•"/>
            </a:pPr>
            <a:r>
              <a:rPr lang="en-US"/>
              <a:t>Summarize Your Problem</a:t>
            </a:r>
          </a:p>
          <a:p>
            <a:pPr>
              <a:buSzPct val="125000"/>
              <a:buFontTx/>
              <a:buChar char="•"/>
            </a:pPr>
            <a:r>
              <a:rPr lang="en-US"/>
              <a:t>Present the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accent1"/>
                </a:solidFill>
                <a:latin typeface="Arial Narrow" pitchFamily="34" charset="0"/>
              </a:rPr>
              <a:t>Being Effective in Public Health?</a:t>
            </a:r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2609850" y="1752600"/>
          <a:ext cx="4632325" cy="4876800"/>
        </p:xfrm>
        <a:graphic>
          <a:graphicData uri="http://schemas.openxmlformats.org/presentationml/2006/ole">
            <p:oleObj spid="_x0000_s6147" name="Drawing" r:id="rId3" imgW="1360800" imgH="1432800" progId="">
              <p:embed/>
            </p:oleObj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418" name="Object 2"/>
          <p:cNvGraphicFramePr>
            <a:graphicFrameLocks noChangeAspect="1"/>
          </p:cNvGraphicFramePr>
          <p:nvPr/>
        </p:nvGraphicFramePr>
        <p:xfrm>
          <a:off x="914400" y="304800"/>
          <a:ext cx="7924800" cy="5884863"/>
        </p:xfrm>
        <a:graphic>
          <a:graphicData uri="http://schemas.openxmlformats.org/presentationml/2006/ole">
            <p:oleObj spid="_x0000_s60418" name="Drawing" r:id="rId3" imgW="9150480" imgH="6792840" progId="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42" name="Object 2"/>
          <p:cNvGraphicFramePr>
            <a:graphicFrameLocks noChangeAspect="1"/>
          </p:cNvGraphicFramePr>
          <p:nvPr/>
        </p:nvGraphicFramePr>
        <p:xfrm>
          <a:off x="1066800" y="139700"/>
          <a:ext cx="7848600" cy="5942013"/>
        </p:xfrm>
        <a:graphic>
          <a:graphicData uri="http://schemas.openxmlformats.org/presentationml/2006/ole">
            <p:oleObj spid="_x0000_s61442" name="Drawing" r:id="rId3" imgW="2505600" imgH="1897200" progId="">
              <p:embed/>
            </p:oleObj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466" name="Object 2"/>
          <p:cNvGraphicFramePr>
            <a:graphicFrameLocks noChangeAspect="1"/>
          </p:cNvGraphicFramePr>
          <p:nvPr/>
        </p:nvGraphicFramePr>
        <p:xfrm>
          <a:off x="1066800" y="303213"/>
          <a:ext cx="7543800" cy="5835650"/>
        </p:xfrm>
        <a:graphic>
          <a:graphicData uri="http://schemas.openxmlformats.org/presentationml/2006/ole">
            <p:oleObj spid="_x0000_s62466" name="Drawing" r:id="rId3" imgW="2484000" imgH="1922400" progId="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accent1"/>
                </a:solidFill>
                <a:latin typeface="Arial Narrow" pitchFamily="34" charset="0"/>
              </a:rPr>
              <a:t>Gather…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Other Needs Assessments</a:t>
            </a:r>
          </a:p>
          <a:p>
            <a:r>
              <a:rPr lang="en-US"/>
              <a:t>Available Reports</a:t>
            </a:r>
          </a:p>
          <a:p>
            <a:r>
              <a:rPr lang="en-US"/>
              <a:t>Key Data People</a:t>
            </a:r>
          </a:p>
          <a:p>
            <a:r>
              <a:rPr lang="en-US"/>
              <a:t>Key Community People</a:t>
            </a:r>
          </a:p>
        </p:txBody>
      </p:sp>
      <p:graphicFrame>
        <p:nvGraphicFramePr>
          <p:cNvPr id="63492" name="Object 4"/>
          <p:cNvGraphicFramePr>
            <a:graphicFrameLocks noChangeAspect="1"/>
          </p:cNvGraphicFramePr>
          <p:nvPr/>
        </p:nvGraphicFramePr>
        <p:xfrm>
          <a:off x="6248400" y="1752600"/>
          <a:ext cx="2405063" cy="3333750"/>
        </p:xfrm>
        <a:graphic>
          <a:graphicData uri="http://schemas.openxmlformats.org/presentationml/2006/ole">
            <p:oleObj spid="_x0000_s63492" name="Drawing" r:id="rId3" imgW="756000" imgH="1047600" progId="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1524000" y="1447800"/>
          <a:ext cx="7010400" cy="5105400"/>
        </p:xfrm>
        <a:graphic>
          <a:graphicData uri="http://schemas.openxmlformats.org/presentationml/2006/ole">
            <p:oleObj spid="_x0000_s35844" name="Drawing" r:id="rId3" imgW="2239200" imgH="1818000" progId="">
              <p:embed/>
            </p:oleObj>
          </a:graphicData>
        </a:graphic>
      </p:graphicFrame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accent1"/>
                </a:solidFill>
                <a:latin typeface="Arial Narrow" pitchFamily="34" charset="0"/>
              </a:rPr>
              <a:t>Frame &amp; Choose Critical Questions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Are Remaining Questions?</a:t>
            </a:r>
          </a:p>
          <a:p>
            <a:r>
              <a:rPr lang="en-US"/>
              <a:t>What is Gained By Answering the Question?  Do Something Different?</a:t>
            </a:r>
          </a:p>
          <a:p>
            <a:r>
              <a:rPr lang="en-US"/>
              <a:t>Can the Question Be Answered?</a:t>
            </a:r>
          </a:p>
          <a:p>
            <a:r>
              <a:rPr lang="en-US"/>
              <a:t>What Will It Cost?</a:t>
            </a:r>
          </a:p>
          <a:p>
            <a:r>
              <a:rPr lang="en-US"/>
              <a:t>Will It Be Part of the Big Picture?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994" name="Object 2"/>
          <p:cNvGraphicFramePr>
            <a:graphicFrameLocks noChangeAspect="1"/>
          </p:cNvGraphicFramePr>
          <p:nvPr/>
        </p:nvGraphicFramePr>
        <p:xfrm>
          <a:off x="7597775" y="1066800"/>
          <a:ext cx="1546225" cy="4267200"/>
        </p:xfrm>
        <a:graphic>
          <a:graphicData uri="http://schemas.openxmlformats.org/presentationml/2006/ole">
            <p:oleObj spid="_x0000_s84994" name="Drawing" r:id="rId3" imgW="406800" imgH="1202400" progId="">
              <p:embed/>
            </p:oleObj>
          </a:graphicData>
        </a:graphic>
      </p:graphicFrame>
      <p:sp>
        <p:nvSpPr>
          <p:cNvPr id="849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accent1"/>
                </a:solidFill>
                <a:latin typeface="Arial Narrow" pitchFamily="34" charset="0"/>
              </a:rPr>
              <a:t>Bill's Steps for Problem-Oriented Needs Assessment</a:t>
            </a:r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ct val="125000"/>
              <a:buFontTx/>
              <a:buChar char="•"/>
            </a:pPr>
            <a:r>
              <a:rPr lang="en-US"/>
              <a:t>Theoretical Framework</a:t>
            </a:r>
          </a:p>
          <a:p>
            <a:pPr>
              <a:buSzPct val="125000"/>
              <a:buFontTx/>
              <a:buChar char="•"/>
            </a:pPr>
            <a:r>
              <a:rPr lang="en-US"/>
              <a:t>Gather Readily Available Information</a:t>
            </a:r>
          </a:p>
          <a:p>
            <a:pPr>
              <a:buSzPct val="125000"/>
              <a:buFontTx/>
              <a:buChar char="•"/>
            </a:pPr>
            <a:r>
              <a:rPr lang="en-US"/>
              <a:t>Frame and Choose Critical Questions</a:t>
            </a:r>
          </a:p>
          <a:p>
            <a:pPr>
              <a:buSzPct val="125000"/>
              <a:buFontTx/>
              <a:buChar char="•"/>
            </a:pPr>
            <a:r>
              <a:rPr lang="en-US"/>
              <a:t>Choose and Develop Methods</a:t>
            </a:r>
          </a:p>
          <a:p>
            <a:pPr>
              <a:buSzPct val="125000"/>
              <a:buFontTx/>
              <a:buChar char="•"/>
            </a:pPr>
            <a:r>
              <a:rPr lang="en-US"/>
              <a:t>Analyze and Answer Your Questions</a:t>
            </a:r>
          </a:p>
          <a:p>
            <a:pPr>
              <a:buSzPct val="125000"/>
              <a:buFontTx/>
              <a:buChar char="•"/>
            </a:pPr>
            <a:r>
              <a:rPr lang="en-US"/>
              <a:t>Summarize Your Problem</a:t>
            </a:r>
          </a:p>
          <a:p>
            <a:pPr>
              <a:buSzPct val="125000"/>
              <a:buFontTx/>
              <a:buChar char="•"/>
            </a:pPr>
            <a:r>
              <a:rPr lang="en-US"/>
              <a:t>Present the Results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1"/>
                </a:solidFill>
                <a:latin typeface="Arial Narrow" pitchFamily="34" charset="0"/>
              </a:rPr>
              <a:t>Needs Assessment Results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Statement of the problem</a:t>
            </a:r>
          </a:p>
          <a:p>
            <a:r>
              <a:rPr lang="en-US"/>
              <a:t>Problem trends</a:t>
            </a:r>
          </a:p>
          <a:p>
            <a:r>
              <a:rPr lang="en-US"/>
              <a:t>Individual contributors to the problem</a:t>
            </a:r>
          </a:p>
          <a:p>
            <a:r>
              <a:rPr lang="en-US"/>
              <a:t>Individual strengths</a:t>
            </a:r>
          </a:p>
          <a:p>
            <a:r>
              <a:rPr lang="en-US"/>
              <a:t>Community contributors to the problem</a:t>
            </a:r>
          </a:p>
          <a:p>
            <a:r>
              <a:rPr lang="en-US"/>
              <a:t>Community strengths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accent1"/>
                </a:solidFill>
                <a:latin typeface="Arial Narrow" pitchFamily="34" charset="0"/>
              </a:rPr>
              <a:t>Being Effective in Public Health</a:t>
            </a:r>
            <a:endParaRPr lang="en-US"/>
          </a:p>
        </p:txBody>
      </p:sp>
      <p:graphicFrame>
        <p:nvGraphicFramePr>
          <p:cNvPr id="46083" name="Object 3"/>
          <p:cNvGraphicFramePr>
            <a:graphicFrameLocks noChangeAspect="1"/>
          </p:cNvGraphicFramePr>
          <p:nvPr/>
        </p:nvGraphicFramePr>
        <p:xfrm>
          <a:off x="1219200" y="2057400"/>
          <a:ext cx="7620000" cy="3937000"/>
        </p:xfrm>
        <a:graphic>
          <a:graphicData uri="http://schemas.openxmlformats.org/presentationml/2006/ole">
            <p:oleObj spid="_x0000_s101378" name="Drawing" r:id="rId3" imgW="2055600" imgH="1062000" progId="">
              <p:embed/>
            </p:oleObj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36638" y="76200"/>
            <a:ext cx="7954962" cy="762000"/>
          </a:xfrm>
        </p:spPr>
        <p:txBody>
          <a:bodyPr/>
          <a:lstStyle/>
          <a:p>
            <a:pPr algn="ctr"/>
            <a:r>
              <a:rPr lang="en-US" b="1" smtClean="0">
                <a:solidFill>
                  <a:schemeClr val="accent1"/>
                </a:solidFill>
                <a:latin typeface="Arial" charset="0"/>
              </a:rPr>
              <a:t>Problem Analysis</a:t>
            </a:r>
          </a:p>
        </p:txBody>
      </p:sp>
      <p:sp>
        <p:nvSpPr>
          <p:cNvPr id="67587" name="Text Box 4"/>
          <p:cNvSpPr txBox="1">
            <a:spLocks noChangeArrowheads="1"/>
          </p:cNvSpPr>
          <p:nvPr/>
        </p:nvSpPr>
        <p:spPr bwMode="auto">
          <a:xfrm>
            <a:off x="1447800" y="1020763"/>
            <a:ext cx="7162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accent1"/>
                </a:solidFill>
                <a:latin typeface="Arial" charset="0"/>
              </a:rPr>
              <a:t>Access to poison by children</a:t>
            </a:r>
          </a:p>
        </p:txBody>
      </p:sp>
      <p:sp>
        <p:nvSpPr>
          <p:cNvPr id="67588" name="Text Box 5"/>
          <p:cNvSpPr txBox="1">
            <a:spLocks noChangeArrowheads="1"/>
          </p:cNvSpPr>
          <p:nvPr/>
        </p:nvSpPr>
        <p:spPr bwMode="auto">
          <a:xfrm>
            <a:off x="1447800" y="2620963"/>
            <a:ext cx="7162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accent1"/>
                </a:solidFill>
                <a:latin typeface="Arial" charset="0"/>
              </a:rPr>
              <a:t>Ingestion of poison</a:t>
            </a:r>
          </a:p>
        </p:txBody>
      </p:sp>
      <p:sp>
        <p:nvSpPr>
          <p:cNvPr id="67589" name="Text Box 6"/>
          <p:cNvSpPr txBox="1">
            <a:spLocks noChangeArrowheads="1"/>
          </p:cNvSpPr>
          <p:nvPr/>
        </p:nvSpPr>
        <p:spPr bwMode="auto">
          <a:xfrm>
            <a:off x="1447800" y="4449763"/>
            <a:ext cx="7162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accent1"/>
                </a:solidFill>
                <a:latin typeface="Arial" charset="0"/>
              </a:rPr>
              <a:t>Death from poison consumption</a:t>
            </a:r>
          </a:p>
        </p:txBody>
      </p:sp>
      <p:sp>
        <p:nvSpPr>
          <p:cNvPr id="67590" name="Rectangle 7"/>
          <p:cNvSpPr>
            <a:spLocks noChangeArrowheads="1"/>
          </p:cNvSpPr>
          <p:nvPr/>
        </p:nvSpPr>
        <p:spPr bwMode="auto">
          <a:xfrm rot="10800000">
            <a:off x="1036638" y="6096000"/>
            <a:ext cx="79549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1" lang="en-US" sz="4400" b="1">
                <a:solidFill>
                  <a:schemeClr val="tx2"/>
                </a:solidFill>
                <a:latin typeface="Arial" charset="0"/>
              </a:rPr>
              <a:t>Program Hypothesis</a:t>
            </a:r>
          </a:p>
        </p:txBody>
      </p:sp>
      <p:sp>
        <p:nvSpPr>
          <p:cNvPr id="67591" name="Text Box 8"/>
          <p:cNvSpPr txBox="1">
            <a:spLocks noChangeArrowheads="1"/>
          </p:cNvSpPr>
          <p:nvPr/>
        </p:nvSpPr>
        <p:spPr bwMode="auto">
          <a:xfrm rot="10800000">
            <a:off x="1447800" y="5059363"/>
            <a:ext cx="7162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tx2"/>
                </a:solidFill>
                <a:latin typeface="Arial" charset="0"/>
              </a:rPr>
              <a:t>Reduce child poison deaths</a:t>
            </a:r>
          </a:p>
        </p:txBody>
      </p:sp>
      <p:sp>
        <p:nvSpPr>
          <p:cNvPr id="67592" name="Text Box 9"/>
          <p:cNvSpPr txBox="1">
            <a:spLocks noChangeArrowheads="1"/>
          </p:cNvSpPr>
          <p:nvPr/>
        </p:nvSpPr>
        <p:spPr bwMode="auto">
          <a:xfrm rot="10800000">
            <a:off x="1447800" y="3154363"/>
            <a:ext cx="7162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tx2"/>
                </a:solidFill>
                <a:latin typeface="Arial" charset="0"/>
              </a:rPr>
              <a:t>Reduce poison consumption</a:t>
            </a:r>
          </a:p>
        </p:txBody>
      </p:sp>
      <p:sp>
        <p:nvSpPr>
          <p:cNvPr id="67593" name="Text Box 10"/>
          <p:cNvSpPr txBox="1">
            <a:spLocks noChangeArrowheads="1"/>
          </p:cNvSpPr>
          <p:nvPr/>
        </p:nvSpPr>
        <p:spPr bwMode="auto">
          <a:xfrm rot="10800000">
            <a:off x="1447800" y="1600200"/>
            <a:ext cx="716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tx2"/>
                </a:solidFill>
                <a:latin typeface="Arial" charset="0"/>
              </a:rPr>
              <a:t>Provide childproof containers</a:t>
            </a:r>
          </a:p>
        </p:txBody>
      </p:sp>
      <p:sp>
        <p:nvSpPr>
          <p:cNvPr id="67594" name="AutoShape 11"/>
          <p:cNvSpPr>
            <a:spLocks noChangeArrowheads="1"/>
          </p:cNvSpPr>
          <p:nvPr/>
        </p:nvSpPr>
        <p:spPr bwMode="auto">
          <a:xfrm>
            <a:off x="1143000" y="76200"/>
            <a:ext cx="1143000" cy="6858000"/>
          </a:xfrm>
          <a:prstGeom prst="curvedRightArrow">
            <a:avLst>
              <a:gd name="adj1" fmla="val 120000"/>
              <a:gd name="adj2" fmla="val 240000"/>
              <a:gd name="adj3" fmla="val 33333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5" name="AutoShape 12"/>
          <p:cNvSpPr>
            <a:spLocks noChangeArrowheads="1"/>
          </p:cNvSpPr>
          <p:nvPr/>
        </p:nvSpPr>
        <p:spPr bwMode="auto">
          <a:xfrm rot="10800000">
            <a:off x="7924800" y="-76200"/>
            <a:ext cx="1143000" cy="6858000"/>
          </a:xfrm>
          <a:prstGeom prst="curvedRightArrow">
            <a:avLst>
              <a:gd name="adj1" fmla="val 120000"/>
              <a:gd name="adj2" fmla="val 240000"/>
              <a:gd name="adj3" fmla="val 33333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36638" y="76200"/>
            <a:ext cx="7954962" cy="762000"/>
          </a:xfrm>
        </p:spPr>
        <p:txBody>
          <a:bodyPr/>
          <a:lstStyle/>
          <a:p>
            <a:pPr algn="ctr"/>
            <a:r>
              <a:rPr lang="en-US" b="1" smtClean="0">
                <a:latin typeface="Arial" charset="0"/>
              </a:rPr>
              <a:t>Program Hypothesis</a:t>
            </a:r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1447800" y="1020763"/>
            <a:ext cx="7162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tx2"/>
                </a:solidFill>
                <a:latin typeface="Arial" charset="0"/>
              </a:rPr>
              <a:t>Reduce child poison deaths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1447800" y="2620963"/>
            <a:ext cx="7162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tx2"/>
                </a:solidFill>
                <a:latin typeface="Arial" charset="0"/>
              </a:rPr>
              <a:t>Reduce poison consumption</a:t>
            </a: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1447800" y="4373563"/>
            <a:ext cx="7162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tx2"/>
                </a:solidFill>
                <a:latin typeface="Arial" charset="0"/>
              </a:rPr>
              <a:t>Provide childproof containers</a:t>
            </a:r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 rot="10800000">
            <a:off x="1036638" y="6019800"/>
            <a:ext cx="79549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1" lang="en-US" sz="4400" b="1">
                <a:solidFill>
                  <a:schemeClr val="accent1"/>
                </a:solidFill>
                <a:latin typeface="Arial" charset="0"/>
              </a:rPr>
              <a:t>Problem Analysis</a:t>
            </a: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 rot="10800000">
            <a:off x="1447800" y="4906963"/>
            <a:ext cx="7162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accent1"/>
                </a:solidFill>
                <a:latin typeface="Arial" charset="0"/>
              </a:rPr>
              <a:t>Access to poison by children</a:t>
            </a:r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 rot="10800000">
            <a:off x="1447800" y="3154363"/>
            <a:ext cx="7162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accent1"/>
                </a:solidFill>
                <a:latin typeface="Arial" charset="0"/>
              </a:rPr>
              <a:t>Ingestion of poison</a:t>
            </a:r>
          </a:p>
        </p:txBody>
      </p:sp>
      <p:sp>
        <p:nvSpPr>
          <p:cNvPr id="68617" name="Text Box 9"/>
          <p:cNvSpPr txBox="1">
            <a:spLocks noChangeArrowheads="1"/>
          </p:cNvSpPr>
          <p:nvPr/>
        </p:nvSpPr>
        <p:spPr bwMode="auto">
          <a:xfrm rot="10800000">
            <a:off x="1447800" y="1524000"/>
            <a:ext cx="716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accent1"/>
                </a:solidFill>
                <a:latin typeface="Arial" charset="0"/>
              </a:rPr>
              <a:t>Death from poison consumption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1881188" y="762000"/>
          <a:ext cx="6091237" cy="6096000"/>
        </p:xfrm>
        <a:graphic>
          <a:graphicData uri="http://schemas.openxmlformats.org/presentationml/2006/ole">
            <p:oleObj spid="_x0000_s14340" name="Clip" r:id="rId3" imgW="3452400" imgH="3458520" progId="">
              <p:embed/>
            </p:oleObj>
          </a:graphicData>
        </a:graphic>
      </p:graphicFrame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990600" y="1828800"/>
          <a:ext cx="7924800" cy="4094163"/>
        </p:xfrm>
        <a:graphic>
          <a:graphicData uri="http://schemas.openxmlformats.org/presentationml/2006/ole">
            <p:oleObj spid="_x0000_s14339" name="Drawing" r:id="rId4" imgW="2055600" imgH="1062000" progId="">
              <p:embed/>
            </p:oleObj>
          </a:graphicData>
        </a:graphic>
      </p:graphicFrame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772400" cy="1143000"/>
          </a:xfrm>
        </p:spPr>
        <p:txBody>
          <a:bodyPr/>
          <a:lstStyle/>
          <a:p>
            <a:r>
              <a:rPr lang="en-US" b="1">
                <a:solidFill>
                  <a:schemeClr val="accent1"/>
                </a:solidFill>
                <a:latin typeface="Arial Narrow" pitchFamily="34" charset="0"/>
              </a:rPr>
              <a:t>Being Effective in Public Health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smtClean="0">
                <a:solidFill>
                  <a:schemeClr val="accent1"/>
                </a:solidFill>
                <a:latin typeface="Arial" charset="0"/>
              </a:rPr>
              <a:t>Program Hypothesis</a:t>
            </a: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990600" y="1447800"/>
            <a:ext cx="1447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CC00"/>
                </a:solidFill>
                <a:latin typeface="Arial" charset="0"/>
              </a:rPr>
              <a:t>Goal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990600" y="2635250"/>
            <a:ext cx="1600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CC00"/>
                </a:solidFill>
                <a:latin typeface="Arial" charset="0"/>
              </a:rPr>
              <a:t>Policy</a:t>
            </a: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990600" y="4038600"/>
            <a:ext cx="2209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CC00"/>
                </a:solidFill>
                <a:latin typeface="Arial" charset="0"/>
              </a:rPr>
              <a:t>Program</a:t>
            </a: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990600" y="5378450"/>
            <a:ext cx="2819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CC00"/>
                </a:solidFill>
                <a:latin typeface="Arial" charset="0"/>
              </a:rPr>
              <a:t>Operational</a:t>
            </a: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2057400" y="5973763"/>
            <a:ext cx="5029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Arial Narrow" pitchFamily="34" charset="0"/>
              </a:rPr>
              <a:t>Activities of the program</a:t>
            </a:r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1981200" y="4602163"/>
            <a:ext cx="6934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Arial Narrow" pitchFamily="34" charset="0"/>
              </a:rPr>
              <a:t>Change in characteristics of recipients</a:t>
            </a:r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1981200" y="3276600"/>
            <a:ext cx="6934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Arial Narrow" pitchFamily="34" charset="0"/>
              </a:rPr>
              <a:t>Change in health status of recipients</a:t>
            </a:r>
          </a:p>
        </p:txBody>
      </p:sp>
      <p:sp>
        <p:nvSpPr>
          <p:cNvPr id="70666" name="Text Box 10"/>
          <p:cNvSpPr txBox="1">
            <a:spLocks noChangeArrowheads="1"/>
          </p:cNvSpPr>
          <p:nvPr/>
        </p:nvSpPr>
        <p:spPr bwMode="auto">
          <a:xfrm>
            <a:off x="1981200" y="2011363"/>
            <a:ext cx="6934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Arial Narrow" pitchFamily="34" charset="0"/>
              </a:rPr>
              <a:t>Change in health of community</a:t>
            </a:r>
          </a:p>
        </p:txBody>
      </p:sp>
      <p:sp>
        <p:nvSpPr>
          <p:cNvPr id="70667" name="Line 11"/>
          <p:cNvSpPr>
            <a:spLocks noChangeShapeType="1"/>
          </p:cNvSpPr>
          <p:nvPr/>
        </p:nvSpPr>
        <p:spPr bwMode="auto">
          <a:xfrm flipV="1">
            <a:off x="4953000" y="5181600"/>
            <a:ext cx="0" cy="8382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0668" name="Line 12"/>
          <p:cNvSpPr>
            <a:spLocks noChangeShapeType="1"/>
          </p:cNvSpPr>
          <p:nvPr/>
        </p:nvSpPr>
        <p:spPr bwMode="auto">
          <a:xfrm flipV="1">
            <a:off x="4953000" y="3810000"/>
            <a:ext cx="0" cy="8382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0669" name="Line 13"/>
          <p:cNvSpPr>
            <a:spLocks noChangeShapeType="1"/>
          </p:cNvSpPr>
          <p:nvPr/>
        </p:nvSpPr>
        <p:spPr bwMode="auto">
          <a:xfrm flipV="1">
            <a:off x="4953000" y="2514600"/>
            <a:ext cx="0" cy="8382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0" y="0"/>
            <a:ext cx="1676400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7040563" y="3124200"/>
            <a:ext cx="1646237" cy="3048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kumimoji="1" lang="en-US" sz="1400" b="1" dirty="0" smtClean="0">
                <a:solidFill>
                  <a:srgbClr val="002060"/>
                </a:solidFill>
                <a:latin typeface="Arial" charset="0"/>
              </a:rPr>
              <a:t>Short Term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70000"/>
            </a:pPr>
            <a:endParaRPr kumimoji="1" lang="en-US" sz="1400" b="1" dirty="0" smtClean="0">
              <a:solidFill>
                <a:srgbClr val="002060"/>
              </a:solidFill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kumimoji="1" lang="en-US" sz="1400" b="1" dirty="0" smtClean="0">
                <a:solidFill>
                  <a:srgbClr val="002060"/>
                </a:solidFill>
                <a:latin typeface="Arial" charset="0"/>
              </a:rPr>
              <a:t>Intermediate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70000"/>
            </a:pPr>
            <a:endParaRPr kumimoji="1" lang="en-US" sz="1400" b="1" dirty="0" smtClean="0">
              <a:solidFill>
                <a:srgbClr val="002060"/>
              </a:solidFill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kumimoji="1" lang="en-US" sz="1400" b="1" dirty="0" smtClean="0">
                <a:solidFill>
                  <a:srgbClr val="002060"/>
                </a:solidFill>
                <a:latin typeface="Arial" charset="0"/>
              </a:rPr>
              <a:t>Long Term</a:t>
            </a:r>
            <a:endParaRPr kumimoji="1" lang="en-US" sz="1400" b="1" dirty="0">
              <a:solidFill>
                <a:srgbClr val="002060"/>
              </a:solidFill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endParaRPr kumimoji="1" lang="en-US" sz="1800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5394325" y="3124200"/>
            <a:ext cx="1646238" cy="3048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70000"/>
            </a:pPr>
            <a:endParaRPr kumimoji="1" lang="en-US" sz="1200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endParaRPr kumimoji="1" lang="en-US" sz="1200" dirty="0">
              <a:latin typeface="Arial" charset="0"/>
            </a:endParaRP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3749675" y="3124200"/>
            <a:ext cx="1644650" cy="3048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70000"/>
            </a:pPr>
            <a:endParaRPr kumimoji="1" lang="en-US" sz="1200" dirty="0">
              <a:latin typeface="Arial" charset="0"/>
            </a:endParaRPr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2103438" y="3124200"/>
            <a:ext cx="1646237" cy="3048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70000"/>
            </a:pPr>
            <a:endParaRPr kumimoji="1" lang="en-US" sz="1200" dirty="0">
              <a:latin typeface="Arial" charset="0"/>
            </a:endParaRPr>
          </a:p>
        </p:txBody>
      </p:sp>
      <p:sp>
        <p:nvSpPr>
          <p:cNvPr id="77831" name="Rectangle 7"/>
          <p:cNvSpPr>
            <a:spLocks noChangeArrowheads="1"/>
          </p:cNvSpPr>
          <p:nvPr/>
        </p:nvSpPr>
        <p:spPr bwMode="auto">
          <a:xfrm>
            <a:off x="457200" y="3124200"/>
            <a:ext cx="1646238" cy="3048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endParaRPr kumimoji="1" lang="en-US" sz="1200" dirty="0">
              <a:latin typeface="Arial" charset="0"/>
            </a:endParaRPr>
          </a:p>
        </p:txBody>
      </p:sp>
      <p:sp>
        <p:nvSpPr>
          <p:cNvPr id="77832" name="Rectangle 8"/>
          <p:cNvSpPr>
            <a:spLocks noChangeArrowheads="1"/>
          </p:cNvSpPr>
          <p:nvPr/>
        </p:nvSpPr>
        <p:spPr bwMode="auto">
          <a:xfrm>
            <a:off x="7040563" y="2133600"/>
            <a:ext cx="1646237" cy="990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kumimoji="1" lang="en-US" sz="1400" b="1" i="1" dirty="0">
                <a:solidFill>
                  <a:schemeClr val="accent1"/>
                </a:solidFill>
                <a:latin typeface="Arial" charset="0"/>
              </a:rPr>
              <a:t>Changes in the target population</a:t>
            </a:r>
          </a:p>
        </p:txBody>
      </p:sp>
      <p:sp>
        <p:nvSpPr>
          <p:cNvPr id="77833" name="Rectangle 9"/>
          <p:cNvSpPr>
            <a:spLocks noChangeArrowheads="1"/>
          </p:cNvSpPr>
          <p:nvPr/>
        </p:nvSpPr>
        <p:spPr bwMode="auto">
          <a:xfrm>
            <a:off x="5394325" y="2133600"/>
            <a:ext cx="1646238" cy="990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kumimoji="1" lang="en-US" sz="1400" b="1" i="1">
                <a:solidFill>
                  <a:schemeClr val="accent1"/>
                </a:solidFill>
                <a:latin typeface="Arial" charset="0"/>
              </a:rPr>
              <a:t>Products of the program</a:t>
            </a:r>
          </a:p>
        </p:txBody>
      </p:sp>
      <p:sp>
        <p:nvSpPr>
          <p:cNvPr id="77834" name="Rectangle 10"/>
          <p:cNvSpPr>
            <a:spLocks noChangeArrowheads="1"/>
          </p:cNvSpPr>
          <p:nvPr/>
        </p:nvSpPr>
        <p:spPr bwMode="auto">
          <a:xfrm>
            <a:off x="3749675" y="2133600"/>
            <a:ext cx="1644650" cy="990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kumimoji="1" lang="en-US" sz="1400" b="1" i="1">
                <a:solidFill>
                  <a:schemeClr val="accent1"/>
                </a:solidFill>
                <a:latin typeface="Arial" charset="0"/>
              </a:rPr>
              <a:t>Key actions of program staff and clients</a:t>
            </a:r>
          </a:p>
        </p:txBody>
      </p:sp>
      <p:sp>
        <p:nvSpPr>
          <p:cNvPr id="77835" name="Rectangle 11"/>
          <p:cNvSpPr>
            <a:spLocks noChangeArrowheads="1"/>
          </p:cNvSpPr>
          <p:nvPr/>
        </p:nvSpPr>
        <p:spPr bwMode="auto">
          <a:xfrm>
            <a:off x="2103438" y="2133600"/>
            <a:ext cx="1646237" cy="990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kumimoji="1" lang="en-US" sz="1400" b="1" i="1">
                <a:solidFill>
                  <a:schemeClr val="accent1"/>
                </a:solidFill>
                <a:latin typeface="Arial" charset="0"/>
              </a:rPr>
              <a:t>The resources needed to deliver the program</a:t>
            </a:r>
          </a:p>
        </p:txBody>
      </p:sp>
      <p:sp>
        <p:nvSpPr>
          <p:cNvPr id="77836" name="Rectangle 12"/>
          <p:cNvSpPr>
            <a:spLocks noChangeArrowheads="1"/>
          </p:cNvSpPr>
          <p:nvPr/>
        </p:nvSpPr>
        <p:spPr bwMode="auto">
          <a:xfrm>
            <a:off x="457200" y="2133600"/>
            <a:ext cx="1646238" cy="990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kumimoji="1" lang="en-US" sz="1400" b="1" i="1">
                <a:solidFill>
                  <a:schemeClr val="accent1"/>
                </a:solidFill>
                <a:latin typeface="Arial" charset="0"/>
              </a:rPr>
              <a:t>Theoretical assumptions about why a program works</a:t>
            </a:r>
          </a:p>
        </p:txBody>
      </p:sp>
      <p:sp>
        <p:nvSpPr>
          <p:cNvPr id="77837" name="Rectangle 13"/>
          <p:cNvSpPr>
            <a:spLocks noChangeArrowheads="1"/>
          </p:cNvSpPr>
          <p:nvPr/>
        </p:nvSpPr>
        <p:spPr bwMode="auto">
          <a:xfrm>
            <a:off x="7040563" y="1600200"/>
            <a:ext cx="1646237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kumimoji="1" lang="en-US" sz="1600" b="1">
                <a:latin typeface="Arial" charset="0"/>
              </a:rPr>
              <a:t>Outcomes</a:t>
            </a:r>
          </a:p>
        </p:txBody>
      </p:sp>
      <p:sp>
        <p:nvSpPr>
          <p:cNvPr id="77838" name="Rectangle 14"/>
          <p:cNvSpPr>
            <a:spLocks noChangeArrowheads="1"/>
          </p:cNvSpPr>
          <p:nvPr/>
        </p:nvSpPr>
        <p:spPr bwMode="auto">
          <a:xfrm>
            <a:off x="5394325" y="1600200"/>
            <a:ext cx="1646238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kumimoji="1" lang="en-US" sz="1600" b="1">
                <a:latin typeface="Arial" charset="0"/>
              </a:rPr>
              <a:t>Outputs</a:t>
            </a:r>
          </a:p>
        </p:txBody>
      </p:sp>
      <p:sp>
        <p:nvSpPr>
          <p:cNvPr id="77839" name="Rectangle 15"/>
          <p:cNvSpPr>
            <a:spLocks noChangeArrowheads="1"/>
          </p:cNvSpPr>
          <p:nvPr/>
        </p:nvSpPr>
        <p:spPr bwMode="auto">
          <a:xfrm>
            <a:off x="3749675" y="1600200"/>
            <a:ext cx="1644650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kumimoji="1" lang="en-US" sz="1600" b="1">
                <a:latin typeface="Arial" charset="0"/>
              </a:rPr>
              <a:t>Activities</a:t>
            </a:r>
          </a:p>
        </p:txBody>
      </p:sp>
      <p:sp>
        <p:nvSpPr>
          <p:cNvPr id="77840" name="Rectangle 16"/>
          <p:cNvSpPr>
            <a:spLocks noChangeArrowheads="1"/>
          </p:cNvSpPr>
          <p:nvPr/>
        </p:nvSpPr>
        <p:spPr bwMode="auto">
          <a:xfrm>
            <a:off x="2103438" y="1600200"/>
            <a:ext cx="1646237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kumimoji="1" lang="en-US" sz="1600" b="1">
                <a:latin typeface="Arial" charset="0"/>
              </a:rPr>
              <a:t>Inputs</a:t>
            </a:r>
          </a:p>
        </p:txBody>
      </p:sp>
      <p:sp>
        <p:nvSpPr>
          <p:cNvPr id="77841" name="Rectangle 17"/>
          <p:cNvSpPr>
            <a:spLocks noChangeArrowheads="1"/>
          </p:cNvSpPr>
          <p:nvPr/>
        </p:nvSpPr>
        <p:spPr bwMode="auto">
          <a:xfrm>
            <a:off x="457200" y="1600200"/>
            <a:ext cx="1646238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kumimoji="1" lang="en-US" sz="1600" b="1">
                <a:latin typeface="Arial" charset="0"/>
              </a:rPr>
              <a:t>Assumptions</a:t>
            </a:r>
          </a:p>
        </p:txBody>
      </p:sp>
      <p:sp>
        <p:nvSpPr>
          <p:cNvPr id="77842" name="Line 18"/>
          <p:cNvSpPr>
            <a:spLocks noChangeShapeType="1"/>
          </p:cNvSpPr>
          <p:nvPr/>
        </p:nvSpPr>
        <p:spPr bwMode="auto">
          <a:xfrm>
            <a:off x="457200" y="1600200"/>
            <a:ext cx="82296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843" name="Line 19"/>
          <p:cNvSpPr>
            <a:spLocks noChangeShapeType="1"/>
          </p:cNvSpPr>
          <p:nvPr/>
        </p:nvSpPr>
        <p:spPr bwMode="auto">
          <a:xfrm>
            <a:off x="457200" y="2133600"/>
            <a:ext cx="822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844" name="Line 20"/>
          <p:cNvSpPr>
            <a:spLocks noChangeShapeType="1"/>
          </p:cNvSpPr>
          <p:nvPr/>
        </p:nvSpPr>
        <p:spPr bwMode="auto">
          <a:xfrm>
            <a:off x="457200" y="3124200"/>
            <a:ext cx="822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845" name="Line 21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846" name="Line 22"/>
          <p:cNvSpPr>
            <a:spLocks noChangeShapeType="1"/>
          </p:cNvSpPr>
          <p:nvPr/>
        </p:nvSpPr>
        <p:spPr bwMode="auto">
          <a:xfrm>
            <a:off x="457200" y="1600200"/>
            <a:ext cx="0" cy="4572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847" name="Line 23"/>
          <p:cNvSpPr>
            <a:spLocks noChangeShapeType="1"/>
          </p:cNvSpPr>
          <p:nvPr/>
        </p:nvSpPr>
        <p:spPr bwMode="auto">
          <a:xfrm>
            <a:off x="2103438" y="1600200"/>
            <a:ext cx="0" cy="457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848" name="Line 24"/>
          <p:cNvSpPr>
            <a:spLocks noChangeShapeType="1"/>
          </p:cNvSpPr>
          <p:nvPr/>
        </p:nvSpPr>
        <p:spPr bwMode="auto">
          <a:xfrm>
            <a:off x="3749675" y="1600200"/>
            <a:ext cx="0" cy="457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849" name="Line 25"/>
          <p:cNvSpPr>
            <a:spLocks noChangeShapeType="1"/>
          </p:cNvSpPr>
          <p:nvPr/>
        </p:nvSpPr>
        <p:spPr bwMode="auto">
          <a:xfrm>
            <a:off x="5394325" y="1600200"/>
            <a:ext cx="0" cy="457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850" name="Line 26"/>
          <p:cNvSpPr>
            <a:spLocks noChangeShapeType="1"/>
          </p:cNvSpPr>
          <p:nvPr/>
        </p:nvSpPr>
        <p:spPr bwMode="auto">
          <a:xfrm>
            <a:off x="7040563" y="1600200"/>
            <a:ext cx="0" cy="457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851" name="Line 27"/>
          <p:cNvSpPr>
            <a:spLocks noChangeShapeType="1"/>
          </p:cNvSpPr>
          <p:nvPr/>
        </p:nvSpPr>
        <p:spPr bwMode="auto">
          <a:xfrm>
            <a:off x="8686800" y="1600200"/>
            <a:ext cx="0" cy="4572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852" name="Text Box 28"/>
          <p:cNvSpPr txBox="1">
            <a:spLocks noChangeArrowheads="1"/>
          </p:cNvSpPr>
          <p:nvPr/>
        </p:nvSpPr>
        <p:spPr bwMode="auto">
          <a:xfrm>
            <a:off x="228600" y="1143000"/>
            <a:ext cx="8686800" cy="338554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b="1" dirty="0" smtClean="0">
                <a:solidFill>
                  <a:schemeClr val="tx2"/>
                </a:solidFill>
                <a:latin typeface="Arial" charset="0"/>
              </a:rPr>
              <a:t>Population Focus:  Community(</a:t>
            </a:r>
            <a:r>
              <a:rPr lang="en-US" sz="1600" b="1" dirty="0" err="1" smtClean="0">
                <a:solidFill>
                  <a:schemeClr val="tx2"/>
                </a:solidFill>
                <a:latin typeface="Arial" charset="0"/>
              </a:rPr>
              <a:t>ies</a:t>
            </a:r>
            <a:r>
              <a:rPr lang="en-US" sz="1600" b="1" dirty="0" smtClean="0">
                <a:solidFill>
                  <a:schemeClr val="tx2"/>
                </a:solidFill>
                <a:latin typeface="Arial" charset="0"/>
              </a:rPr>
              <a:t>)</a:t>
            </a:r>
            <a:endParaRPr lang="en-US" sz="16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77853" name="Rectangle 29"/>
          <p:cNvSpPr>
            <a:spLocks noChangeArrowheads="1"/>
          </p:cNvSpPr>
          <p:nvPr/>
        </p:nvSpPr>
        <p:spPr bwMode="auto">
          <a:xfrm>
            <a:off x="1392238" y="329625"/>
            <a:ext cx="6781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chemeClr val="hlink"/>
                </a:solidFill>
                <a:latin typeface="Arial Black" pitchFamily="34" charset="0"/>
              </a:rPr>
              <a:t>Logic Model Framework</a:t>
            </a:r>
            <a:endParaRPr lang="en-US" sz="3200" dirty="0">
              <a:solidFill>
                <a:schemeClr val="hlink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066" name="Object 2"/>
          <p:cNvGraphicFramePr>
            <a:graphicFrameLocks noChangeAspect="1"/>
          </p:cNvGraphicFramePr>
          <p:nvPr/>
        </p:nvGraphicFramePr>
        <p:xfrm>
          <a:off x="1881188" y="762000"/>
          <a:ext cx="6091237" cy="6096000"/>
        </p:xfrm>
        <a:graphic>
          <a:graphicData uri="http://schemas.openxmlformats.org/presentationml/2006/ole">
            <p:oleObj spid="_x0000_s88066" name="Clip" r:id="rId3" imgW="3452400" imgH="3458520" progId="">
              <p:embed/>
            </p:oleObj>
          </a:graphicData>
        </a:graphic>
      </p:graphicFrame>
      <p:graphicFrame>
        <p:nvGraphicFramePr>
          <p:cNvPr id="88067" name="Object 3"/>
          <p:cNvGraphicFramePr>
            <a:graphicFrameLocks noChangeAspect="1"/>
          </p:cNvGraphicFramePr>
          <p:nvPr/>
        </p:nvGraphicFramePr>
        <p:xfrm>
          <a:off x="990600" y="1828800"/>
          <a:ext cx="7924800" cy="4094163"/>
        </p:xfrm>
        <a:graphic>
          <a:graphicData uri="http://schemas.openxmlformats.org/presentationml/2006/ole">
            <p:oleObj spid="_x0000_s88067" name="Drawing" r:id="rId4" imgW="2055600" imgH="1062000" progId="">
              <p:embed/>
            </p:oleObj>
          </a:graphicData>
        </a:graphic>
      </p:graphicFrame>
      <p:sp>
        <p:nvSpPr>
          <p:cNvPr id="88068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772400" cy="1143000"/>
          </a:xfrm>
        </p:spPr>
        <p:txBody>
          <a:bodyPr/>
          <a:lstStyle/>
          <a:p>
            <a:r>
              <a:rPr lang="en-US" b="1">
                <a:solidFill>
                  <a:schemeClr val="accent1"/>
                </a:solidFill>
                <a:latin typeface="Arial Narrow" pitchFamily="34" charset="0"/>
              </a:rPr>
              <a:t>Being Effective in Public Health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accent1"/>
                </a:solidFill>
                <a:latin typeface="Arial Narrow" pitchFamily="34" charset="0"/>
              </a:rPr>
              <a:t>Needs Assessment Debates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Qualitative or Quantitative</a:t>
            </a:r>
          </a:p>
          <a:p>
            <a:r>
              <a:rPr lang="en-US"/>
              <a:t>Assets or Problems</a:t>
            </a:r>
          </a:p>
          <a:p>
            <a:r>
              <a:rPr lang="en-US"/>
              <a:t>Assessment or Surveillance</a:t>
            </a:r>
          </a:p>
          <a:p>
            <a:r>
              <a:rPr lang="en-US"/>
              <a:t>One Time or Ongoing</a:t>
            </a:r>
          </a:p>
          <a:p>
            <a:r>
              <a:rPr lang="en-US"/>
              <a:t>Ourselves or Contract</a:t>
            </a:r>
          </a:p>
          <a:p>
            <a:r>
              <a:rPr lang="en-US"/>
              <a:t>Science or Art</a:t>
            </a:r>
          </a:p>
          <a:p>
            <a:r>
              <a:rPr lang="en-US"/>
              <a:t>Performance or Pretty</a:t>
            </a:r>
          </a:p>
        </p:txBody>
      </p:sp>
      <p:graphicFrame>
        <p:nvGraphicFramePr>
          <p:cNvPr id="65540" name="Object 4"/>
          <p:cNvGraphicFramePr>
            <a:graphicFrameLocks noChangeAspect="1"/>
          </p:cNvGraphicFramePr>
          <p:nvPr/>
        </p:nvGraphicFramePr>
        <p:xfrm>
          <a:off x="5562600" y="2057400"/>
          <a:ext cx="3335338" cy="3281363"/>
        </p:xfrm>
        <a:graphic>
          <a:graphicData uri="http://schemas.openxmlformats.org/presentationml/2006/ole">
            <p:oleObj spid="_x0000_s65540" name="Drawing" r:id="rId3" imgW="3564000" imgH="3506400" progId="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>
                <a:solidFill>
                  <a:schemeClr val="accent1"/>
                </a:solidFill>
                <a:latin typeface="Arial Narrow" pitchFamily="34" charset="0"/>
              </a:rPr>
              <a:t>Health Problem:</a:t>
            </a:r>
            <a:r>
              <a:rPr lang="en-US"/>
              <a:t>  </a:t>
            </a:r>
            <a:r>
              <a:rPr lang="en-US" b="1" i="1"/>
              <a:t>Late PNC Entry</a:t>
            </a:r>
            <a:r>
              <a:rPr lang="en-US" b="1"/>
              <a:t> </a:t>
            </a:r>
            <a:r>
              <a:rPr lang="en-US" b="1" i="1"/>
              <a:t>South Carolina</a:t>
            </a:r>
            <a:endParaRPr lang="en-US"/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1181100" y="1771650"/>
          <a:ext cx="7770813" cy="4800600"/>
        </p:xfrm>
        <a:graphic>
          <a:graphicData uri="http://schemas.openxmlformats.org/presentationml/2006/ole">
            <p:oleObj spid="_x0000_s8195" name="Chart" r:id="rId3" imgW="7747920" imgH="4777920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accent1"/>
                </a:solidFill>
                <a:latin typeface="Arial Narrow" pitchFamily="34" charset="0"/>
              </a:rPr>
              <a:t>Needs Assessment</a:t>
            </a: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>
                <a:solidFill>
                  <a:srgbClr val="FF0000"/>
                </a:solidFill>
              </a:rPr>
              <a:t>Underreporting</a:t>
            </a:r>
            <a:r>
              <a:rPr lang="en-US"/>
              <a:t> of prenatal visits</a:t>
            </a:r>
          </a:p>
          <a:p>
            <a:r>
              <a:rPr lang="en-US"/>
              <a:t>Physicians </a:t>
            </a:r>
            <a:r>
              <a:rPr lang="en-US" u="sng">
                <a:solidFill>
                  <a:srgbClr val="FF0000"/>
                </a:solidFill>
              </a:rPr>
              <a:t>not starting</a:t>
            </a:r>
            <a:r>
              <a:rPr lang="en-US"/>
              <a:t> to 2nd trimester</a:t>
            </a:r>
          </a:p>
          <a:p>
            <a:r>
              <a:rPr lang="en-US"/>
              <a:t>Late entry into the </a:t>
            </a:r>
            <a:r>
              <a:rPr lang="en-US" u="sng">
                <a:solidFill>
                  <a:srgbClr val="FF0000"/>
                </a:solidFill>
              </a:rPr>
              <a:t>WIC program</a:t>
            </a:r>
            <a:endParaRPr lang="en-US"/>
          </a:p>
          <a:p>
            <a:r>
              <a:rPr lang="en-US" u="sng">
                <a:solidFill>
                  <a:srgbClr val="FF0000"/>
                </a:solidFill>
              </a:rPr>
              <a:t>Problem recognition</a:t>
            </a:r>
            <a:r>
              <a:rPr lang="en-US"/>
              <a:t> by Community</a:t>
            </a:r>
          </a:p>
          <a:p>
            <a:r>
              <a:rPr lang="en-US"/>
              <a:t>Transportation &amp; child care </a:t>
            </a:r>
            <a:r>
              <a:rPr lang="en-US" u="sng">
                <a:solidFill>
                  <a:srgbClr val="FF0000"/>
                </a:solidFill>
              </a:rPr>
              <a:t>barriers</a:t>
            </a:r>
          </a:p>
          <a:p>
            <a:r>
              <a:rPr lang="en-US" u="sng">
                <a:solidFill>
                  <a:srgbClr val="FF0000"/>
                </a:solidFill>
              </a:rPr>
              <a:t>Unintended pregnancy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accent1"/>
                </a:solidFill>
                <a:latin typeface="Arial Narrow" pitchFamily="34" charset="0"/>
              </a:rPr>
              <a:t>Potential Strategies</a:t>
            </a: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371600"/>
            <a:ext cx="7666038" cy="4572000"/>
          </a:xfrm>
        </p:spPr>
        <p:txBody>
          <a:bodyPr/>
          <a:lstStyle/>
          <a:p>
            <a:r>
              <a:rPr lang="en-US"/>
              <a:t>Underreporting of prenatal visits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Vital registration manual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Clerk training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Health department record transfer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Physician record transfer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Standardized prenatal care record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Physician &amp; hospital education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Monthly reporting system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Hospital standards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Incentive awards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accent1"/>
                </a:solidFill>
                <a:latin typeface="Arial Narrow" pitchFamily="34" charset="0"/>
              </a:rPr>
              <a:t>Chosen Strategies</a:t>
            </a: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447800"/>
            <a:ext cx="7666038" cy="4572000"/>
          </a:xfrm>
        </p:spPr>
        <p:txBody>
          <a:bodyPr/>
          <a:lstStyle/>
          <a:p>
            <a:r>
              <a:rPr lang="en-US"/>
              <a:t>Underreporting of prenatal visits</a:t>
            </a:r>
          </a:p>
          <a:p>
            <a:pPr lvl="1"/>
            <a:r>
              <a:rPr lang="en-US">
                <a:solidFill>
                  <a:srgbClr val="FF0000"/>
                </a:solidFill>
              </a:rPr>
              <a:t>Vital registration manual</a:t>
            </a:r>
            <a:endParaRPr lang="en-US">
              <a:solidFill>
                <a:schemeClr val="bg2"/>
              </a:solidFill>
            </a:endParaRPr>
          </a:p>
          <a:p>
            <a:pPr lvl="1"/>
            <a:r>
              <a:rPr lang="en-US">
                <a:solidFill>
                  <a:srgbClr val="FF0000"/>
                </a:solidFill>
              </a:rPr>
              <a:t>Clerk training</a:t>
            </a:r>
          </a:p>
          <a:p>
            <a:pPr lvl="1"/>
            <a:r>
              <a:rPr lang="en-US">
                <a:solidFill>
                  <a:srgbClr val="FF0000"/>
                </a:solidFill>
              </a:rPr>
              <a:t>Health department record transfer</a:t>
            </a:r>
            <a:endParaRPr lang="en-US">
              <a:solidFill>
                <a:schemeClr val="bg2"/>
              </a:solidFill>
            </a:endParaRPr>
          </a:p>
          <a:p>
            <a:pPr lvl="1"/>
            <a:r>
              <a:rPr lang="en-US">
                <a:solidFill>
                  <a:schemeClr val="bg2"/>
                </a:solidFill>
              </a:rPr>
              <a:t>Physician record transfer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Standardized prenatal care record</a:t>
            </a:r>
          </a:p>
          <a:p>
            <a:pPr lvl="1"/>
            <a:r>
              <a:rPr lang="en-US">
                <a:solidFill>
                  <a:srgbClr val="FF0000"/>
                </a:solidFill>
              </a:rPr>
              <a:t>Physician &amp; hospital education</a:t>
            </a:r>
          </a:p>
          <a:p>
            <a:pPr lvl="1"/>
            <a:r>
              <a:rPr lang="en-US">
                <a:solidFill>
                  <a:srgbClr val="FF0000"/>
                </a:solidFill>
              </a:rPr>
              <a:t>Monthly reporting system</a:t>
            </a:r>
            <a:endParaRPr lang="en-US">
              <a:solidFill>
                <a:schemeClr val="bg2"/>
              </a:solidFill>
            </a:endParaRPr>
          </a:p>
          <a:p>
            <a:pPr lvl="1"/>
            <a:r>
              <a:rPr lang="en-US">
                <a:solidFill>
                  <a:schemeClr val="bg2"/>
                </a:solidFill>
              </a:rPr>
              <a:t>Hospital standards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Incentive awards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accent1"/>
                </a:solidFill>
                <a:latin typeface="Arial Narrow" pitchFamily="34" charset="0"/>
              </a:rPr>
              <a:t>Being Effective in Public Health</a:t>
            </a:r>
            <a:endParaRPr lang="en-US"/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1219200" y="2057400"/>
          <a:ext cx="7620000" cy="3937000"/>
        </p:xfrm>
        <a:graphic>
          <a:graphicData uri="http://schemas.openxmlformats.org/presentationml/2006/ole">
            <p:oleObj spid="_x0000_s13315" name="Drawing" r:id="rId3" imgW="2055600" imgH="1062000" progId="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ads Tie">
  <a:themeElements>
    <a:clrScheme name="Dads Tie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Dads Ti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ads Tie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ds Tie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s Ti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s Tie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s Tie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s Tie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Designs\Dads Tie.pot</Template>
  <TotalTime>1016</TotalTime>
  <Words>892</Words>
  <Application>Microsoft Office PowerPoint</Application>
  <PresentationFormat>On-screen Show (4:3)</PresentationFormat>
  <Paragraphs>290</Paragraphs>
  <Slides>43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Dads Tie</vt:lpstr>
      <vt:lpstr>Drawing</vt:lpstr>
      <vt:lpstr>Clip</vt:lpstr>
      <vt:lpstr>Chart</vt:lpstr>
      <vt:lpstr>Better Understanding Our Problem: Problem-Oriented Needs Assessment</vt:lpstr>
      <vt:lpstr>Being Effective in Public Health</vt:lpstr>
      <vt:lpstr>Being Effective in Public Health?</vt:lpstr>
      <vt:lpstr>Being Effective in Public Health</vt:lpstr>
      <vt:lpstr>Health Problem:  Late PNC Entry South Carolina</vt:lpstr>
      <vt:lpstr>Needs Assessment</vt:lpstr>
      <vt:lpstr>Potential Strategies</vt:lpstr>
      <vt:lpstr>Chosen Strategies</vt:lpstr>
      <vt:lpstr>Being Effective in Public Health</vt:lpstr>
      <vt:lpstr>Health Problem:  Late PNC Entry South Carolina</vt:lpstr>
      <vt:lpstr>So Why Doesn’t It Happen?</vt:lpstr>
      <vt:lpstr>Being Effective in Public Health</vt:lpstr>
      <vt:lpstr>Definition of Needs Assessment</vt:lpstr>
      <vt:lpstr>Needs Assessment Qualities</vt:lpstr>
      <vt:lpstr>Types of Needs Assessment...</vt:lpstr>
      <vt:lpstr>Needs Assessment Phases</vt:lpstr>
      <vt:lpstr>What is a health problem?</vt:lpstr>
      <vt:lpstr>Problem Identification &amp; Verification</vt:lpstr>
      <vt:lpstr>Problem Definition</vt:lpstr>
      <vt:lpstr>Types of Prioritization</vt:lpstr>
      <vt:lpstr>Q-Sort Procedure:  Priority Log Sheet for 25 MCH Needs</vt:lpstr>
      <vt:lpstr>Part 1: Identification &amp; Prioritization Selection Criteria</vt:lpstr>
      <vt:lpstr>Part 1:  Identification &amp; Prioritization Real Selection Criteria</vt:lpstr>
      <vt:lpstr>Matrix of MCH Problems</vt:lpstr>
      <vt:lpstr>Clear Scoring Criteria</vt:lpstr>
      <vt:lpstr>Part 1:  Identification &amp; Prioritization Real Selection Criteria</vt:lpstr>
      <vt:lpstr>Needs Assessment Phases</vt:lpstr>
      <vt:lpstr>Being Effective in Public Health</vt:lpstr>
      <vt:lpstr>Bill's Steps for Problem-Oriented Needs Assessment</vt:lpstr>
      <vt:lpstr>Slide 30</vt:lpstr>
      <vt:lpstr>Slide 31</vt:lpstr>
      <vt:lpstr>Slide 32</vt:lpstr>
      <vt:lpstr>Gather…</vt:lpstr>
      <vt:lpstr>Frame &amp; Choose Critical Questions</vt:lpstr>
      <vt:lpstr>Bill's Steps for Problem-Oriented Needs Assessment</vt:lpstr>
      <vt:lpstr>Needs Assessment Results</vt:lpstr>
      <vt:lpstr>Being Effective in Public Health</vt:lpstr>
      <vt:lpstr>Problem Analysis</vt:lpstr>
      <vt:lpstr>Program Hypothesis</vt:lpstr>
      <vt:lpstr>Program Hypothesis</vt:lpstr>
      <vt:lpstr>Slide 41</vt:lpstr>
      <vt:lpstr>Being Effective in Public Health</vt:lpstr>
      <vt:lpstr>Needs Assessment Debates</vt:lpstr>
    </vt:vector>
  </TitlesOfParts>
  <Company>UNMC - Pediatrics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Better Understanding Our Problem: Problem-Oriented Needs Assessement</dc:title>
  <dc:creator>Bill Sappenfield</dc:creator>
  <cp:lastModifiedBy>Bill Sappenfield</cp:lastModifiedBy>
  <cp:revision>43</cp:revision>
  <cp:lastPrinted>2000-09-08T23:11:01Z</cp:lastPrinted>
  <dcterms:created xsi:type="dcterms:W3CDTF">2000-09-08T15:38:28Z</dcterms:created>
  <dcterms:modified xsi:type="dcterms:W3CDTF">2012-05-25T01:55:38Z</dcterms:modified>
</cp:coreProperties>
</file>