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4"/>
  </p:notesMasterIdLst>
  <p:sldIdLst>
    <p:sldId id="257" r:id="rId2"/>
    <p:sldId id="259" r:id="rId3"/>
    <p:sldId id="260" r:id="rId4"/>
    <p:sldId id="261" r:id="rId5"/>
    <p:sldId id="264" r:id="rId6"/>
    <p:sldId id="265" r:id="rId7"/>
    <p:sldId id="266" r:id="rId8"/>
    <p:sldId id="268" r:id="rId9"/>
    <p:sldId id="263" r:id="rId10"/>
    <p:sldId id="271" r:id="rId11"/>
    <p:sldId id="275" r:id="rId12"/>
    <p:sldId id="277" r:id="rId13"/>
    <p:sldId id="278" r:id="rId14"/>
    <p:sldId id="276" r:id="rId15"/>
    <p:sldId id="332" r:id="rId16"/>
    <p:sldId id="279" r:id="rId17"/>
    <p:sldId id="280" r:id="rId18"/>
    <p:sldId id="281" r:id="rId19"/>
    <p:sldId id="285" r:id="rId20"/>
    <p:sldId id="286" r:id="rId21"/>
    <p:sldId id="288" r:id="rId22"/>
    <p:sldId id="333" r:id="rId23"/>
    <p:sldId id="267" r:id="rId24"/>
    <p:sldId id="270" r:id="rId25"/>
    <p:sldId id="289" r:id="rId26"/>
    <p:sldId id="291" r:id="rId27"/>
    <p:sldId id="287" r:id="rId28"/>
    <p:sldId id="292" r:id="rId29"/>
    <p:sldId id="290" r:id="rId30"/>
    <p:sldId id="293" r:id="rId31"/>
    <p:sldId id="295" r:id="rId32"/>
    <p:sldId id="296" r:id="rId33"/>
    <p:sldId id="294" r:id="rId34"/>
    <p:sldId id="298" r:id="rId35"/>
    <p:sldId id="334" r:id="rId36"/>
    <p:sldId id="335" r:id="rId37"/>
    <p:sldId id="336" r:id="rId38"/>
    <p:sldId id="337" r:id="rId39"/>
    <p:sldId id="338" r:id="rId40"/>
    <p:sldId id="282" r:id="rId41"/>
    <p:sldId id="272" r:id="rId42"/>
    <p:sldId id="297" r:id="rId43"/>
    <p:sldId id="299" r:id="rId44"/>
    <p:sldId id="300" r:id="rId45"/>
    <p:sldId id="301" r:id="rId46"/>
    <p:sldId id="303" r:id="rId47"/>
    <p:sldId id="302" r:id="rId48"/>
    <p:sldId id="283" r:id="rId49"/>
    <p:sldId id="273" r:id="rId50"/>
    <p:sldId id="304" r:id="rId51"/>
    <p:sldId id="305" r:id="rId52"/>
    <p:sldId id="306" r:id="rId53"/>
    <p:sldId id="307" r:id="rId54"/>
    <p:sldId id="308" r:id="rId55"/>
    <p:sldId id="311" r:id="rId56"/>
    <p:sldId id="309" r:id="rId57"/>
    <p:sldId id="258" r:id="rId58"/>
    <p:sldId id="312" r:id="rId59"/>
    <p:sldId id="313" r:id="rId60"/>
    <p:sldId id="314" r:id="rId61"/>
    <p:sldId id="315" r:id="rId62"/>
    <p:sldId id="318" r:id="rId63"/>
    <p:sldId id="319" r:id="rId64"/>
    <p:sldId id="330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16" r:id="rId75"/>
    <p:sldId id="317" r:id="rId76"/>
    <p:sldId id="331" r:id="rId77"/>
    <p:sldId id="274" r:id="rId78"/>
    <p:sldId id="339" r:id="rId79"/>
    <p:sldId id="340" r:id="rId80"/>
    <p:sldId id="341" r:id="rId81"/>
    <p:sldId id="342" r:id="rId82"/>
    <p:sldId id="343" r:id="rId8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lineChart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Control</c:v>
                </c:pt>
              </c:strCache>
            </c:strRef>
          </c:tx>
          <c:spPr>
            <a:ln w="44450">
              <a:solidFill>
                <a:srgbClr val="FFC000"/>
              </a:solidFill>
            </a:ln>
          </c:spPr>
          <c:marker>
            <c:symbol val="none"/>
          </c:marker>
          <c:cat>
            <c:strRef>
              <c:f>Sheet1!$A$2:$A$3</c:f>
              <c:strCache>
                <c:ptCount val="2"/>
                <c:pt idx="0">
                  <c:v>Before</c:v>
                </c:pt>
                <c:pt idx="1">
                  <c:v>After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0</c:v>
                </c:pt>
                <c:pt idx="1">
                  <c:v>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Treatment</c:v>
                </c:pt>
              </c:strCache>
            </c:strRef>
          </c:tx>
          <c:spPr>
            <a:ln w="44450">
              <a:solidFill>
                <a:srgbClr val="FF0000"/>
              </a:solidFill>
            </a:ln>
          </c:spPr>
          <c:marker>
            <c:symbol val="none"/>
          </c:marker>
          <c:cat>
            <c:strRef>
              <c:f>Sheet1!$A$2:$A$3</c:f>
              <c:strCache>
                <c:ptCount val="2"/>
                <c:pt idx="0">
                  <c:v>Before</c:v>
                </c:pt>
                <c:pt idx="1">
                  <c:v>After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2</c:v>
                </c:pt>
                <c:pt idx="1">
                  <c:v>3</c:v>
                </c:pt>
              </c:numCache>
            </c:numRef>
          </c:val>
        </c:ser>
        <c:dLbls/>
        <c:marker val="1"/>
        <c:axId val="106623360"/>
        <c:axId val="106624896"/>
      </c:lineChart>
      <c:catAx>
        <c:axId val="106623360"/>
        <c:scaling>
          <c:orientation val="minMax"/>
        </c:scaling>
        <c:axPos val="b"/>
        <c:tickLblPos val="nextTo"/>
        <c:crossAx val="106624896"/>
        <c:crosses val="autoZero"/>
        <c:auto val="1"/>
        <c:lblAlgn val="ctr"/>
        <c:lblOffset val="100"/>
      </c:catAx>
      <c:valAx>
        <c:axId val="106624896"/>
        <c:scaling>
          <c:orientation val="minMax"/>
          <c:max val="5"/>
        </c:scaling>
        <c:axPos val="l"/>
        <c:majorGridlines/>
        <c:numFmt formatCode="General" sourceLinked="1"/>
        <c:tickLblPos val="nextTo"/>
        <c:crossAx val="106623360"/>
        <c:crosses val="autoZero"/>
        <c:crossBetween val="between"/>
        <c:majorUnit val="1"/>
      </c:valAx>
    </c:plotArea>
    <c:legend>
      <c:legendPos val="r"/>
      <c:layout/>
    </c:legend>
    <c:plotVisOnly val="1"/>
    <c:dispBlanksAs val="zero"/>
  </c:chart>
  <c:spPr>
    <a:solidFill>
      <a:schemeClr val="bg1"/>
    </a:solidFill>
  </c:spPr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lineChart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Control</c:v>
                </c:pt>
              </c:strCache>
            </c:strRef>
          </c:tx>
          <c:spPr>
            <a:ln w="44450">
              <a:solidFill>
                <a:srgbClr val="FFC000"/>
              </a:solidFill>
            </a:ln>
          </c:spPr>
          <c:marker>
            <c:symbol val="none"/>
          </c:marker>
          <c:cat>
            <c:strRef>
              <c:f>Sheet1!$A$2:$A$3</c:f>
              <c:strCache>
                <c:ptCount val="2"/>
                <c:pt idx="0">
                  <c:v>Before</c:v>
                </c:pt>
                <c:pt idx="1">
                  <c:v>After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0</c:v>
                </c:pt>
                <c:pt idx="1">
                  <c:v>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Treatment</c:v>
                </c:pt>
              </c:strCache>
            </c:strRef>
          </c:tx>
          <c:spPr>
            <a:ln w="44450">
              <a:solidFill>
                <a:srgbClr val="FF0000"/>
              </a:solidFill>
            </a:ln>
          </c:spPr>
          <c:marker>
            <c:symbol val="none"/>
          </c:marker>
          <c:cat>
            <c:strRef>
              <c:f>Sheet1!$A$2:$A$3</c:f>
              <c:strCache>
                <c:ptCount val="2"/>
                <c:pt idx="0">
                  <c:v>Before</c:v>
                </c:pt>
                <c:pt idx="1">
                  <c:v>After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2</c:v>
                </c:pt>
                <c:pt idx="1">
                  <c:v>1</c:v>
                </c:pt>
              </c:numCache>
            </c:numRef>
          </c:val>
        </c:ser>
        <c:dLbls/>
        <c:marker val="1"/>
        <c:axId val="106683392"/>
        <c:axId val="106685184"/>
      </c:lineChart>
      <c:catAx>
        <c:axId val="106683392"/>
        <c:scaling>
          <c:orientation val="minMax"/>
        </c:scaling>
        <c:axPos val="b"/>
        <c:tickLblPos val="nextTo"/>
        <c:crossAx val="106685184"/>
        <c:crosses val="autoZero"/>
        <c:auto val="1"/>
        <c:lblAlgn val="ctr"/>
        <c:lblOffset val="100"/>
      </c:catAx>
      <c:valAx>
        <c:axId val="106685184"/>
        <c:scaling>
          <c:orientation val="minMax"/>
          <c:max val="5"/>
        </c:scaling>
        <c:axPos val="l"/>
        <c:majorGridlines/>
        <c:numFmt formatCode="General" sourceLinked="1"/>
        <c:tickLblPos val="nextTo"/>
        <c:crossAx val="106683392"/>
        <c:crosses val="autoZero"/>
        <c:crossBetween val="between"/>
        <c:majorUnit val="1"/>
      </c:valAx>
    </c:plotArea>
    <c:legend>
      <c:legendPos val="r"/>
      <c:layout/>
    </c:legend>
    <c:plotVisOnly val="1"/>
    <c:dispBlanksAs val="zero"/>
  </c:chart>
  <c:spPr>
    <a:solidFill>
      <a:schemeClr val="bg1"/>
    </a:solidFill>
  </c:spPr>
  <c:txPr>
    <a:bodyPr/>
    <a:lstStyle/>
    <a:p>
      <a:pPr>
        <a:defRPr sz="1800"/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0CBC07-98F0-4023-BDC0-CE9245C92751}" type="datetimeFigureOut">
              <a:rPr lang="en-US" smtClean="0"/>
              <a:pPr/>
              <a:t>6/6/2012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4AB26D-85B5-494C-83E8-8D30DDED1E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83832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Sample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size ~190,000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State Tobacco Activities and Tracking Evaluation System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Taxes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Clean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air or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Smoke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free legislation in a variety of venues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Worksites, multi-unit housing, restaurants, bars, malls, grocery stores, hospitals, public transit, and daycare centers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Medicaid coverage (medication, counseling, or both)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BC72CC-8781-4342-9A2A-631E4BBD5DC6}" type="slidenum">
              <a:rPr lang="en-US" smtClean="0"/>
              <a:pPr>
                <a:defRPr/>
              </a:pPr>
              <a:t>68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1.4%, 0.9%, 2.9% percentage</a:t>
            </a:r>
            <a:r>
              <a:rPr lang="en-US" baseline="0" dirty="0" smtClean="0"/>
              <a:t> point changes</a:t>
            </a:r>
          </a:p>
          <a:p>
            <a:endParaRPr lang="en-US" baseline="0" dirty="0" smtClean="0"/>
          </a:p>
          <a:p>
            <a:r>
              <a:rPr lang="en-US" baseline="0" dirty="0" smtClean="0"/>
              <a:t>Clean air legislation  -- no significant effects were observed in any venue or summary index even after recoding the variable to  100% ban v. &lt;100% ban</a:t>
            </a:r>
          </a:p>
          <a:p>
            <a:r>
              <a:rPr lang="en-US" baseline="0" dirty="0" smtClean="0"/>
              <a:t>1) The literature is less consistent about reducing household exposure/prevalence – may be predominant source of exposure for kids</a:t>
            </a:r>
          </a:p>
          <a:p>
            <a:pPr marL="228600" indent="-228600">
              <a:buAutoNum type="arabicParenR" startAt="2"/>
            </a:pPr>
            <a:r>
              <a:rPr lang="en-US" baseline="0" dirty="0" smtClean="0"/>
              <a:t>Also </a:t>
            </a:r>
            <a:r>
              <a:rPr lang="en-US" baseline="0" dirty="0" err="1" smtClean="0"/>
              <a:t>substate</a:t>
            </a:r>
            <a:r>
              <a:rPr lang="en-US" baseline="0" dirty="0" smtClean="0"/>
              <a:t> variation in clean air laws at the county level so it may not be best unit for analysis</a:t>
            </a:r>
          </a:p>
          <a:p>
            <a:pPr marL="228600" indent="-228600">
              <a:buNone/>
            </a:pPr>
            <a:endParaRPr lang="en-US" baseline="0" dirty="0" smtClean="0"/>
          </a:p>
          <a:p>
            <a:pPr marL="228600" indent="-228600">
              <a:buNone/>
            </a:pPr>
            <a:r>
              <a:rPr lang="en-US" baseline="0" dirty="0" smtClean="0"/>
              <a:t>For Medicaid coverage for cessation therapy, there was a 60% drop associated with expansion (only 7 states)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BC72CC-8781-4342-9A2A-631E4BBD5DC6}" type="slidenum">
              <a:rPr lang="en-US" smtClean="0"/>
              <a:pPr>
                <a:defRPr/>
              </a:pPr>
              <a:t>71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4AB26D-85B5-494C-83E8-8D30DDED1E74}" type="slidenum">
              <a:rPr lang="en-US" smtClean="0"/>
              <a:pPr/>
              <a:t>74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9D5E3-A805-4E80-9F85-F8069A84D622}" type="datetimeFigureOut">
              <a:rPr lang="en-US" smtClean="0"/>
              <a:pPr/>
              <a:t>6/6/2012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BF63D-446F-41B5-8EE2-D8EEBEADED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9D5E3-A805-4E80-9F85-F8069A84D622}" type="datetimeFigureOut">
              <a:rPr lang="en-US" smtClean="0"/>
              <a:pPr/>
              <a:t>6/6/2012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BF63D-446F-41B5-8EE2-D8EEBEADED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9D5E3-A805-4E80-9F85-F8069A84D622}" type="datetimeFigureOut">
              <a:rPr lang="en-US" smtClean="0"/>
              <a:pPr/>
              <a:t>6/6/2012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BF63D-446F-41B5-8EE2-D8EEBEADED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9D5E3-A805-4E80-9F85-F8069A84D622}" type="datetimeFigureOut">
              <a:rPr lang="en-US" smtClean="0"/>
              <a:pPr/>
              <a:t>6/6/2012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BF63D-446F-41B5-8EE2-D8EEBEADED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9D5E3-A805-4E80-9F85-F8069A84D622}" type="datetimeFigureOut">
              <a:rPr lang="en-US" smtClean="0"/>
              <a:pPr/>
              <a:t>6/6/2012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BF63D-446F-41B5-8EE2-D8EEBEADED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9D5E3-A805-4E80-9F85-F8069A84D622}" type="datetimeFigureOut">
              <a:rPr lang="en-US" smtClean="0"/>
              <a:pPr/>
              <a:t>6/6/2012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BF63D-446F-41B5-8EE2-D8EEBEADED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9D5E3-A805-4E80-9F85-F8069A84D622}" type="datetimeFigureOut">
              <a:rPr lang="en-US" smtClean="0"/>
              <a:pPr/>
              <a:t>6/6/2012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BF63D-446F-41B5-8EE2-D8EEBEADED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9D5E3-A805-4E80-9F85-F8069A84D622}" type="datetimeFigureOut">
              <a:rPr lang="en-US" smtClean="0"/>
              <a:pPr/>
              <a:t>6/6/2012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BF63D-446F-41B5-8EE2-D8EEBEADED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9D5E3-A805-4E80-9F85-F8069A84D622}" type="datetimeFigureOut">
              <a:rPr lang="en-US" smtClean="0"/>
              <a:pPr/>
              <a:t>6/6/2012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BF63D-446F-41B5-8EE2-D8EEBEADED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9D5E3-A805-4E80-9F85-F8069A84D622}" type="datetimeFigureOut">
              <a:rPr lang="en-US" smtClean="0"/>
              <a:pPr/>
              <a:t>6/6/2012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BF63D-446F-41B5-8EE2-D8EEBEADED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9D5E3-A805-4E80-9F85-F8069A84D622}" type="datetimeFigureOut">
              <a:rPr lang="en-US" smtClean="0"/>
              <a:pPr/>
              <a:t>6/6/2012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BF63D-446F-41B5-8EE2-D8EEBEADED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9D5E3-A805-4E80-9F85-F8069A84D622}" type="datetimeFigureOut">
              <a:rPr lang="en-US" smtClean="0"/>
              <a:pPr/>
              <a:t>6/6/2012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BF63D-446F-41B5-8EE2-D8EEBEADED5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/>
              <a:t>Fixed </a:t>
            </a:r>
            <a:r>
              <a:rPr lang="en-US" dirty="0" smtClean="0"/>
              <a:t>Versus </a:t>
            </a:r>
            <a:r>
              <a:rPr lang="en-US" dirty="0"/>
              <a:t>Random Effects Models for Multilevel and Longitudinal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Data </a:t>
            </a:r>
            <a:r>
              <a:rPr lang="en-US" dirty="0"/>
              <a:t>Analysis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0574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Ashley H. Schempf, PhD</a:t>
            </a:r>
          </a:p>
          <a:p>
            <a:r>
              <a:rPr lang="en-US" sz="2800" dirty="0" smtClean="0"/>
              <a:t>MCH Epidemiology Training Course</a:t>
            </a:r>
          </a:p>
          <a:p>
            <a:r>
              <a:rPr lang="en-US" sz="2800" dirty="0" smtClean="0"/>
              <a:t>June 1, 2012</a:t>
            </a:r>
            <a:endParaRPr lang="en-US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0"/>
            <a:ext cx="8763000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reg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ga_clean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race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i.b_group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i.b_group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_Ib_group_1-392     (_Ib_group_1 for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b_g~p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==370630001011 omitted)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note: _Ib_group_51 omitted because of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collinearity</a:t>
            </a:r>
            <a:endParaRPr lang="en-US" sz="12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note: _Ib_group_155 omitted because of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collinearity</a:t>
            </a:r>
            <a:endParaRPr lang="en-US" sz="1200" dirty="0">
              <a:latin typeface="Courier New" pitchFamily="49" charset="0"/>
              <a:cs typeface="Courier New" pitchFamily="49" charset="0"/>
            </a:endParaRPr>
          </a:p>
          <a:p>
            <a:endParaRPr lang="en-US" sz="12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  Source |       SS      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df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      MS              Number of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obs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=   31489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-------------+------------------------------           F(390, 31098) =    2.86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   Model |   5064.7562   390  12.9865543          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Prob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&gt; F      =  0.0000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Residual |  141130.634 31098  4.53825437           R-squared     =  0.0346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-------------+------------------------------          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Adj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R-squared =  0.0225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   Total |  146195.391 31488  4.64289223           Root MSE      =  2.1303</a:t>
            </a:r>
          </a:p>
          <a:p>
            <a:endParaRPr lang="en-US" sz="12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------------------------------------------------------------------------------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ga_clean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|     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Coef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.   Std. Err.      t    P&gt;|t|     [95% Conf. Interval]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-------------+----------------------------------------------------------------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race |  -.4692281    .032978   -14.23   0.000    -.5338663     -.40459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_Ib_group_2 |   .0241545   .3980305     0.06   0.952    -.7560012    .8043102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_Ib_group_3 |   .5450826   .3702998     1.47   0.141    -.1807199    1.270885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_Ib_group_4 |  -.1346887   .4903915    -0.27   0.784    -1.095876    .8264983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_Ib_group_5 |    .435551   .4606856     0.95   0.344    -.4674114    1.338513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_Ib_group_6 |  -.2657666   .5106346    -0.52   0.603    -1.266631    .7350977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_Ib_group_7 |   .3649276   .4704894     0.78   0.438    -.5572506    1.287106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_Ib_group_8 |  -.6098332   .5706181    -1.07   0.285    -1.728268    .5086011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_Ib_group_9 |     .30786   .6502678     0.47   0.636    -.9666911    1.582411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_Ib_group_10 |   .1086299   .5707573     0.19   0.849    -1.010077    1.227337</a:t>
            </a:r>
          </a:p>
          <a:p>
            <a:r>
              <a:rPr lang="en-US" sz="1400" dirty="0" smtClean="0"/>
              <a:t>….↓</a:t>
            </a:r>
          </a:p>
          <a:p>
            <a:endParaRPr lang="en-US" sz="1400" dirty="0" smtClean="0"/>
          </a:p>
          <a:p>
            <a:r>
              <a:rPr lang="en-US" dirty="0" smtClean="0"/>
              <a:t>Accounting for neighborhood differences (within-neighborhood inference), Black infants are delivered -.47 weeks earlier than White infants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52400"/>
            <a:ext cx="8763000" cy="66941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14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400" b="1" dirty="0" err="1" smtClean="0">
                <a:solidFill>
                  <a:srgbClr val="000080"/>
                </a:solidFill>
                <a:latin typeface="Courier New"/>
              </a:rPr>
              <a:t>glm</a:t>
            </a:r>
            <a:r>
              <a:rPr lang="en-US" sz="14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4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1400" b="1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1400" b="1" dirty="0" err="1" smtClean="0">
                <a:solidFill>
                  <a:srgbClr val="000000"/>
                </a:solidFill>
                <a:latin typeface="Courier New"/>
              </a:rPr>
              <a:t>nc.data_final</a:t>
            </a:r>
            <a:r>
              <a:rPr lang="en-US" sz="14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US" sz="1400" dirty="0" smtClean="0">
                <a:solidFill>
                  <a:srgbClr val="0000FF"/>
                </a:solidFill>
                <a:latin typeface="Courier New"/>
              </a:rPr>
              <a:t>class</a:t>
            </a:r>
            <a:r>
              <a:rPr lang="en-US" sz="14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Courier New"/>
              </a:rPr>
              <a:t>b_group</a:t>
            </a:r>
            <a:r>
              <a:rPr lang="en-US" sz="1400" dirty="0" smtClean="0">
                <a:solidFill>
                  <a:srgbClr val="000000"/>
                </a:solidFill>
                <a:latin typeface="Courier New"/>
              </a:rPr>
              <a:t> ;</a:t>
            </a:r>
          </a:p>
          <a:p>
            <a:r>
              <a:rPr lang="en-US" sz="1400" dirty="0" smtClean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14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Courier New"/>
              </a:rPr>
              <a:t>ga_clean</a:t>
            </a:r>
            <a:r>
              <a:rPr lang="en-US" sz="1400" dirty="0" smtClean="0">
                <a:solidFill>
                  <a:srgbClr val="000000"/>
                </a:solidFill>
                <a:latin typeface="Courier New"/>
              </a:rPr>
              <a:t>= race </a:t>
            </a:r>
            <a:r>
              <a:rPr lang="en-US" sz="1400" dirty="0" err="1" smtClean="0">
                <a:solidFill>
                  <a:srgbClr val="000000"/>
                </a:solidFill>
                <a:latin typeface="Courier New"/>
              </a:rPr>
              <a:t>b_group</a:t>
            </a:r>
            <a:r>
              <a:rPr lang="en-US" sz="1400" dirty="0" smtClean="0">
                <a:solidFill>
                  <a:srgbClr val="000000"/>
                </a:solidFill>
                <a:latin typeface="Courier New"/>
              </a:rPr>
              <a:t> /</a:t>
            </a:r>
            <a:r>
              <a:rPr lang="en-US" sz="1400" dirty="0" err="1" smtClean="0">
                <a:solidFill>
                  <a:srgbClr val="0000FF"/>
                </a:solidFill>
                <a:latin typeface="Courier New"/>
              </a:rPr>
              <a:t>clparm</a:t>
            </a:r>
            <a:r>
              <a:rPr lang="en-US" sz="14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400" dirty="0" smtClean="0">
                <a:solidFill>
                  <a:srgbClr val="0000FF"/>
                </a:solidFill>
                <a:latin typeface="Courier New"/>
              </a:rPr>
              <a:t>solution</a:t>
            </a:r>
            <a:r>
              <a:rPr lang="en-US" sz="14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US" sz="1400" b="1" dirty="0" smtClean="0">
                <a:solidFill>
                  <a:srgbClr val="000080"/>
                </a:solidFill>
                <a:latin typeface="Courier New"/>
              </a:rPr>
              <a:t>quit</a:t>
            </a:r>
            <a:r>
              <a:rPr lang="en-US" sz="14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                    </a:t>
            </a:r>
            <a:r>
              <a:rPr lang="en-US" sz="1050" dirty="0">
                <a:latin typeface="Courier New" pitchFamily="49" charset="0"/>
                <a:cs typeface="Courier New" pitchFamily="49" charset="0"/>
              </a:rPr>
              <a:t>R-Square     </a:t>
            </a:r>
            <a:r>
              <a:rPr lang="en-US" sz="1050" dirty="0" err="1">
                <a:latin typeface="Courier New" pitchFamily="49" charset="0"/>
                <a:cs typeface="Courier New" pitchFamily="49" charset="0"/>
              </a:rPr>
              <a:t>Coeff</a:t>
            </a:r>
            <a:r>
              <a:rPr lang="en-US" sz="105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05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050" dirty="0">
                <a:latin typeface="Courier New" pitchFamily="49" charset="0"/>
                <a:cs typeface="Courier New" pitchFamily="49" charset="0"/>
              </a:rPr>
              <a:t>      Root MSE    </a:t>
            </a:r>
            <a:r>
              <a:rPr lang="en-US" sz="1050" dirty="0" err="1">
                <a:latin typeface="Courier New" pitchFamily="49" charset="0"/>
                <a:cs typeface="Courier New" pitchFamily="49" charset="0"/>
              </a:rPr>
              <a:t>ga_clean</a:t>
            </a:r>
            <a:r>
              <a:rPr lang="en-US" sz="1050" dirty="0">
                <a:latin typeface="Courier New" pitchFamily="49" charset="0"/>
                <a:cs typeface="Courier New" pitchFamily="49" charset="0"/>
              </a:rPr>
              <a:t> Mean</a:t>
            </a: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                    </a:t>
            </a:r>
            <a:r>
              <a:rPr lang="en-US" sz="1050" dirty="0">
                <a:latin typeface="Courier New" pitchFamily="49" charset="0"/>
                <a:cs typeface="Courier New" pitchFamily="49" charset="0"/>
              </a:rPr>
              <a:t>0.034644      5.476830      2.130318         38.89692</a:t>
            </a:r>
          </a:p>
          <a:p>
            <a:endParaRPr lang="en-US" sz="105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050" dirty="0">
                <a:latin typeface="Courier New" pitchFamily="49" charset="0"/>
                <a:cs typeface="Courier New" pitchFamily="49" charset="0"/>
              </a:rPr>
              <a:t>      Source                      DF       Type I SS     Mean Square    F Value    </a:t>
            </a:r>
            <a:r>
              <a:rPr lang="en-US" sz="1050" dirty="0" err="1">
                <a:latin typeface="Courier New" pitchFamily="49" charset="0"/>
                <a:cs typeface="Courier New" pitchFamily="49" charset="0"/>
              </a:rPr>
              <a:t>Pr</a:t>
            </a:r>
            <a:r>
              <a:rPr lang="en-US" sz="1050" dirty="0">
                <a:latin typeface="Courier New" pitchFamily="49" charset="0"/>
                <a:cs typeface="Courier New" pitchFamily="49" charset="0"/>
              </a:rPr>
              <a:t> &gt; F</a:t>
            </a: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050" dirty="0">
                <a:latin typeface="Courier New" pitchFamily="49" charset="0"/>
                <a:cs typeface="Courier New" pitchFamily="49" charset="0"/>
              </a:rPr>
              <a:t>race                         1     2585.192623     2585.192623     569.64    &lt;.0001</a:t>
            </a:r>
          </a:p>
          <a:p>
            <a:r>
              <a:rPr lang="en-US" sz="1050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050" dirty="0" err="1">
                <a:latin typeface="Courier New" pitchFamily="49" charset="0"/>
                <a:cs typeface="Courier New" pitchFamily="49" charset="0"/>
              </a:rPr>
              <a:t>b_group</a:t>
            </a:r>
            <a:r>
              <a:rPr lang="en-US" sz="1050" dirty="0">
                <a:latin typeface="Courier New" pitchFamily="49" charset="0"/>
                <a:cs typeface="Courier New" pitchFamily="49" charset="0"/>
              </a:rPr>
              <a:t>                    389     2479.563572        6.374199       1.40    &lt;.0001</a:t>
            </a:r>
          </a:p>
          <a:p>
            <a:endParaRPr lang="en-US" sz="105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050" dirty="0">
                <a:latin typeface="Courier New" pitchFamily="49" charset="0"/>
                <a:cs typeface="Courier New" pitchFamily="49" charset="0"/>
              </a:rPr>
              <a:t>Source                      DF     Type III SS     Mean Square    F Value    </a:t>
            </a:r>
            <a:r>
              <a:rPr lang="en-US" sz="1050" dirty="0" err="1">
                <a:latin typeface="Courier New" pitchFamily="49" charset="0"/>
                <a:cs typeface="Courier New" pitchFamily="49" charset="0"/>
              </a:rPr>
              <a:t>Pr</a:t>
            </a:r>
            <a:r>
              <a:rPr lang="en-US" sz="1050" dirty="0">
                <a:latin typeface="Courier New" pitchFamily="49" charset="0"/>
                <a:cs typeface="Courier New" pitchFamily="49" charset="0"/>
              </a:rPr>
              <a:t> &gt; F</a:t>
            </a: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050" dirty="0">
                <a:latin typeface="Courier New" pitchFamily="49" charset="0"/>
                <a:cs typeface="Courier New" pitchFamily="49" charset="0"/>
              </a:rPr>
              <a:t>race                         1      918.775440      918.775440     202.45    &lt;.0001</a:t>
            </a:r>
          </a:p>
          <a:p>
            <a:r>
              <a:rPr lang="en-US" sz="1050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050" dirty="0" err="1">
                <a:latin typeface="Courier New" pitchFamily="49" charset="0"/>
                <a:cs typeface="Courier New" pitchFamily="49" charset="0"/>
              </a:rPr>
              <a:t>b_group</a:t>
            </a:r>
            <a:r>
              <a:rPr lang="en-US" sz="1050" dirty="0">
                <a:latin typeface="Courier New" pitchFamily="49" charset="0"/>
                <a:cs typeface="Courier New" pitchFamily="49" charset="0"/>
              </a:rPr>
              <a:t>                    389     2479.563572        6.374199       1.40    &lt;.0001</a:t>
            </a:r>
          </a:p>
          <a:p>
            <a:endParaRPr lang="en-US" sz="105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                                                         </a:t>
            </a:r>
            <a:r>
              <a:rPr lang="en-US" sz="1050" dirty="0">
                <a:latin typeface="Courier New" pitchFamily="49" charset="0"/>
                <a:cs typeface="Courier New" pitchFamily="49" charset="0"/>
              </a:rPr>
              <a:t>Standard</a:t>
            </a:r>
          </a:p>
          <a:p>
            <a:r>
              <a:rPr lang="en-US" sz="1050" dirty="0">
                <a:latin typeface="Courier New" pitchFamily="49" charset="0"/>
                <a:cs typeface="Courier New" pitchFamily="49" charset="0"/>
              </a:rPr>
              <a:t>        Parameter                      Estimate             Error    t Value    </a:t>
            </a:r>
            <a:r>
              <a:rPr lang="en-US" sz="1050" dirty="0" err="1">
                <a:latin typeface="Courier New" pitchFamily="49" charset="0"/>
                <a:cs typeface="Courier New" pitchFamily="49" charset="0"/>
              </a:rPr>
              <a:t>Pr</a:t>
            </a:r>
            <a:r>
              <a:rPr lang="en-US" sz="1050" dirty="0">
                <a:latin typeface="Courier New" pitchFamily="49" charset="0"/>
                <a:cs typeface="Courier New" pitchFamily="49" charset="0"/>
              </a:rPr>
              <a:t> &gt; |t|</a:t>
            </a:r>
          </a:p>
          <a:p>
            <a:endParaRPr lang="en-US" sz="105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050" dirty="0">
                <a:latin typeface="Courier New" pitchFamily="49" charset="0"/>
                <a:cs typeface="Courier New" pitchFamily="49" charset="0"/>
              </a:rPr>
              <a:t>        Intercept                   39.45939128 B      0.32492837     121.44      &lt;.0001</a:t>
            </a:r>
          </a:p>
          <a:p>
            <a:r>
              <a:rPr lang="en-US" sz="1050" dirty="0">
                <a:latin typeface="Courier New" pitchFamily="49" charset="0"/>
                <a:cs typeface="Courier New" pitchFamily="49" charset="0"/>
              </a:rPr>
              <a:t>        race                        </a:t>
            </a:r>
            <a:r>
              <a:rPr lang="en-US" sz="105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-0.46922813        0.03297796     </a:t>
            </a:r>
            <a:r>
              <a:rPr lang="en-US" sz="1050" dirty="0">
                <a:latin typeface="Courier New" pitchFamily="49" charset="0"/>
                <a:cs typeface="Courier New" pitchFamily="49" charset="0"/>
              </a:rPr>
              <a:t>-14.23      &lt;.0001</a:t>
            </a:r>
          </a:p>
          <a:p>
            <a:r>
              <a:rPr lang="en-US" sz="105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050" dirty="0" err="1">
                <a:latin typeface="Courier New" pitchFamily="49" charset="0"/>
                <a:cs typeface="Courier New" pitchFamily="49" charset="0"/>
              </a:rPr>
              <a:t>b_group</a:t>
            </a:r>
            <a:r>
              <a:rPr lang="en-US" sz="1050" dirty="0">
                <a:latin typeface="Courier New" pitchFamily="49" charset="0"/>
                <a:cs typeface="Courier New" pitchFamily="49" charset="0"/>
              </a:rPr>
              <a:t>   370630001011      -0.67109834 B      0.45201887      -1.48      0.1376</a:t>
            </a:r>
          </a:p>
          <a:p>
            <a:r>
              <a:rPr lang="en-US" sz="105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050" dirty="0" err="1">
                <a:latin typeface="Courier New" pitchFamily="49" charset="0"/>
                <a:cs typeface="Courier New" pitchFamily="49" charset="0"/>
              </a:rPr>
              <a:t>b_group</a:t>
            </a:r>
            <a:r>
              <a:rPr lang="en-US" sz="1050" dirty="0">
                <a:latin typeface="Courier New" pitchFamily="49" charset="0"/>
                <a:cs typeface="Courier New" pitchFamily="49" charset="0"/>
              </a:rPr>
              <a:t>   370630001012      -0.64694387 B      0.40694049      -1.59      0.1119</a:t>
            </a:r>
          </a:p>
          <a:p>
            <a:r>
              <a:rPr lang="en-US" sz="105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050" dirty="0" err="1">
                <a:latin typeface="Courier New" pitchFamily="49" charset="0"/>
                <a:cs typeface="Courier New" pitchFamily="49" charset="0"/>
              </a:rPr>
              <a:t>b_group</a:t>
            </a:r>
            <a:r>
              <a:rPr lang="en-US" sz="1050" dirty="0">
                <a:latin typeface="Courier New" pitchFamily="49" charset="0"/>
                <a:cs typeface="Courier New" pitchFamily="49" charset="0"/>
              </a:rPr>
              <a:t>   370630001021      -0.12601570 B      0.37957976      -0.33      0.7399</a:t>
            </a:r>
          </a:p>
          <a:p>
            <a:r>
              <a:rPr lang="en-US" sz="105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050" dirty="0" err="1">
                <a:latin typeface="Courier New" pitchFamily="49" charset="0"/>
                <a:cs typeface="Courier New" pitchFamily="49" charset="0"/>
              </a:rPr>
              <a:t>b_group</a:t>
            </a:r>
            <a:r>
              <a:rPr lang="en-US" sz="1050" dirty="0">
                <a:latin typeface="Courier New" pitchFamily="49" charset="0"/>
                <a:cs typeface="Courier New" pitchFamily="49" charset="0"/>
              </a:rPr>
              <a:t>   370630002001      -0.80578708 B      0.49753595      -1.62      0.1053</a:t>
            </a:r>
          </a:p>
          <a:p>
            <a:r>
              <a:rPr lang="en-US" sz="105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050" dirty="0" err="1">
                <a:latin typeface="Courier New" pitchFamily="49" charset="0"/>
                <a:cs typeface="Courier New" pitchFamily="49" charset="0"/>
              </a:rPr>
              <a:t>b_group</a:t>
            </a:r>
            <a:r>
              <a:rPr lang="en-US" sz="1050" dirty="0">
                <a:latin typeface="Courier New" pitchFamily="49" charset="0"/>
                <a:cs typeface="Courier New" pitchFamily="49" charset="0"/>
              </a:rPr>
              <a:t>   370630002002      -0.23554737 B      0.46848328      -0.50      0.6151</a:t>
            </a:r>
          </a:p>
          <a:p>
            <a:endParaRPr lang="en-US" sz="105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050" dirty="0">
                <a:latin typeface="Courier New" pitchFamily="49" charset="0"/>
                <a:cs typeface="Courier New" pitchFamily="49" charset="0"/>
              </a:rPr>
              <a:t>                      Parameter                    95% Confidence Limits</a:t>
            </a:r>
          </a:p>
          <a:p>
            <a:endParaRPr lang="en-US" sz="105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050" dirty="0">
                <a:latin typeface="Courier New" pitchFamily="49" charset="0"/>
                <a:cs typeface="Courier New" pitchFamily="49" charset="0"/>
              </a:rPr>
              <a:t>                      Intercept                   38.82251860  40.09626396</a:t>
            </a:r>
          </a:p>
          <a:p>
            <a:r>
              <a:rPr lang="en-US" sz="1050" dirty="0">
                <a:latin typeface="Courier New" pitchFamily="49" charset="0"/>
                <a:cs typeface="Courier New" pitchFamily="49" charset="0"/>
              </a:rPr>
              <a:t>                      race                        -0.53386626  -0.40459000</a:t>
            </a:r>
          </a:p>
          <a:p>
            <a:r>
              <a:rPr lang="en-US" sz="1050" dirty="0">
                <a:latin typeface="Courier New" pitchFamily="49" charset="0"/>
                <a:cs typeface="Courier New" pitchFamily="49" charset="0"/>
              </a:rPr>
              <a:t>                      </a:t>
            </a:r>
            <a:r>
              <a:rPr lang="en-US" sz="1050" dirty="0" err="1">
                <a:latin typeface="Courier New" pitchFamily="49" charset="0"/>
                <a:cs typeface="Courier New" pitchFamily="49" charset="0"/>
              </a:rPr>
              <a:t>b_group</a:t>
            </a:r>
            <a:r>
              <a:rPr lang="en-US" sz="1050" dirty="0">
                <a:latin typeface="Courier New" pitchFamily="49" charset="0"/>
                <a:cs typeface="Courier New" pitchFamily="49" charset="0"/>
              </a:rPr>
              <a:t>   370630001011      -1.55707353   0.21487684</a:t>
            </a:r>
          </a:p>
          <a:p>
            <a:r>
              <a:rPr lang="en-US" sz="1050" dirty="0">
                <a:latin typeface="Courier New" pitchFamily="49" charset="0"/>
                <a:cs typeface="Courier New" pitchFamily="49" charset="0"/>
              </a:rPr>
              <a:t>                      </a:t>
            </a:r>
            <a:r>
              <a:rPr lang="en-US" sz="1050" dirty="0" err="1">
                <a:latin typeface="Courier New" pitchFamily="49" charset="0"/>
                <a:cs typeface="Courier New" pitchFamily="49" charset="0"/>
              </a:rPr>
              <a:t>b_group</a:t>
            </a:r>
            <a:r>
              <a:rPr lang="en-US" sz="1050" dirty="0">
                <a:latin typeface="Courier New" pitchFamily="49" charset="0"/>
                <a:cs typeface="Courier New" pitchFamily="49" charset="0"/>
              </a:rPr>
              <a:t>   370630001012      -1.44456361   0.15067587</a:t>
            </a:r>
          </a:p>
          <a:p>
            <a:r>
              <a:rPr lang="en-US" sz="1050" dirty="0">
                <a:latin typeface="Courier New" pitchFamily="49" charset="0"/>
                <a:cs typeface="Courier New" pitchFamily="49" charset="0"/>
              </a:rPr>
              <a:t>                      </a:t>
            </a:r>
            <a:r>
              <a:rPr lang="en-US" sz="1050" dirty="0" err="1">
                <a:latin typeface="Courier New" pitchFamily="49" charset="0"/>
                <a:cs typeface="Courier New" pitchFamily="49" charset="0"/>
              </a:rPr>
              <a:t>b_group</a:t>
            </a:r>
            <a:r>
              <a:rPr lang="en-US" sz="1050" dirty="0">
                <a:latin typeface="Courier New" pitchFamily="49" charset="0"/>
                <a:cs typeface="Courier New" pitchFamily="49" charset="0"/>
              </a:rPr>
              <a:t>   370630001021      -0.87000731   0.61797592</a:t>
            </a:r>
          </a:p>
          <a:p>
            <a:r>
              <a:rPr lang="en-US" sz="1050" dirty="0">
                <a:latin typeface="Courier New" pitchFamily="49" charset="0"/>
                <a:cs typeface="Courier New" pitchFamily="49" charset="0"/>
              </a:rPr>
              <a:t>                      </a:t>
            </a:r>
            <a:r>
              <a:rPr lang="en-US" sz="1050" dirty="0" err="1">
                <a:latin typeface="Courier New" pitchFamily="49" charset="0"/>
                <a:cs typeface="Courier New" pitchFamily="49" charset="0"/>
              </a:rPr>
              <a:t>b_group</a:t>
            </a:r>
            <a:r>
              <a:rPr lang="en-US" sz="1050" dirty="0">
                <a:latin typeface="Courier New" pitchFamily="49" charset="0"/>
                <a:cs typeface="Courier New" pitchFamily="49" charset="0"/>
              </a:rPr>
              <a:t>   370630002001      -1.78097758   0.16940342</a:t>
            </a:r>
            <a:endParaRPr lang="en-US" sz="1050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1100" dirty="0" smtClean="0">
              <a:latin typeface="SAS Monospace"/>
            </a:endParaRPr>
          </a:p>
          <a:p>
            <a:r>
              <a:rPr lang="en-US" dirty="0" smtClean="0"/>
              <a:t>Accounting for neighborhood differences (within-neighborhood inference), Black infants are delivered -.47 weeks earlier than White infants</a:t>
            </a:r>
          </a:p>
          <a:p>
            <a:endParaRPr lang="en-US" sz="11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0"/>
            <a:ext cx="86868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dirty="0" smtClean="0"/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xtreg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ga_clean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race,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b_group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1400" dirty="0"/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Fixed-effects (within) regression               Number of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obs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     =     31489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Group variable: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b_group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                        Number of groups   =       390</a:t>
            </a:r>
          </a:p>
          <a:p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R-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sq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:  within  = 0.0065                       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Obs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per group: min =         1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   between = 0.3141                                      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avg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=      80.7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   overall = 0.0177                                        max =       652</a:t>
            </a:r>
          </a:p>
          <a:p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                                            F(1,31098)         =    202.45</a:t>
            </a:r>
          </a:p>
          <a:p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corr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u_i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Xb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  = 0.2308                       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Prob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&gt; F           =    0.0000</a:t>
            </a:r>
          </a:p>
          <a:p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------------------------------------------------------------------------------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ga_clean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|    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Coef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.   Std. Err.      t    P&gt;|t|     [95% Conf. Interval]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-------------+----------------------------------------------------------------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    race </a:t>
            </a:r>
            <a:r>
              <a:rPr lang="en-US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|  -.4692281    .032978   -14.23   0.000    -.5338663     -.40459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   _cons |   39.04992   .0161171  2422.89   0.000     39.01833    39.08151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-------------+----------------------------------------------------------------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sigma_u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|  .39512117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sigma_e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|  2.1303179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     rho |  .03325698   (fraction of variance due to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u_i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------------------------------------------------------------------------------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F test that all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u_i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=0:     F(389, 31098) =     1.40        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Prob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&gt; F = 0.0000</a:t>
            </a:r>
          </a:p>
          <a:p>
            <a:endParaRPr lang="en-US" sz="1400" dirty="0" smtClean="0"/>
          </a:p>
          <a:p>
            <a:endParaRPr lang="en-US" sz="1400" dirty="0" smtClean="0"/>
          </a:p>
          <a:p>
            <a:r>
              <a:rPr lang="en-US" dirty="0" smtClean="0"/>
              <a:t>Same result without the fixed coefficient output for all the clusters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0"/>
            <a:ext cx="86868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b="1" dirty="0" smtClean="0">
              <a:solidFill>
                <a:srgbClr val="000080"/>
              </a:solidFill>
              <a:latin typeface="Courier New"/>
            </a:endParaRPr>
          </a:p>
          <a:p>
            <a:r>
              <a:rPr lang="en-US" sz="14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14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400" b="1" dirty="0" err="1" smtClean="0">
                <a:solidFill>
                  <a:srgbClr val="000080"/>
                </a:solidFill>
                <a:latin typeface="Courier New"/>
              </a:rPr>
              <a:t>glm</a:t>
            </a:r>
            <a:r>
              <a:rPr lang="en-US" sz="14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4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1400" b="1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1400" b="1" dirty="0" err="1" smtClean="0">
                <a:solidFill>
                  <a:srgbClr val="000000"/>
                </a:solidFill>
                <a:latin typeface="Courier New"/>
              </a:rPr>
              <a:t>nc.data_final</a:t>
            </a:r>
            <a:r>
              <a:rPr lang="en-US" sz="14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US" sz="1400" dirty="0" smtClean="0">
                <a:solidFill>
                  <a:srgbClr val="0000FF"/>
                </a:solidFill>
                <a:latin typeface="Courier New"/>
              </a:rPr>
              <a:t>absorb</a:t>
            </a:r>
            <a:r>
              <a:rPr lang="en-US" sz="14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Courier New"/>
              </a:rPr>
              <a:t>b_group</a:t>
            </a:r>
            <a:r>
              <a:rPr lang="en-US" sz="14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US" sz="1400" dirty="0" smtClean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14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Courier New"/>
              </a:rPr>
              <a:t>ga_clean</a:t>
            </a:r>
            <a:r>
              <a:rPr lang="en-US" sz="1400" dirty="0" smtClean="0">
                <a:solidFill>
                  <a:srgbClr val="000000"/>
                </a:solidFill>
                <a:latin typeface="Courier New"/>
              </a:rPr>
              <a:t> = race;</a:t>
            </a:r>
          </a:p>
          <a:p>
            <a:r>
              <a:rPr lang="en-US" sz="1400" b="1" dirty="0" smtClean="0">
                <a:solidFill>
                  <a:srgbClr val="000080"/>
                </a:solidFill>
                <a:latin typeface="Courier New"/>
              </a:rPr>
              <a:t>quit</a:t>
            </a:r>
            <a:r>
              <a:rPr lang="en-US" sz="14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endParaRPr lang="en-US" sz="1100" dirty="0" smtClean="0">
              <a:latin typeface="SAS Monospace"/>
            </a:endParaRPr>
          </a:p>
          <a:p>
            <a:r>
              <a:rPr lang="en-US" sz="1100" dirty="0" smtClean="0">
                <a:latin typeface="SAS Monospace"/>
              </a:rPr>
              <a:t>The GLM Procedure</a:t>
            </a:r>
          </a:p>
          <a:p>
            <a:r>
              <a:rPr lang="en-US" sz="1100" dirty="0" smtClean="0">
                <a:latin typeface="SAS Monospace"/>
              </a:rPr>
              <a:t>Dependent Variable: </a:t>
            </a:r>
            <a:r>
              <a:rPr lang="en-US" sz="1100" dirty="0" err="1" smtClean="0">
                <a:latin typeface="SAS Monospace"/>
              </a:rPr>
              <a:t>ga_clean</a:t>
            </a:r>
            <a:endParaRPr lang="en-US" sz="1100" dirty="0" smtClean="0">
              <a:latin typeface="SAS Monospace"/>
            </a:endParaRPr>
          </a:p>
          <a:p>
            <a:r>
              <a:rPr lang="en-US" sz="1100" dirty="0" smtClean="0">
                <a:latin typeface="SAS Monospace"/>
              </a:rPr>
              <a:t>                                              Sum of</a:t>
            </a:r>
          </a:p>
          <a:p>
            <a:r>
              <a:rPr lang="en-US" sz="1100" dirty="0" smtClean="0">
                <a:latin typeface="SAS Monospace"/>
              </a:rPr>
              <a:t>      Source                      DF         Squares     Mean Square    F Value    Pr &gt; F</a:t>
            </a:r>
          </a:p>
          <a:p>
            <a:r>
              <a:rPr lang="it-IT" sz="1100" dirty="0" smtClean="0">
                <a:latin typeface="SAS Monospace"/>
              </a:rPr>
              <a:t>      Model                      390       5064.7562         12.9866       2.86    &lt;.0001</a:t>
            </a:r>
          </a:p>
          <a:p>
            <a:r>
              <a:rPr lang="en-US" sz="1100" dirty="0" smtClean="0">
                <a:latin typeface="SAS Monospace"/>
              </a:rPr>
              <a:t>      Error                    31098     141130.6344          4.5383</a:t>
            </a:r>
          </a:p>
          <a:p>
            <a:r>
              <a:rPr lang="en-US" sz="1100" dirty="0" smtClean="0">
                <a:latin typeface="SAS Monospace"/>
              </a:rPr>
              <a:t>      Corrected Total          31488     146195.3906</a:t>
            </a:r>
          </a:p>
          <a:p>
            <a:endParaRPr lang="en-US" sz="1100" dirty="0" smtClean="0">
              <a:latin typeface="SAS Monospace"/>
            </a:endParaRPr>
          </a:p>
          <a:p>
            <a:r>
              <a:rPr lang="en-US" sz="1100" dirty="0" smtClean="0">
                <a:latin typeface="SAS Monospace"/>
              </a:rPr>
              <a:t>                     R-Square     </a:t>
            </a:r>
            <a:r>
              <a:rPr lang="en-US" sz="1100" dirty="0" err="1" smtClean="0">
                <a:latin typeface="SAS Monospace"/>
              </a:rPr>
              <a:t>Coeff</a:t>
            </a:r>
            <a:r>
              <a:rPr lang="en-US" sz="1100" dirty="0" smtClean="0">
                <a:latin typeface="SAS Monospace"/>
              </a:rPr>
              <a:t> </a:t>
            </a:r>
            <a:r>
              <a:rPr lang="en-US" sz="1100" dirty="0" err="1" smtClean="0">
                <a:latin typeface="SAS Monospace"/>
              </a:rPr>
              <a:t>Var</a:t>
            </a:r>
            <a:r>
              <a:rPr lang="en-US" sz="1100" dirty="0" smtClean="0">
                <a:latin typeface="SAS Monospace"/>
              </a:rPr>
              <a:t>      Root MSE    </a:t>
            </a:r>
            <a:r>
              <a:rPr lang="en-US" sz="1100" dirty="0" err="1" smtClean="0">
                <a:latin typeface="SAS Monospace"/>
              </a:rPr>
              <a:t>ga_clean</a:t>
            </a:r>
            <a:r>
              <a:rPr lang="en-US" sz="1100" dirty="0" smtClean="0">
                <a:latin typeface="SAS Monospace"/>
              </a:rPr>
              <a:t> Mean</a:t>
            </a:r>
          </a:p>
          <a:p>
            <a:r>
              <a:rPr lang="en-US" sz="1100" dirty="0" smtClean="0">
                <a:latin typeface="SAS Monospace"/>
              </a:rPr>
              <a:t>                     0.034644      5.476830      2.130318         38.89692</a:t>
            </a:r>
          </a:p>
          <a:p>
            <a:endParaRPr lang="en-US" sz="1100" dirty="0" smtClean="0">
              <a:latin typeface="SAS Monospace"/>
            </a:endParaRPr>
          </a:p>
          <a:p>
            <a:endParaRPr lang="en-US" sz="1100" dirty="0" smtClean="0">
              <a:latin typeface="SAS Monospace"/>
            </a:endParaRPr>
          </a:p>
          <a:p>
            <a:r>
              <a:rPr lang="en-US" sz="1100" dirty="0" smtClean="0">
                <a:latin typeface="SAS Monospace"/>
              </a:rPr>
              <a:t>      Source                      DF       Type I SS     Mean Square    F Value    Pr &gt; F</a:t>
            </a:r>
          </a:p>
          <a:p>
            <a:endParaRPr lang="en-US" sz="1100" dirty="0" smtClean="0">
              <a:latin typeface="SAS Monospace"/>
            </a:endParaRPr>
          </a:p>
          <a:p>
            <a:r>
              <a:rPr lang="en-US" sz="1100" dirty="0" smtClean="0">
                <a:latin typeface="SAS Monospace"/>
              </a:rPr>
              <a:t>      </a:t>
            </a:r>
            <a:r>
              <a:rPr lang="en-US" sz="1100" dirty="0" err="1" smtClean="0">
                <a:latin typeface="SAS Monospace"/>
              </a:rPr>
              <a:t>b_group</a:t>
            </a:r>
            <a:r>
              <a:rPr lang="en-US" sz="1100" dirty="0" smtClean="0">
                <a:latin typeface="SAS Monospace"/>
              </a:rPr>
              <a:t>                    389     4145.980755       10.658048       2.35    &lt;.0001</a:t>
            </a:r>
          </a:p>
          <a:p>
            <a:r>
              <a:rPr lang="en-US" sz="1100" dirty="0" smtClean="0">
                <a:latin typeface="SAS Monospace"/>
              </a:rPr>
              <a:t>      race                         1      918.775440      918.775440     202.45    &lt;.0001</a:t>
            </a:r>
          </a:p>
          <a:p>
            <a:endParaRPr lang="en-US" sz="1100" dirty="0" smtClean="0">
              <a:latin typeface="SAS Monospace"/>
            </a:endParaRPr>
          </a:p>
          <a:p>
            <a:endParaRPr lang="en-US" sz="1100" dirty="0" smtClean="0">
              <a:latin typeface="SAS Monospace"/>
            </a:endParaRPr>
          </a:p>
          <a:p>
            <a:r>
              <a:rPr lang="en-US" sz="1100" dirty="0" smtClean="0">
                <a:latin typeface="SAS Monospace"/>
              </a:rPr>
              <a:t>      Source                      DF     Type III SS     Mean Square    F Value    Pr &gt; F</a:t>
            </a:r>
          </a:p>
          <a:p>
            <a:endParaRPr lang="en-US" sz="1100" dirty="0" smtClean="0">
              <a:latin typeface="SAS Monospace"/>
            </a:endParaRPr>
          </a:p>
          <a:p>
            <a:r>
              <a:rPr lang="en-US" sz="1100" dirty="0" smtClean="0">
                <a:latin typeface="SAS Monospace"/>
              </a:rPr>
              <a:t>      race                         1     918.7754401     918.7754401     202.45    &lt;.0001</a:t>
            </a:r>
          </a:p>
          <a:p>
            <a:endParaRPr lang="en-US" sz="1100" dirty="0" smtClean="0">
              <a:latin typeface="SAS Monospace"/>
            </a:endParaRPr>
          </a:p>
          <a:p>
            <a:endParaRPr lang="en-US" sz="1100" dirty="0" smtClean="0">
              <a:latin typeface="SAS Monospace"/>
            </a:endParaRPr>
          </a:p>
          <a:p>
            <a:r>
              <a:rPr lang="en-US" sz="1100" dirty="0" smtClean="0">
                <a:latin typeface="SAS Monospace"/>
              </a:rPr>
              <a:t>                                                 Standard</a:t>
            </a:r>
          </a:p>
          <a:p>
            <a:r>
              <a:rPr lang="en-US" sz="1100" dirty="0" smtClean="0">
                <a:latin typeface="SAS Monospace"/>
              </a:rPr>
              <a:t>               Parameter         Estimate           Error    t Value    Pr &gt; |t|</a:t>
            </a:r>
          </a:p>
          <a:p>
            <a:endParaRPr lang="en-US" sz="1100" dirty="0" smtClean="0">
              <a:latin typeface="SAS Monospace"/>
            </a:endParaRPr>
          </a:p>
          <a:p>
            <a:r>
              <a:rPr lang="en-US" sz="1100" dirty="0" smtClean="0">
                <a:latin typeface="SAS Monospace"/>
              </a:rPr>
              <a:t>               </a:t>
            </a:r>
            <a:r>
              <a:rPr lang="en-US" sz="1100" dirty="0" smtClean="0">
                <a:solidFill>
                  <a:srgbClr val="FF0000"/>
                </a:solidFill>
                <a:latin typeface="SAS Monospace"/>
              </a:rPr>
              <a:t>race          -.4692281302      0.03297796     -14.23      &lt;.0001</a:t>
            </a:r>
          </a:p>
          <a:p>
            <a:endParaRPr lang="en-US" sz="1100" dirty="0" smtClean="0">
              <a:solidFill>
                <a:srgbClr val="FF0000"/>
              </a:solidFill>
              <a:latin typeface="SAS Monospace"/>
            </a:endParaRPr>
          </a:p>
          <a:p>
            <a:endParaRPr lang="en-US" sz="1100" dirty="0" smtClean="0">
              <a:solidFill>
                <a:srgbClr val="FF0000"/>
              </a:solidFill>
              <a:latin typeface="SAS Monospace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763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Comparison to Conventional Regression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86400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en-US" sz="5500" dirty="0" smtClean="0">
                <a:cs typeface="Courier New" pitchFamily="49" charset="0"/>
              </a:rPr>
              <a:t>Use cluster-robust SEs to account for complex error (individual and cluster)</a:t>
            </a:r>
            <a:endParaRPr lang="en-US" sz="16600" dirty="0" smtClean="0">
              <a:cs typeface="Courier New" pitchFamily="49" charset="0"/>
            </a:endParaRPr>
          </a:p>
          <a:p>
            <a:pPr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4900" dirty="0" err="1" smtClean="0">
                <a:latin typeface="Courier New" pitchFamily="49" charset="0"/>
                <a:cs typeface="Courier New" pitchFamily="49" charset="0"/>
              </a:rPr>
              <a:t>reg</a:t>
            </a:r>
            <a:r>
              <a:rPr lang="en-US" sz="49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4900" dirty="0" err="1" smtClean="0">
                <a:latin typeface="Courier New" pitchFamily="49" charset="0"/>
                <a:cs typeface="Courier New" pitchFamily="49" charset="0"/>
              </a:rPr>
              <a:t>ga_clean</a:t>
            </a:r>
            <a:r>
              <a:rPr lang="en-US" sz="4900" dirty="0" smtClean="0">
                <a:latin typeface="Courier New" pitchFamily="49" charset="0"/>
                <a:cs typeface="Courier New" pitchFamily="49" charset="0"/>
              </a:rPr>
              <a:t> race, </a:t>
            </a:r>
            <a:r>
              <a:rPr lang="en-US" sz="4900" dirty="0" err="1" smtClean="0">
                <a:latin typeface="Courier New" pitchFamily="49" charset="0"/>
                <a:cs typeface="Courier New" pitchFamily="49" charset="0"/>
              </a:rPr>
              <a:t>vce</a:t>
            </a:r>
            <a:r>
              <a:rPr lang="en-US" sz="4900" dirty="0" smtClean="0">
                <a:latin typeface="Courier New" pitchFamily="49" charset="0"/>
                <a:cs typeface="Courier New" pitchFamily="49" charset="0"/>
              </a:rPr>
              <a:t>(cl </a:t>
            </a:r>
            <a:r>
              <a:rPr lang="en-US" sz="4900" dirty="0" err="1" smtClean="0">
                <a:latin typeface="Courier New" pitchFamily="49" charset="0"/>
                <a:cs typeface="Courier New" pitchFamily="49" charset="0"/>
              </a:rPr>
              <a:t>b_group</a:t>
            </a:r>
            <a:r>
              <a:rPr lang="en-US" sz="49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endParaRPr lang="en-US" sz="37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3700" dirty="0" smtClean="0">
                <a:latin typeface="Courier New" pitchFamily="49" charset="0"/>
                <a:cs typeface="Courier New" pitchFamily="49" charset="0"/>
              </a:rPr>
              <a:t>Linear regression                                      Number of </a:t>
            </a:r>
            <a:r>
              <a:rPr lang="en-US" sz="3700" dirty="0" err="1" smtClean="0">
                <a:latin typeface="Courier New" pitchFamily="49" charset="0"/>
                <a:cs typeface="Courier New" pitchFamily="49" charset="0"/>
              </a:rPr>
              <a:t>obs</a:t>
            </a:r>
            <a:r>
              <a:rPr lang="en-US" sz="3700" dirty="0" smtClean="0">
                <a:latin typeface="Courier New" pitchFamily="49" charset="0"/>
                <a:cs typeface="Courier New" pitchFamily="49" charset="0"/>
              </a:rPr>
              <a:t> =   31489</a:t>
            </a:r>
          </a:p>
          <a:p>
            <a:pPr>
              <a:buNone/>
            </a:pPr>
            <a:r>
              <a:rPr lang="en-US" sz="3700" dirty="0" smtClean="0">
                <a:latin typeface="Courier New" pitchFamily="49" charset="0"/>
                <a:cs typeface="Courier New" pitchFamily="49" charset="0"/>
              </a:rPr>
              <a:t>                                                       F(  1,   389) =  351.42</a:t>
            </a:r>
          </a:p>
          <a:p>
            <a:pPr>
              <a:buNone/>
            </a:pPr>
            <a:r>
              <a:rPr lang="en-US" sz="3700" dirty="0" smtClean="0">
                <a:latin typeface="Courier New" pitchFamily="49" charset="0"/>
                <a:cs typeface="Courier New" pitchFamily="49" charset="0"/>
              </a:rPr>
              <a:t>                                                       </a:t>
            </a:r>
            <a:r>
              <a:rPr lang="en-US" sz="3700" dirty="0" err="1" smtClean="0">
                <a:latin typeface="Courier New" pitchFamily="49" charset="0"/>
                <a:cs typeface="Courier New" pitchFamily="49" charset="0"/>
              </a:rPr>
              <a:t>Prob</a:t>
            </a:r>
            <a:r>
              <a:rPr lang="en-US" sz="3700" dirty="0" smtClean="0">
                <a:latin typeface="Courier New" pitchFamily="49" charset="0"/>
                <a:cs typeface="Courier New" pitchFamily="49" charset="0"/>
              </a:rPr>
              <a:t> &gt; F      =  0.0000</a:t>
            </a:r>
          </a:p>
          <a:p>
            <a:pPr>
              <a:buNone/>
            </a:pPr>
            <a:r>
              <a:rPr lang="en-US" sz="3700" dirty="0" smtClean="0">
                <a:latin typeface="Courier New" pitchFamily="49" charset="0"/>
                <a:cs typeface="Courier New" pitchFamily="49" charset="0"/>
              </a:rPr>
              <a:t>                                                       R-squared     =  0.0177</a:t>
            </a:r>
          </a:p>
          <a:p>
            <a:pPr>
              <a:buNone/>
            </a:pPr>
            <a:r>
              <a:rPr lang="en-US" sz="3700" dirty="0" smtClean="0">
                <a:latin typeface="Courier New" pitchFamily="49" charset="0"/>
                <a:cs typeface="Courier New" pitchFamily="49" charset="0"/>
              </a:rPr>
              <a:t>                                                       Root MSE      =  2.1356</a:t>
            </a:r>
          </a:p>
          <a:p>
            <a:pPr>
              <a:buNone/>
            </a:pPr>
            <a:endParaRPr lang="en-US" sz="37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3700" dirty="0" smtClean="0">
                <a:latin typeface="Courier New" pitchFamily="49" charset="0"/>
                <a:cs typeface="Courier New" pitchFamily="49" charset="0"/>
              </a:rPr>
              <a:t>                              (Std. Err. adjusted for 390 clusters in </a:t>
            </a:r>
            <a:r>
              <a:rPr lang="en-US" sz="3700" dirty="0" err="1" smtClean="0">
                <a:latin typeface="Courier New" pitchFamily="49" charset="0"/>
                <a:cs typeface="Courier New" pitchFamily="49" charset="0"/>
              </a:rPr>
              <a:t>b_group</a:t>
            </a:r>
            <a:r>
              <a:rPr lang="en-US" sz="37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US" sz="3700" dirty="0" smtClean="0">
                <a:latin typeface="Courier New" pitchFamily="49" charset="0"/>
                <a:cs typeface="Courier New" pitchFamily="49" charset="0"/>
              </a:rPr>
              <a:t>------------------------------------------------------------------------------</a:t>
            </a:r>
          </a:p>
          <a:p>
            <a:pPr>
              <a:buNone/>
            </a:pPr>
            <a:r>
              <a:rPr lang="en-US" sz="3700" dirty="0" smtClean="0">
                <a:latin typeface="Courier New" pitchFamily="49" charset="0"/>
                <a:cs typeface="Courier New" pitchFamily="49" charset="0"/>
              </a:rPr>
              <a:t>             |               Robust</a:t>
            </a:r>
          </a:p>
          <a:p>
            <a:pPr>
              <a:buNone/>
            </a:pPr>
            <a:r>
              <a:rPr lang="en-US" sz="37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3700" dirty="0" err="1" smtClean="0">
                <a:latin typeface="Courier New" pitchFamily="49" charset="0"/>
                <a:cs typeface="Courier New" pitchFamily="49" charset="0"/>
              </a:rPr>
              <a:t>ga_clean</a:t>
            </a:r>
            <a:r>
              <a:rPr lang="en-US" sz="3700" dirty="0" smtClean="0">
                <a:latin typeface="Courier New" pitchFamily="49" charset="0"/>
                <a:cs typeface="Courier New" pitchFamily="49" charset="0"/>
              </a:rPr>
              <a:t> |      </a:t>
            </a:r>
            <a:r>
              <a:rPr lang="en-US" sz="3700" dirty="0" err="1" smtClean="0">
                <a:latin typeface="Courier New" pitchFamily="49" charset="0"/>
                <a:cs typeface="Courier New" pitchFamily="49" charset="0"/>
              </a:rPr>
              <a:t>Coef</a:t>
            </a:r>
            <a:r>
              <a:rPr lang="en-US" sz="3700" dirty="0" smtClean="0">
                <a:latin typeface="Courier New" pitchFamily="49" charset="0"/>
                <a:cs typeface="Courier New" pitchFamily="49" charset="0"/>
              </a:rPr>
              <a:t>.   Std. Err.      t    P&gt;|t|     [95% Conf. Interval]</a:t>
            </a:r>
          </a:p>
          <a:p>
            <a:pPr>
              <a:buNone/>
            </a:pPr>
            <a:r>
              <a:rPr lang="en-US" sz="3700" dirty="0" smtClean="0">
                <a:latin typeface="Courier New" pitchFamily="49" charset="0"/>
                <a:cs typeface="Courier New" pitchFamily="49" charset="0"/>
              </a:rPr>
              <a:t>-------------+----------------------------------------------------------------</a:t>
            </a:r>
          </a:p>
          <a:p>
            <a:pPr>
              <a:buNone/>
            </a:pPr>
            <a:r>
              <a:rPr lang="en-US" sz="37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37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race |  -.6112235   .0326053   -18.75   0.000    -.6753281   -.5471189</a:t>
            </a:r>
          </a:p>
          <a:p>
            <a:pPr>
              <a:buNone/>
            </a:pPr>
            <a:r>
              <a:rPr lang="en-US" sz="3700" dirty="0" smtClean="0">
                <a:latin typeface="Courier New" pitchFamily="49" charset="0"/>
                <a:cs typeface="Courier New" pitchFamily="49" charset="0"/>
              </a:rPr>
              <a:t>       _cons |   39.09623    .014152  2762.59   0.000      39.0684    39.12405</a:t>
            </a:r>
          </a:p>
          <a:p>
            <a:pPr>
              <a:buNone/>
            </a:pPr>
            <a:r>
              <a:rPr lang="en-US" sz="3700" dirty="0" smtClean="0">
                <a:latin typeface="Courier New" pitchFamily="49" charset="0"/>
                <a:cs typeface="Courier New" pitchFamily="49" charset="0"/>
              </a:rPr>
              <a:t>------------------------------------------------------------------------------</a:t>
            </a:r>
          </a:p>
          <a:p>
            <a:pPr>
              <a:buNone/>
            </a:pPr>
            <a:endParaRPr lang="en-US" sz="3700" dirty="0" smtClean="0"/>
          </a:p>
          <a:p>
            <a:pPr>
              <a:buNone/>
            </a:pPr>
            <a:endParaRPr lang="en-US" sz="3700" dirty="0" smtClean="0"/>
          </a:p>
          <a:p>
            <a:pPr>
              <a:buNone/>
            </a:pPr>
            <a:r>
              <a:rPr lang="en-US" sz="5500" dirty="0" smtClean="0"/>
              <a:t>Crude effect: -0.61 weeks</a:t>
            </a:r>
          </a:p>
          <a:p>
            <a:pPr>
              <a:buNone/>
            </a:pPr>
            <a:r>
              <a:rPr lang="en-US" sz="5500" dirty="0" smtClean="0"/>
              <a:t>Adjusting for neighborhood: -0.47 weeks</a:t>
            </a:r>
          </a:p>
          <a:p>
            <a:pPr>
              <a:buNone/>
            </a:pPr>
            <a:endParaRPr lang="en-US" sz="5500" dirty="0" smtClean="0"/>
          </a:p>
          <a:p>
            <a:pPr>
              <a:buNone/>
            </a:pPr>
            <a:r>
              <a:rPr lang="en-US" sz="5500" dirty="0" smtClean="0"/>
              <a:t>Neighborhood explained 23% of the racial disparity (assuming there are no confounders of neighborhood)</a:t>
            </a:r>
            <a:endParaRPr lang="en-US" sz="55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76200"/>
            <a:ext cx="85344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 smtClean="0">
              <a:solidFill>
                <a:srgbClr val="000080"/>
              </a:solidFill>
              <a:latin typeface="Courier New"/>
            </a:endParaRPr>
          </a:p>
          <a:p>
            <a:r>
              <a:rPr lang="en-US" sz="2400" dirty="0" smtClean="0"/>
              <a:t>Can use </a:t>
            </a:r>
            <a:r>
              <a:rPr lang="en-US" sz="2400" dirty="0" err="1" smtClean="0"/>
              <a:t>surveyreg</a:t>
            </a:r>
            <a:r>
              <a:rPr lang="en-US" sz="2400" dirty="0" smtClean="0"/>
              <a:t> for cluster-robust SEs in SAS</a:t>
            </a:r>
            <a:endParaRPr lang="en-US" sz="2400" dirty="0"/>
          </a:p>
          <a:p>
            <a:endParaRPr lang="en-US" b="1" dirty="0" smtClean="0">
              <a:solidFill>
                <a:srgbClr val="000080"/>
              </a:solidFill>
              <a:latin typeface="Courier New"/>
            </a:endParaRPr>
          </a:p>
          <a:p>
            <a:endParaRPr lang="en-US" b="1" dirty="0" smtClean="0">
              <a:solidFill>
                <a:srgbClr val="000080"/>
              </a:solidFill>
              <a:latin typeface="Courier New"/>
            </a:endParaRPr>
          </a:p>
          <a:p>
            <a:r>
              <a:rPr lang="en-US" b="1" dirty="0" err="1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 err="1">
                <a:solidFill>
                  <a:srgbClr val="000080"/>
                </a:solidFill>
                <a:latin typeface="Courier New"/>
              </a:rPr>
              <a:t>surveyreg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Courier New"/>
              </a:rPr>
              <a:t>nc.data_final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US" dirty="0">
                <a:solidFill>
                  <a:srgbClr val="0000FF"/>
                </a:solidFill>
                <a:latin typeface="Courier New"/>
              </a:rPr>
              <a:t>cluster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urier New"/>
              </a:rPr>
              <a:t>b_group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US" dirty="0">
                <a:solidFill>
                  <a:srgbClr val="0000FF"/>
                </a:solidFill>
                <a:latin typeface="Courier New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urier New"/>
              </a:rPr>
              <a:t>b_group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;</a:t>
            </a:r>
          </a:p>
          <a:p>
            <a:r>
              <a:rPr lang="en-US" dirty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urier New"/>
              </a:rPr>
              <a:t>ga_clean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= race /</a:t>
            </a:r>
            <a:r>
              <a:rPr lang="en-US" dirty="0" err="1">
                <a:solidFill>
                  <a:srgbClr val="0000FF"/>
                </a:solidFill>
                <a:latin typeface="Courier New"/>
              </a:rPr>
              <a:t>clparm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>
                <a:solidFill>
                  <a:srgbClr val="0000FF"/>
                </a:solidFill>
                <a:latin typeface="Courier New"/>
              </a:rPr>
              <a:t>solution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US" b="1" dirty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endParaRPr lang="en-US" dirty="0" smtClean="0">
              <a:solidFill>
                <a:srgbClr val="000000"/>
              </a:solidFill>
              <a:latin typeface="Courier New"/>
            </a:endParaRPr>
          </a:p>
          <a:p>
            <a:pPr algn="ctr"/>
            <a:r>
              <a:rPr lang="en-US" sz="1200" dirty="0">
                <a:latin typeface="Courier New" pitchFamily="49" charset="0"/>
                <a:cs typeface="Courier New" pitchFamily="49" charset="0"/>
              </a:rPr>
              <a:t>The SURVEYREG Procedure</a:t>
            </a:r>
          </a:p>
          <a:p>
            <a:endParaRPr lang="en-US" sz="12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             Regression Analysis for Dependent Variable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ga_clean</a:t>
            </a:r>
            <a:endParaRPr lang="en-US" sz="1200" dirty="0">
              <a:latin typeface="Courier New" pitchFamily="49" charset="0"/>
              <a:cs typeface="Courier New" pitchFamily="49" charset="0"/>
            </a:endParaRPr>
          </a:p>
          <a:p>
            <a:endParaRPr lang="en-US" sz="12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                      Estimated Regression Coefficients</a:t>
            </a:r>
          </a:p>
          <a:p>
            <a:endParaRPr lang="en-US" sz="12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                         Standard                               95% Confidence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 Parameter      Estimate         Error    t Value   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Pr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&gt; |t|           Interval</a:t>
            </a:r>
          </a:p>
          <a:p>
            <a:endParaRPr lang="en-US" sz="12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 Intercept    39.0962254    0.01415202    2762.59      &lt;.0001    39.0684014 39.1240495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 race         -0.6112235    0.03260526     -18.75      &lt;.0001    -0.6753281 -0.5471189</a:t>
            </a:r>
          </a:p>
          <a:p>
            <a:endParaRPr lang="en-US" sz="12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       NOTE: The denominator degrees of freedom for the t tests is 389.</a:t>
            </a:r>
          </a:p>
        </p:txBody>
      </p:sp>
    </p:spTree>
    <p:extLst>
      <p:ext uri="{BB962C8B-B14F-4D97-AF65-F5344CB8AC3E}">
        <p14:creationId xmlns:p14="http://schemas.microsoft.com/office/powerpoint/2010/main" xmlns="" val="14611938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179249"/>
            <a:ext cx="86106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Logistic Model for Binary Outcome</a:t>
            </a:r>
          </a:p>
          <a:p>
            <a:endParaRPr lang="en-US" dirty="0" smtClean="0"/>
          </a:p>
          <a:p>
            <a:r>
              <a:rPr lang="en-US" dirty="0" err="1" smtClean="0"/>
              <a:t>logit</a:t>
            </a:r>
            <a:r>
              <a:rPr lang="en-US" dirty="0" smtClean="0"/>
              <a:t> </a:t>
            </a:r>
            <a:r>
              <a:rPr lang="en-US" dirty="0" err="1" smtClean="0"/>
              <a:t>ptb_total</a:t>
            </a:r>
            <a:r>
              <a:rPr lang="en-US" dirty="0" smtClean="0"/>
              <a:t> </a:t>
            </a:r>
            <a:r>
              <a:rPr lang="en-US" dirty="0" err="1" smtClean="0"/>
              <a:t>i.race</a:t>
            </a:r>
            <a:r>
              <a:rPr lang="en-US" dirty="0" smtClean="0"/>
              <a:t> </a:t>
            </a:r>
            <a:r>
              <a:rPr lang="en-US" dirty="0" err="1" smtClean="0"/>
              <a:t>i.b_group</a:t>
            </a:r>
            <a:r>
              <a:rPr lang="en-US" dirty="0" smtClean="0"/>
              <a:t>, or</a:t>
            </a:r>
          </a:p>
          <a:p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Logistic regression                               Number of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obs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  =      31157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                                         LR chi2(367)    =     687.08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                                        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Prob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&gt; chi2     =     0.0000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Log likelihood = -9091.5835                       Pseudo R2       =     0.0364</a:t>
            </a:r>
          </a:p>
          <a:p>
            <a:endParaRPr lang="en-US" sz="12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------------------------------------------------------------------------------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ptb_total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| Odds Ratio   Std. Err.      z    P&gt;|z|     [95% Conf. Interval]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-------------+----------------------------------------------------------------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race |   1.614217   .0849715     9.10   0.000     1.455979    1.789652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_Ib_group_2 |   .7499313   .4644189    -0.46   0.642     .2227859    2.524383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_Ib_group_3 |   .7817543   .4527046    -0.43   0.671     .2512752    2.432154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_Ib_group_4 |   1.837389   1.208127     0.93   0.355      .506426     6.66632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_Ib_group_5 |   1.012978   .6832426     0.02   0.985     .2700685    3.799497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_Ib_group_6 |   1.871619   1.284711     0.91   0.361     .4874589    7.186159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_Ib_group_7 |   .6577316    .504969    -0.55   0.585     .1460644    2.961781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_Ib_group_8 |   4.113144   2.752025     2.11   0.035     1.108285    15.26498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_Ib_group_9 |   .6818469   .7794273    -0.34   0.738     .0725551    6.407749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_Ib_group_10 |   1.130029   1.000033     0.14   0.890     .1994381     6.40281</a:t>
            </a:r>
          </a:p>
          <a:p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/>
              <a:t>Accounting for neighborhood differences (within-neighborhood inference), the</a:t>
            </a:r>
            <a:r>
              <a:rPr lang="en-US" dirty="0" smtClean="0">
                <a:cs typeface="Courier New" pitchFamily="49" charset="0"/>
              </a:rPr>
              <a:t> odds of PTB are 1.61 times greater for Black than White infants</a:t>
            </a:r>
          </a:p>
          <a:p>
            <a:endParaRPr lang="en-US" dirty="0" smtClean="0">
              <a:cs typeface="Courier New" pitchFamily="49" charset="0"/>
            </a:endParaRPr>
          </a:p>
          <a:p>
            <a:r>
              <a:rPr lang="en-US" dirty="0" smtClean="0">
                <a:cs typeface="Courier New" pitchFamily="49" charset="0"/>
              </a:rPr>
              <a:t>23 clusters with 322 observations were dropped because of non-varying outcomes—all 0 or 1—division by 0 for an OR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0"/>
            <a:ext cx="8763000" cy="71404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margins race,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vce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(unconditional) post</a:t>
            </a:r>
          </a:p>
          <a:p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Predictive margins                                Number of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obs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=      31157</a:t>
            </a:r>
          </a:p>
          <a:p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Expression   : Pr(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ptb_total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), predict()</a:t>
            </a:r>
          </a:p>
          <a:p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                     (Std. Err. adjusted for 367 clusters in b_group2)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------------------------------------------------------------------------------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     |            Unconditional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     |     Margin   Std. Err.      z    P&gt;|z|     [95% Conf. Interval]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-------------+----------------------------------------------------------------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race |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  0  |   .0753146   .0021845    34.48   0.000      .071033    .0795962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  1  |   .1154796   .0039339    29.35   0.000     .1077693      .12319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------------------------------------------------------------------------------</a:t>
            </a:r>
          </a:p>
          <a:p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.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lincom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_b[1.race] - _b[0.race]            </a:t>
            </a:r>
            <a:r>
              <a:rPr lang="en-US" sz="1600" dirty="0" smtClean="0">
                <a:cs typeface="Courier New" pitchFamily="49" charset="0"/>
              </a:rPr>
              <a:t>Risk Difference</a:t>
            </a:r>
          </a:p>
          <a:p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( 1)  - 0bn.race + 1.race = 0</a:t>
            </a:r>
          </a:p>
          <a:p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------------------------------------------------------------------------------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     |     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Coef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.   Std. Err.      z    P&gt;|z|     [95% Conf. Interval]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-------------+----------------------------------------------------------------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 (1) |    .040165   .0046569     8.62   0.000     .0310377    .0492924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------------------------------------------------------------------------------</a:t>
            </a:r>
          </a:p>
          <a:p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.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nlcom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_b[1.race] / _b[0.race]	     </a:t>
            </a:r>
            <a:r>
              <a:rPr lang="en-US" sz="1600" dirty="0" smtClean="0">
                <a:cs typeface="Courier New" pitchFamily="49" charset="0"/>
              </a:rPr>
              <a:t>Risk Ratio</a:t>
            </a:r>
          </a:p>
          <a:p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_nl_1:  _b[1.race] / _b[0.race]</a:t>
            </a:r>
          </a:p>
          <a:p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------------------------------------------------------------------------------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     |     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Coef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.   Std. Err.      z    P&gt;|z|     [95% Conf. Interval]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-------------+----------------------------------------------------------------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_nl_1 |   1.533297   .0713801    21.48   0.000     1.393394    1.673199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------------------------------------------------------------------------------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0"/>
            <a:ext cx="8686800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600" b="1" dirty="0" smtClean="0">
              <a:solidFill>
                <a:srgbClr val="000080"/>
              </a:solidFill>
              <a:latin typeface="Courier New"/>
            </a:endParaRPr>
          </a:p>
          <a:p>
            <a:r>
              <a:rPr lang="en-US" sz="1600" b="1" dirty="0" err="1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b="1" dirty="0" smtClean="0">
                <a:solidFill>
                  <a:srgbClr val="000080"/>
                </a:solidFill>
                <a:latin typeface="Courier New"/>
              </a:rPr>
              <a:t>logistic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1600" b="1" dirty="0" err="1" smtClean="0">
                <a:solidFill>
                  <a:srgbClr val="000000"/>
                </a:solidFill>
                <a:latin typeface="Courier New"/>
              </a:rPr>
              <a:t>nc.data_final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US" sz="1600" dirty="0" smtClean="0">
                <a:solidFill>
                  <a:srgbClr val="0000FF"/>
                </a:solidFill>
                <a:latin typeface="Courier New"/>
              </a:rPr>
              <a:t>class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</a:rPr>
              <a:t>b_group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 ;</a:t>
            </a:r>
          </a:p>
          <a:p>
            <a:r>
              <a:rPr lang="en-US" sz="1600" dirty="0" smtClean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</a:rPr>
              <a:t>ptb_total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 (</a:t>
            </a:r>
            <a:r>
              <a:rPr lang="en-US" sz="1600" dirty="0" err="1" smtClean="0">
                <a:solidFill>
                  <a:srgbClr val="0000FF"/>
                </a:solidFill>
                <a:latin typeface="Courier New"/>
              </a:rPr>
              <a:t>desc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)= race 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</a:rPr>
              <a:t>b_group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US" sz="16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 algn="ctr"/>
            <a:r>
              <a:rPr lang="en-US" sz="1100" dirty="0"/>
              <a:t> 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Odds Ratio Estimates</a:t>
            </a:r>
          </a:p>
          <a:p>
            <a:endParaRPr lang="en-US" sz="12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                                              Point          95% Wald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   Effect                                  Estimate      Confidence Limits</a:t>
            </a:r>
          </a:p>
          <a:p>
            <a:endParaRPr lang="en-US" sz="12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race                                       1.614       1.456       1.790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b_group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370630001011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vs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371830544023       2.118       0.387      11.580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b_group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370630001012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vs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371830544023       1.588       0.314       8.034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b_group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370630001021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vs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371830544023       1.656       0.347       7.897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b_group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370630002001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vs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371830544023       3.891       0.727      20.828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b_group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370630002002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vs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371830544023       2.145       0.390      11.787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b_group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370630002003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vs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371830544023       3.964       0.709      22.160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b_group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370630003011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vs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371830544023       1.393       0.219       8.850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b_group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370630003012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vs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371830544023       8.710       1.599      47.453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b_group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370630003013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vs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371830544023       1.444       0.120      17.316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b_group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370630003021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vs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371830544023       2.393       0.311      18.388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b_group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370630003022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vs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371830544023       1.250       0.198       7.881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b_group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370630003023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vs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371830544023       2.515       0.431      14.684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b_group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370630004011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vs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371830544023       1.409       0.187      10.615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b_group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370630004012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vs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371830544023       2.206       0.347      14.033</a:t>
            </a:r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	  …↓</a:t>
            </a:r>
          </a:p>
          <a:p>
            <a:endParaRPr lang="en-US" sz="1100" dirty="0" smtClean="0">
              <a:latin typeface="SAS Monospace"/>
            </a:endParaRPr>
          </a:p>
          <a:p>
            <a:endParaRPr lang="en-US" sz="1100" dirty="0" smtClean="0">
              <a:latin typeface="SAS Monospace"/>
            </a:endParaRPr>
          </a:p>
          <a:p>
            <a:r>
              <a:rPr lang="en-US" sz="2000" dirty="0" smtClean="0"/>
              <a:t>Would need to use SUDAAN or binomial/</a:t>
            </a:r>
            <a:r>
              <a:rPr lang="en-US" sz="2000" dirty="0" err="1" smtClean="0"/>
              <a:t>poisson</a:t>
            </a:r>
            <a:r>
              <a:rPr lang="en-US" sz="2000" dirty="0" smtClean="0"/>
              <a:t> models for RD or RR in SAS</a:t>
            </a:r>
            <a:endParaRPr lang="en-US" sz="20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0"/>
            <a:ext cx="8686800" cy="70480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xtlogit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ptb_total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race,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b_group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or</a:t>
            </a:r>
          </a:p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clogit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ptb_total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race, group(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b_group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vce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cl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b_group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or</a:t>
            </a: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note: multiple positive outcomes within groups encountered.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note: 23 groups (332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obs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) dropped because of all positive or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all negative outcomes.</a:t>
            </a: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Iteration 0:   log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pseudolikelihood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-8466.3107  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Iteration 1:   log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pseudolikelihood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-8456.9979  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Iteration 2:   log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pseudolikelihood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-8456.9975  </a:t>
            </a: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Conditional (fixed-effects) logistic regression   Number of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obs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=      31157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                                          Wald chi2(1)    =      84.25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                                      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Prob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&gt; chi2     =     0.0000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Log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pseudolikelihood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-8456.9975                 Pseudo R2       =     0.0047</a:t>
            </a: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                      (Std. Err. adjusted for 367 clusters in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b_group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------------------------------------------------------------------------------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     |               Robust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ptb_total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| Odds Ratio   Std. Err.      z    P&gt;|z|     [95% Conf. Interval]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-------------+----------------------------------------------------------------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1.race |   1.604089   .0825837     9.18   0.000     1.450126    1.774398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------------------------------------------------------------------------------</a:t>
            </a: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cs typeface="Courier New" pitchFamily="49" charset="0"/>
              </a:rPr>
              <a:t>The conditional approach is recommended for non-linear models because of the incidental parameters problem with dummy variables, leading to upward bias.  </a:t>
            </a:r>
          </a:p>
          <a:p>
            <a:r>
              <a:rPr lang="en-US" dirty="0" smtClean="0">
                <a:cs typeface="Courier New" pitchFamily="49" charset="0"/>
              </a:rPr>
              <a:t>Mainly a problem for small clusters so not too different in this sample (</a:t>
            </a:r>
            <a:r>
              <a:rPr lang="en-US" dirty="0" err="1" smtClean="0">
                <a:cs typeface="Courier New" pitchFamily="49" charset="0"/>
              </a:rPr>
              <a:t>avg</a:t>
            </a:r>
            <a:r>
              <a:rPr lang="en-US" dirty="0" smtClean="0">
                <a:cs typeface="Courier New" pitchFamily="49" charset="0"/>
              </a:rPr>
              <a:t> cluster size ~80)   	1.61 versus 1.60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Clustered Data</a:t>
            </a:r>
          </a:p>
          <a:p>
            <a:r>
              <a:rPr lang="en-US" dirty="0" smtClean="0"/>
              <a:t>Fixed Effects Models</a:t>
            </a:r>
          </a:p>
          <a:p>
            <a:r>
              <a:rPr lang="en-US" dirty="0" smtClean="0"/>
              <a:t>Random Effects Models</a:t>
            </a:r>
          </a:p>
          <a:p>
            <a:r>
              <a:rPr lang="en-US" dirty="0"/>
              <a:t>GEE </a:t>
            </a:r>
            <a:r>
              <a:rPr lang="en-US" dirty="0" smtClean="0"/>
              <a:t>Models</a:t>
            </a:r>
          </a:p>
          <a:p>
            <a:r>
              <a:rPr lang="en-US" dirty="0" smtClean="0"/>
              <a:t>Hybrid Models</a:t>
            </a:r>
          </a:p>
          <a:p>
            <a:r>
              <a:rPr lang="en-US" dirty="0" smtClean="0"/>
              <a:t>Applied Examples</a:t>
            </a:r>
          </a:p>
          <a:p>
            <a:r>
              <a:rPr lang="en-US" dirty="0" smtClean="0"/>
              <a:t>Homework Assignment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0"/>
            <a:ext cx="8686800" cy="6571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800" b="1" dirty="0" smtClean="0">
              <a:solidFill>
                <a:srgbClr val="000080"/>
              </a:solidFill>
              <a:latin typeface="Courier New"/>
            </a:endParaRPr>
          </a:p>
          <a:p>
            <a:r>
              <a:rPr lang="en-US" sz="16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b="1" dirty="0" smtClean="0">
                <a:solidFill>
                  <a:srgbClr val="000080"/>
                </a:solidFill>
                <a:latin typeface="Courier New"/>
              </a:rPr>
              <a:t>logistic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1600" b="1" dirty="0" err="1" smtClean="0">
                <a:solidFill>
                  <a:srgbClr val="000000"/>
                </a:solidFill>
                <a:latin typeface="Courier New"/>
              </a:rPr>
              <a:t>nc.data_final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US" sz="1600" dirty="0" smtClean="0">
                <a:solidFill>
                  <a:srgbClr val="0000FF"/>
                </a:solidFill>
                <a:latin typeface="Courier New"/>
              </a:rPr>
              <a:t>strata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</a:rPr>
              <a:t>b_group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US" sz="1600" dirty="0" smtClean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</a:rPr>
              <a:t>ptb_total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 (</a:t>
            </a:r>
            <a:r>
              <a:rPr lang="en-US" sz="1600" dirty="0" err="1" smtClean="0">
                <a:solidFill>
                  <a:srgbClr val="0000FF"/>
                </a:solidFill>
                <a:latin typeface="Courier New"/>
              </a:rPr>
              <a:t>desc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) = race;</a:t>
            </a:r>
          </a:p>
          <a:p>
            <a:r>
              <a:rPr lang="en-US" sz="16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US" sz="1100" b="1" dirty="0" smtClean="0">
                <a:solidFill>
                  <a:srgbClr val="000000"/>
                </a:solidFill>
                <a:latin typeface="Courier New"/>
              </a:rPr>
              <a:t>			</a:t>
            </a:r>
            <a:r>
              <a:rPr lang="en-US" sz="1100" dirty="0" smtClean="0">
                <a:latin typeface="SAS Monospace"/>
              </a:rPr>
              <a:t>The LOGISTIC Procedure</a:t>
            </a:r>
          </a:p>
          <a:p>
            <a:endParaRPr lang="en-US" sz="1100" dirty="0" smtClean="0">
              <a:latin typeface="SAS Monospace"/>
            </a:endParaRPr>
          </a:p>
          <a:p>
            <a:r>
              <a:rPr lang="en-US" sz="1100" dirty="0" smtClean="0">
                <a:latin typeface="SAS Monospace"/>
              </a:rPr>
              <a:t>                                      Conditional Analysis</a:t>
            </a:r>
          </a:p>
          <a:p>
            <a:endParaRPr lang="en-US" sz="1100" dirty="0" smtClean="0">
              <a:latin typeface="SAS Monospace"/>
            </a:endParaRPr>
          </a:p>
          <a:p>
            <a:r>
              <a:rPr lang="en-US" sz="1100" dirty="0" smtClean="0">
                <a:latin typeface="SAS Monospace"/>
              </a:rPr>
              <a:t>                                     Model Fit Statistics</a:t>
            </a:r>
          </a:p>
          <a:p>
            <a:endParaRPr lang="en-US" sz="1100" dirty="0" smtClean="0">
              <a:latin typeface="SAS Monospace"/>
            </a:endParaRPr>
          </a:p>
          <a:p>
            <a:r>
              <a:rPr lang="en-US" sz="1100" dirty="0" smtClean="0">
                <a:latin typeface="SAS Monospace"/>
              </a:rPr>
              <a:t>                                             Without           With</a:t>
            </a:r>
          </a:p>
          <a:p>
            <a:r>
              <a:rPr lang="en-US" sz="1100" dirty="0" smtClean="0">
                <a:latin typeface="SAS Monospace"/>
              </a:rPr>
              <a:t>                            Criterion     Covariates     </a:t>
            </a:r>
            <a:r>
              <a:rPr lang="en-US" sz="1100" dirty="0" err="1" smtClean="0">
                <a:latin typeface="SAS Monospace"/>
              </a:rPr>
              <a:t>Covariates</a:t>
            </a:r>
            <a:endParaRPr lang="en-US" sz="1100" dirty="0" smtClean="0">
              <a:latin typeface="SAS Monospace"/>
            </a:endParaRPr>
          </a:p>
          <a:p>
            <a:r>
              <a:rPr lang="en-US" sz="1100" dirty="0" smtClean="0">
                <a:latin typeface="SAS Monospace"/>
              </a:rPr>
              <a:t>                            AIC            16994.399      16915.995</a:t>
            </a:r>
          </a:p>
          <a:p>
            <a:r>
              <a:rPr lang="en-US" sz="1100" dirty="0" smtClean="0">
                <a:latin typeface="SAS Monospace"/>
              </a:rPr>
              <a:t>                            SC             16994.399      16924.352</a:t>
            </a:r>
          </a:p>
          <a:p>
            <a:r>
              <a:rPr lang="sv-SE" sz="1100" dirty="0" smtClean="0">
                <a:latin typeface="SAS Monospace"/>
              </a:rPr>
              <a:t>                            -2 Log L       16994.399      16913.995</a:t>
            </a:r>
          </a:p>
          <a:p>
            <a:endParaRPr lang="en-US" sz="1100" dirty="0" smtClean="0">
              <a:latin typeface="SAS Monospace"/>
            </a:endParaRPr>
          </a:p>
          <a:p>
            <a:r>
              <a:rPr lang="en-US" sz="1100" dirty="0" smtClean="0">
                <a:latin typeface="SAS Monospace"/>
              </a:rPr>
              <a:t>                            Testing Global Null Hypothesis: BETA=0</a:t>
            </a:r>
          </a:p>
          <a:p>
            <a:endParaRPr lang="en-US" sz="1100" dirty="0" smtClean="0">
              <a:latin typeface="SAS Monospace"/>
            </a:endParaRPr>
          </a:p>
          <a:p>
            <a:r>
              <a:rPr lang="en-US" sz="1100" dirty="0" smtClean="0">
                <a:latin typeface="SAS Monospace"/>
              </a:rPr>
              <a:t>                    Test                 Chi-Square       DF     Pr &gt; </a:t>
            </a:r>
            <a:r>
              <a:rPr lang="en-US" sz="1100" dirty="0" err="1" smtClean="0">
                <a:latin typeface="SAS Monospace"/>
              </a:rPr>
              <a:t>ChiSq</a:t>
            </a:r>
            <a:endParaRPr lang="en-US" sz="1100" dirty="0" smtClean="0">
              <a:latin typeface="SAS Monospace"/>
            </a:endParaRPr>
          </a:p>
          <a:p>
            <a:r>
              <a:rPr lang="en-US" sz="1100" dirty="0" smtClean="0">
                <a:latin typeface="SAS Monospace"/>
              </a:rPr>
              <a:t>                    Likelihood Ratio        80.4035        1         &lt;.0001</a:t>
            </a:r>
          </a:p>
          <a:p>
            <a:r>
              <a:rPr lang="en-US" sz="1100" dirty="0" smtClean="0">
                <a:latin typeface="SAS Monospace"/>
              </a:rPr>
              <a:t>                    Score                   82.2342        1         &lt;.0001</a:t>
            </a:r>
          </a:p>
          <a:p>
            <a:r>
              <a:rPr lang="en-US" sz="1100" dirty="0" smtClean="0">
                <a:latin typeface="SAS Monospace"/>
              </a:rPr>
              <a:t>                    Wald                    81.7008        1         &lt;.0001</a:t>
            </a:r>
          </a:p>
          <a:p>
            <a:endParaRPr lang="en-US" sz="1100" dirty="0" smtClean="0">
              <a:latin typeface="SAS Monospace"/>
            </a:endParaRPr>
          </a:p>
          <a:p>
            <a:r>
              <a:rPr lang="en-US" sz="1100" dirty="0" smtClean="0">
                <a:latin typeface="SAS Monospace"/>
              </a:rPr>
              <a:t>                           Analysis of Maximum Likelihood Estimates</a:t>
            </a:r>
          </a:p>
          <a:p>
            <a:r>
              <a:rPr lang="en-US" sz="1100" dirty="0" smtClean="0">
                <a:latin typeface="SAS Monospace"/>
              </a:rPr>
              <a:t>                                             Standard          Wald</a:t>
            </a:r>
          </a:p>
          <a:p>
            <a:r>
              <a:rPr lang="it-IT" sz="1100" dirty="0" smtClean="0">
                <a:latin typeface="SAS Monospace"/>
              </a:rPr>
              <a:t>              Parameter    DF    Estimate       Error    Chi-Square    Pr &gt; ChiSq</a:t>
            </a:r>
            <a:endParaRPr lang="en-US" sz="1100" dirty="0" smtClean="0">
              <a:latin typeface="SAS Monospace"/>
            </a:endParaRPr>
          </a:p>
          <a:p>
            <a:r>
              <a:rPr lang="en-US" sz="1100" dirty="0" smtClean="0">
                <a:latin typeface="SAS Monospace"/>
              </a:rPr>
              <a:t>              race          1      0.4726      0.0523       81.7008        &lt;.0001</a:t>
            </a:r>
          </a:p>
          <a:p>
            <a:endParaRPr lang="en-US" sz="1100" dirty="0" smtClean="0">
              <a:latin typeface="SAS Monospace"/>
            </a:endParaRPr>
          </a:p>
          <a:p>
            <a:endParaRPr lang="en-US" sz="1100" dirty="0" smtClean="0">
              <a:latin typeface="SAS Monospace"/>
            </a:endParaRPr>
          </a:p>
          <a:p>
            <a:r>
              <a:rPr lang="en-US" sz="1100" dirty="0" smtClean="0">
                <a:latin typeface="SAS Monospace"/>
              </a:rPr>
              <a:t>                                      Odds Ratio Estimates</a:t>
            </a:r>
          </a:p>
          <a:p>
            <a:endParaRPr lang="en-US" sz="1100" dirty="0" smtClean="0">
              <a:latin typeface="SAS Monospace"/>
            </a:endParaRPr>
          </a:p>
          <a:p>
            <a:r>
              <a:rPr lang="en-US" sz="1100" dirty="0" smtClean="0">
                <a:latin typeface="SAS Monospace"/>
              </a:rPr>
              <a:t>                                        Point          95% Wald</a:t>
            </a:r>
          </a:p>
          <a:p>
            <a:r>
              <a:rPr lang="en-US" sz="1100" dirty="0" smtClean="0">
                <a:latin typeface="SAS Monospace"/>
              </a:rPr>
              <a:t>                           Effect    Estimate      Confidence Limits</a:t>
            </a:r>
          </a:p>
          <a:p>
            <a:endParaRPr lang="en-US" sz="1100" dirty="0" smtClean="0">
              <a:latin typeface="SAS Monospace"/>
            </a:endParaRPr>
          </a:p>
          <a:p>
            <a:r>
              <a:rPr lang="en-US" sz="1100" dirty="0" smtClean="0">
                <a:latin typeface="SAS Monospace"/>
              </a:rPr>
              <a:t>                           race         1.604       1.448       1.777</a:t>
            </a:r>
          </a:p>
          <a:p>
            <a:endParaRPr lang="en-US" sz="800" dirty="0" smtClean="0">
              <a:latin typeface="SAS Monospace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763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Comparison to Conventional Regression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en-US" sz="5500" dirty="0" err="1" smtClean="0">
                <a:latin typeface="Courier New" pitchFamily="49" charset="0"/>
                <a:cs typeface="Courier New" pitchFamily="49" charset="0"/>
              </a:rPr>
              <a:t>logit</a:t>
            </a:r>
            <a:r>
              <a:rPr lang="en-US" sz="5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5500" dirty="0" err="1" smtClean="0">
                <a:latin typeface="Courier New" pitchFamily="49" charset="0"/>
                <a:cs typeface="Courier New" pitchFamily="49" charset="0"/>
              </a:rPr>
              <a:t>ptb_total</a:t>
            </a:r>
            <a:r>
              <a:rPr lang="en-US" sz="5500" dirty="0" smtClean="0">
                <a:latin typeface="Courier New" pitchFamily="49" charset="0"/>
                <a:cs typeface="Courier New" pitchFamily="49" charset="0"/>
              </a:rPr>
              <a:t> race, </a:t>
            </a:r>
            <a:r>
              <a:rPr lang="en-US" sz="5500" dirty="0" err="1" smtClean="0">
                <a:latin typeface="Courier New" pitchFamily="49" charset="0"/>
                <a:cs typeface="Courier New" pitchFamily="49" charset="0"/>
              </a:rPr>
              <a:t>vce</a:t>
            </a:r>
            <a:r>
              <a:rPr lang="en-US" sz="55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5500" dirty="0" err="1" smtClean="0">
                <a:latin typeface="Courier New" pitchFamily="49" charset="0"/>
                <a:cs typeface="Courier New" pitchFamily="49" charset="0"/>
              </a:rPr>
              <a:t>cl</a:t>
            </a:r>
            <a:r>
              <a:rPr lang="en-US" sz="5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5500" dirty="0" err="1" smtClean="0">
                <a:latin typeface="Courier New" pitchFamily="49" charset="0"/>
                <a:cs typeface="Courier New" pitchFamily="49" charset="0"/>
              </a:rPr>
              <a:t>b_group</a:t>
            </a:r>
            <a:r>
              <a:rPr lang="en-US" sz="5500" dirty="0" smtClean="0">
                <a:latin typeface="Courier New" pitchFamily="49" charset="0"/>
                <a:cs typeface="Courier New" pitchFamily="49" charset="0"/>
              </a:rPr>
              <a:t>) or</a:t>
            </a:r>
          </a:p>
          <a:p>
            <a:pPr>
              <a:buNone/>
            </a:pPr>
            <a:endParaRPr lang="en-US" sz="4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Logistic regression                               Number of </a:t>
            </a:r>
            <a:r>
              <a:rPr lang="en-US" sz="4000" dirty="0" err="1" smtClean="0">
                <a:latin typeface="Courier New" pitchFamily="49" charset="0"/>
                <a:cs typeface="Courier New" pitchFamily="49" charset="0"/>
              </a:rPr>
              <a:t>obs</a:t>
            </a: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   =      31489</a:t>
            </a:r>
          </a:p>
          <a:p>
            <a:pPr>
              <a:buNone/>
            </a:pP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                                                  Wald chi2(1)    =     278.47</a:t>
            </a:r>
          </a:p>
          <a:p>
            <a:pPr>
              <a:buNone/>
            </a:pP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                                                  </a:t>
            </a:r>
            <a:r>
              <a:rPr lang="en-US" sz="4000" dirty="0" err="1" smtClean="0">
                <a:latin typeface="Courier New" pitchFamily="49" charset="0"/>
                <a:cs typeface="Courier New" pitchFamily="49" charset="0"/>
              </a:rPr>
              <a:t>Prob</a:t>
            </a: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 &gt; chi2     =     0.0000</a:t>
            </a:r>
          </a:p>
          <a:p>
            <a:pPr>
              <a:buNone/>
            </a:pP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Log </a:t>
            </a:r>
            <a:r>
              <a:rPr lang="en-US" sz="4000" dirty="0" err="1" smtClean="0">
                <a:latin typeface="Courier New" pitchFamily="49" charset="0"/>
                <a:cs typeface="Courier New" pitchFamily="49" charset="0"/>
              </a:rPr>
              <a:t>pseudolikelihood</a:t>
            </a: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 = -9312.2722                 Pseudo R2       =     0.0163</a:t>
            </a:r>
          </a:p>
          <a:p>
            <a:pPr>
              <a:buNone/>
            </a:pPr>
            <a:endParaRPr lang="en-US" sz="4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                              (Std. Err. adjusted for 390 clusters in </a:t>
            </a:r>
            <a:r>
              <a:rPr lang="en-US" sz="4000" dirty="0" err="1" smtClean="0">
                <a:latin typeface="Courier New" pitchFamily="49" charset="0"/>
                <a:cs typeface="Courier New" pitchFamily="49" charset="0"/>
              </a:rPr>
              <a:t>b_group</a:t>
            </a: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------------------------------------------------------------------------------</a:t>
            </a:r>
          </a:p>
          <a:p>
            <a:pPr>
              <a:buNone/>
            </a:pP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             |               Robust</a:t>
            </a:r>
          </a:p>
          <a:p>
            <a:pPr>
              <a:buNone/>
            </a:pP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4000" dirty="0" err="1" smtClean="0">
                <a:latin typeface="Courier New" pitchFamily="49" charset="0"/>
                <a:cs typeface="Courier New" pitchFamily="49" charset="0"/>
              </a:rPr>
              <a:t>ptb_total</a:t>
            </a: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 | Odds Ratio   Std. Err.      z    P&gt;|z|     [95% Conf. Interval]</a:t>
            </a:r>
          </a:p>
          <a:p>
            <a:pPr>
              <a:buNone/>
            </a:pP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-------------+----------------------------------------------------------------</a:t>
            </a:r>
          </a:p>
          <a:p>
            <a:pPr>
              <a:buNone/>
            </a:pP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        race |    2.02922   .0860517    16.69   0.000      1.86738    2.205085</a:t>
            </a:r>
          </a:p>
          <a:p>
            <a:pPr>
              <a:buNone/>
            </a:pP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------------------------------------------------------------------------------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4500" dirty="0" smtClean="0"/>
              <a:t>Crude OR: 2.03</a:t>
            </a:r>
          </a:p>
          <a:p>
            <a:pPr>
              <a:buNone/>
            </a:pPr>
            <a:r>
              <a:rPr lang="en-US" sz="4500" dirty="0" smtClean="0"/>
              <a:t>Adjusting for neighborhood: 1.60</a:t>
            </a:r>
          </a:p>
          <a:p>
            <a:pPr>
              <a:buNone/>
            </a:pPr>
            <a:endParaRPr lang="en-US" sz="4500" dirty="0" smtClean="0"/>
          </a:p>
          <a:p>
            <a:pPr>
              <a:buNone/>
            </a:pPr>
            <a:r>
              <a:rPr lang="en-US" sz="4500" dirty="0" smtClean="0"/>
              <a:t>Neighborhood explained ~40% of the racial disparity  in PTB (assuming there are no confounders of neighborhood)</a:t>
            </a:r>
          </a:p>
          <a:p>
            <a:pPr>
              <a:buNone/>
            </a:pPr>
            <a:endParaRPr lang="en-US" sz="4500" dirty="0"/>
          </a:p>
          <a:p>
            <a:pPr>
              <a:buNone/>
            </a:pPr>
            <a:r>
              <a:rPr lang="en-US" sz="4500" dirty="0" smtClean="0"/>
              <a:t>N.B.  For percent change in OR, you always need to subtract the null (1.0) first</a:t>
            </a:r>
          </a:p>
          <a:p>
            <a:pPr>
              <a:buNone/>
            </a:pPr>
            <a:r>
              <a:rPr lang="en-US" sz="4500" dirty="0" smtClean="0"/>
              <a:t>(0.6-1.03)/1.03 = -.41 or a drop of 41% after controlling for contextual differences</a:t>
            </a:r>
            <a:endParaRPr lang="en-US" sz="45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152400"/>
            <a:ext cx="8686800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 err="1">
                <a:solidFill>
                  <a:srgbClr val="000080"/>
                </a:solidFill>
                <a:latin typeface="Courier New"/>
              </a:rPr>
              <a:t>surveylogistic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Courier New"/>
              </a:rPr>
              <a:t>nc.data_final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US" dirty="0">
                <a:solidFill>
                  <a:srgbClr val="0000FF"/>
                </a:solidFill>
                <a:latin typeface="Courier New"/>
              </a:rPr>
              <a:t>cluster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urier New"/>
              </a:rPr>
              <a:t>b_group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US" dirty="0" smtClean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urier New"/>
              </a:rPr>
              <a:t>ptb_total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(</a:t>
            </a:r>
            <a:r>
              <a:rPr lang="en-US" dirty="0" err="1">
                <a:solidFill>
                  <a:srgbClr val="0000FF"/>
                </a:solidFill>
                <a:latin typeface="Courier New"/>
              </a:rPr>
              <a:t>desc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)= 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race;</a:t>
            </a:r>
            <a:endParaRPr lang="en-US" dirty="0">
              <a:solidFill>
                <a:srgbClr val="000000"/>
              </a:solidFill>
              <a:latin typeface="Courier New"/>
            </a:endParaRPr>
          </a:p>
          <a:p>
            <a:r>
              <a:rPr lang="en-US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 algn="ctr"/>
            <a:r>
              <a:rPr lang="en-US" dirty="0" smtClean="0"/>
              <a:t> 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Testing Global Null Hypothesis: BETA=0</a:t>
            </a:r>
          </a:p>
          <a:p>
            <a:endParaRPr lang="en-US" sz="12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           Test                 Chi-Square       DF    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Pr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&gt;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ChiSq</a:t>
            </a:r>
            <a:endParaRPr lang="en-US" sz="1200" dirty="0">
              <a:latin typeface="Courier New" pitchFamily="49" charset="0"/>
              <a:cs typeface="Courier New" pitchFamily="49" charset="0"/>
            </a:endParaRPr>
          </a:p>
          <a:p>
            <a:endParaRPr lang="en-US" sz="12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           Likelihood Ratio       308.0644        1         &lt;.0001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           Score                  324.9556        1         &lt;.0001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           Wald                   278.4631        1         &lt;.0001</a:t>
            </a:r>
          </a:p>
          <a:p>
            <a:endParaRPr lang="en-US" sz="12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                   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Analysis of Maximum Likelihood Estimates</a:t>
            </a:r>
          </a:p>
          <a:p>
            <a:endParaRPr lang="en-US" sz="12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                                    Standard          Wald</a:t>
            </a:r>
          </a:p>
          <a:p>
            <a:r>
              <a:rPr lang="it-IT" sz="1200" dirty="0">
                <a:latin typeface="Courier New" pitchFamily="49" charset="0"/>
                <a:cs typeface="Courier New" pitchFamily="49" charset="0"/>
              </a:rPr>
              <a:t>              Parameter    DF    Estimate       Error    Chi-Square    Pr &gt; ChiSq</a:t>
            </a:r>
          </a:p>
          <a:p>
            <a:endParaRPr lang="en-US" sz="12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     Intercept     1     -2.6016      0.0285     8352.0534        &lt;.0001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     race          1      0.7077      0.0424      278.4631        &lt;.0001</a:t>
            </a:r>
          </a:p>
          <a:p>
            <a:endParaRPr lang="en-US" sz="12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                             Odds Ratio Estimates</a:t>
            </a:r>
          </a:p>
          <a:p>
            <a:endParaRPr lang="en-US" sz="12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                               Point          95% Wald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                  Effect    Estimate      Confidence Limits</a:t>
            </a:r>
          </a:p>
          <a:p>
            <a:endParaRPr lang="en-US" sz="12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                  race         2.029       1.867       2.205</a:t>
            </a:r>
          </a:p>
          <a:p>
            <a:endParaRPr lang="en-US" sz="12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         Association of Predicted Probabilities and Observed Responses</a:t>
            </a:r>
          </a:p>
          <a:p>
            <a:endParaRPr lang="en-US" sz="1200" dirty="0">
              <a:latin typeface="Courier New" pitchFamily="49" charset="0"/>
              <a:cs typeface="Courier New" pitchFamily="49" charset="0"/>
            </a:endParaRPr>
          </a:p>
          <a:p>
            <a:r>
              <a:rPr lang="fr-FR" sz="1200" dirty="0">
                <a:latin typeface="Courier New" pitchFamily="49" charset="0"/>
                <a:cs typeface="Courier New" pitchFamily="49" charset="0"/>
              </a:rPr>
              <a:t>                      Percent Concordant        32.9    Somers' D    0.167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             Percent Discordant        16.2    Gamma        0.340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             Percent Tied              50.8    Tau-a        0.027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             Pairs                 80536248    c            0.584</a:t>
            </a:r>
          </a:p>
        </p:txBody>
      </p:sp>
    </p:spTree>
    <p:extLst>
      <p:ext uri="{BB962C8B-B14F-4D97-AF65-F5344CB8AC3E}">
        <p14:creationId xmlns:p14="http://schemas.microsoft.com/office/powerpoint/2010/main" xmlns="" val="25880462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Fixed Effects: Benefits &amp; Disadvantages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Benefits: </a:t>
            </a:r>
          </a:p>
          <a:p>
            <a:pPr lvl="1"/>
            <a:r>
              <a:rPr lang="en-US" dirty="0" smtClean="0"/>
              <a:t>Provides within-cluster effects that are not confounded by cluster-level factors because all cluster variation is removed (accounts for unobservable confounding) </a:t>
            </a:r>
          </a:p>
          <a:p>
            <a:pPr lvl="1"/>
            <a:r>
              <a:rPr lang="en-US" dirty="0" smtClean="0"/>
              <a:t>No minimum number of clusters</a:t>
            </a:r>
          </a:p>
          <a:p>
            <a:endParaRPr lang="en-US" dirty="0" smtClean="0"/>
          </a:p>
          <a:p>
            <a:r>
              <a:rPr lang="en-US" dirty="0" smtClean="0"/>
              <a:t>Disadvantages: </a:t>
            </a:r>
          </a:p>
          <a:p>
            <a:pPr lvl="1"/>
            <a:r>
              <a:rPr lang="en-US" dirty="0" smtClean="0"/>
              <a:t>Does not allow estimation of observable cluster-level effects so often seen more in longitudinal analyses where between-cluster effects may not be of interest</a:t>
            </a:r>
          </a:p>
          <a:p>
            <a:pPr lvl="1"/>
            <a:r>
              <a:rPr lang="en-US" dirty="0" smtClean="0"/>
              <a:t>Can be inefficient/less precise due to less degrees of freedom (each cluster counts as parameter) and it only exploits one level of variation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79120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Alternative to fixed effects that models only one additional parameter (instead of k-1) by making greater assumptions</a:t>
            </a:r>
          </a:p>
          <a:p>
            <a:r>
              <a:rPr lang="en-US" sz="2800" dirty="0" smtClean="0"/>
              <a:t>More efficient but vulnerable to bias</a:t>
            </a:r>
          </a:p>
          <a:p>
            <a:r>
              <a:rPr lang="en-US" sz="2800" dirty="0" smtClean="0"/>
              <a:t>Average cluster-specific intercept with the cluster-level variance estimated (</a:t>
            </a:r>
            <a:r>
              <a:rPr lang="el-GR" sz="2800" i="1" dirty="0" smtClean="0"/>
              <a:t>τ₀</a:t>
            </a:r>
            <a:r>
              <a:rPr lang="en-US" sz="2800" i="1" baseline="30000" dirty="0" smtClean="0"/>
              <a:t>2</a:t>
            </a:r>
            <a:r>
              <a:rPr lang="en-US" sz="2800" dirty="0" smtClean="0"/>
              <a:t>) </a:t>
            </a:r>
          </a:p>
          <a:p>
            <a:endParaRPr lang="en-US" sz="2800" i="1" dirty="0" smtClean="0"/>
          </a:p>
          <a:p>
            <a:endParaRPr lang="en-US" sz="2800" i="1" dirty="0" smtClean="0"/>
          </a:p>
          <a:p>
            <a:r>
              <a:rPr lang="en-US" sz="2800" dirty="0" smtClean="0"/>
              <a:t>Accounts for variability in the outcome across neighborhoods but not for covariates (</a:t>
            </a:r>
            <a:r>
              <a:rPr lang="en-US" sz="2800" dirty="0" err="1" smtClean="0"/>
              <a:t>corr</a:t>
            </a:r>
            <a:r>
              <a:rPr lang="en-US" sz="2800" dirty="0" smtClean="0"/>
              <a:t> </a:t>
            </a:r>
            <a:r>
              <a:rPr lang="el-GR" sz="2800" dirty="0" smtClean="0"/>
              <a:t>μ</a:t>
            </a:r>
            <a:r>
              <a:rPr lang="en-US" sz="2800" baseline="-25000" dirty="0" err="1" smtClean="0"/>
              <a:t>oj</a:t>
            </a:r>
            <a:r>
              <a:rPr lang="en-US" sz="2800" dirty="0" smtClean="0"/>
              <a:t>, x</a:t>
            </a:r>
            <a:r>
              <a:rPr lang="en-US" sz="2800" baseline="-25000" dirty="0" smtClean="0"/>
              <a:t>i</a:t>
            </a:r>
            <a:r>
              <a:rPr lang="en-US" sz="2800" dirty="0" smtClean="0"/>
              <a:t> = 0) </a:t>
            </a:r>
          </a:p>
          <a:p>
            <a:r>
              <a:rPr lang="en-US" sz="2800" dirty="0" smtClean="0"/>
              <a:t>Allows estimates of variance at both levels and of cluster-level covariates because the cluster-level variance isn’t completely removed from model</a:t>
            </a:r>
            <a:endParaRPr lang="en-US" sz="2800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57400" y="3733800"/>
            <a:ext cx="2169102" cy="285750"/>
          </a:xfrm>
          <a:prstGeom prst="rect">
            <a:avLst/>
          </a:prstGeom>
          <a:noFill/>
        </p:spPr>
      </p:pic>
      <p:pic>
        <p:nvPicPr>
          <p:cNvPr id="10241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81200" y="4114800"/>
            <a:ext cx="2964873" cy="304800"/>
          </a:xfrm>
          <a:prstGeom prst="rect">
            <a:avLst/>
          </a:prstGeom>
          <a:noFill/>
        </p:spPr>
      </p:pic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666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8600" y="0"/>
            <a:ext cx="8686800" cy="6755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xtreg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ga_clean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race,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b_group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 re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mle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1100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11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Random-effects ML regression                    Number of </a:t>
            </a: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obs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    =     31489</a:t>
            </a:r>
          </a:p>
          <a:p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Group variable: </a:t>
            </a: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b_group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                       Number of groups   =       390</a:t>
            </a:r>
          </a:p>
          <a:p>
            <a:endParaRPr lang="en-US" sz="11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Random effects </a:t>
            </a: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u_i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~ Gaussian                   </a:t>
            </a: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Obs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per group: min =         1</a:t>
            </a:r>
          </a:p>
          <a:p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                                                             </a:t>
            </a: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avg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=      80.7</a:t>
            </a:r>
          </a:p>
          <a:p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                                                             max =       652</a:t>
            </a:r>
          </a:p>
          <a:p>
            <a:endParaRPr lang="en-US" sz="11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                                              LR chi2(1)         =    389.27</a:t>
            </a:r>
          </a:p>
          <a:p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Log likelihood  = -68563.638                    </a:t>
            </a: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Prob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&gt; chi2        =    0.0000</a:t>
            </a:r>
          </a:p>
          <a:p>
            <a:endParaRPr lang="en-US" sz="11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------------------------------------------------------------------------------</a:t>
            </a:r>
          </a:p>
          <a:p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ga_clean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|      </a:t>
            </a: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Coef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.   Std. Err.      z    P&gt;|z|     [95% Conf. Interval]</a:t>
            </a:r>
          </a:p>
          <a:p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-------------+----------------------------------------------------------------</a:t>
            </a:r>
          </a:p>
          <a:p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      race |  -.5883143    .027936   -21.06   0.000    -.6430679   -.5335606</a:t>
            </a:r>
          </a:p>
          <a:p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     _cons |   39.07689   .0180206  2168.46   0.000     39.04157    39.11221</a:t>
            </a:r>
          </a:p>
          <a:p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-------------+----------------------------------------------------------------</a:t>
            </a:r>
          </a:p>
          <a:p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  /</a:t>
            </a: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sigma_u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|   .1364134    .021792                      .0997419    .1865676</a:t>
            </a:r>
          </a:p>
          <a:p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  /</a:t>
            </a: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sigma_e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|   2.131475   .0085433                      2.114796    2.148285</a:t>
            </a:r>
          </a:p>
          <a:p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       rho |   .0040792   .0013011                      .0021387    .0074679</a:t>
            </a:r>
          </a:p>
          <a:p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------------------------------------------------------------------------------</a:t>
            </a:r>
          </a:p>
          <a:p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Likelihood-ratio test of </a:t>
            </a: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sigma_u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=0: chibar2(01)=   18.07 </a:t>
            </a: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Prob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&gt;=chibar2 = 0.000</a:t>
            </a:r>
          </a:p>
          <a:p>
            <a:endParaRPr lang="en-US" sz="1100" dirty="0" smtClean="0">
              <a:latin typeface="Courier New" pitchFamily="49" charset="0"/>
              <a:cs typeface="Courier New" pitchFamily="49" charset="0"/>
            </a:endParaRPr>
          </a:p>
          <a:p>
            <a:endParaRPr lang="en-US" dirty="0" smtClean="0">
              <a:cs typeface="Courier New" pitchFamily="49" charset="0"/>
            </a:endParaRPr>
          </a:p>
          <a:p>
            <a:r>
              <a:rPr lang="en-US" dirty="0" smtClean="0">
                <a:cs typeface="Courier New" pitchFamily="49" charset="0"/>
              </a:rPr>
              <a:t>Cluster-specific, within-neighborhood interpretation but significantly higher than FE estimate of -0.47</a:t>
            </a:r>
          </a:p>
          <a:p>
            <a:endParaRPr lang="en-US" dirty="0" smtClean="0">
              <a:cs typeface="Courier New" pitchFamily="49" charset="0"/>
            </a:endParaRPr>
          </a:p>
          <a:p>
            <a:r>
              <a:rPr lang="en-US" dirty="0" err="1" smtClean="0">
                <a:cs typeface="Courier New" pitchFamily="49" charset="0"/>
              </a:rPr>
              <a:t>Intracluster</a:t>
            </a:r>
            <a:r>
              <a:rPr lang="en-US" dirty="0" smtClean="0">
                <a:cs typeface="Courier New" pitchFamily="49" charset="0"/>
              </a:rPr>
              <a:t> Correlation = 0.004   (proportion of variance that occurs at neighborhood level)</a:t>
            </a:r>
          </a:p>
          <a:p>
            <a:r>
              <a:rPr lang="en-US" dirty="0" smtClean="0">
                <a:cs typeface="Courier New" pitchFamily="49" charset="0"/>
              </a:rPr>
              <a:t>0.136</a:t>
            </a:r>
            <a:r>
              <a:rPr lang="en-US" baseline="30000" dirty="0" smtClean="0">
                <a:cs typeface="Courier New" pitchFamily="49" charset="0"/>
              </a:rPr>
              <a:t>2</a:t>
            </a:r>
            <a:r>
              <a:rPr lang="en-US" dirty="0" smtClean="0">
                <a:cs typeface="Courier New" pitchFamily="49" charset="0"/>
              </a:rPr>
              <a:t>/(0.136</a:t>
            </a:r>
            <a:r>
              <a:rPr lang="en-US" baseline="30000" dirty="0" smtClean="0">
                <a:cs typeface="Courier New" pitchFamily="49" charset="0"/>
              </a:rPr>
              <a:t>2</a:t>
            </a:r>
            <a:r>
              <a:rPr lang="en-US" dirty="0" smtClean="0">
                <a:cs typeface="Courier New" pitchFamily="49" charset="0"/>
              </a:rPr>
              <a:t>+2.13</a:t>
            </a:r>
            <a:r>
              <a:rPr lang="en-US" baseline="30000" dirty="0" smtClean="0">
                <a:cs typeface="Courier New" pitchFamily="49" charset="0"/>
              </a:rPr>
              <a:t>2</a:t>
            </a:r>
            <a:r>
              <a:rPr lang="en-US" dirty="0" smtClean="0">
                <a:cs typeface="Courier New" pitchFamily="49" charset="0"/>
              </a:rPr>
              <a:t>) = 0.004</a:t>
            </a:r>
          </a:p>
          <a:p>
            <a:r>
              <a:rPr lang="en-US" dirty="0" smtClean="0"/>
              <a:t>- Significant neighborhood variation but a small fraction of overall  variability (0.4%)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0"/>
            <a:ext cx="8686800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600" b="1" dirty="0" smtClean="0">
              <a:solidFill>
                <a:srgbClr val="000080"/>
              </a:solidFill>
              <a:latin typeface="Courier New"/>
            </a:endParaRPr>
          </a:p>
          <a:p>
            <a:r>
              <a:rPr lang="en-US" sz="16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b="1" dirty="0" err="1" smtClean="0">
                <a:solidFill>
                  <a:srgbClr val="000080"/>
                </a:solidFill>
                <a:latin typeface="Courier New"/>
              </a:rPr>
              <a:t>glimmix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1600" b="1" dirty="0" err="1" smtClean="0">
                <a:solidFill>
                  <a:srgbClr val="000000"/>
                </a:solidFill>
                <a:latin typeface="Courier New"/>
              </a:rPr>
              <a:t>nc.data_final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</a:rPr>
              <a:t>method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=quad;</a:t>
            </a:r>
          </a:p>
          <a:p>
            <a:r>
              <a:rPr lang="en-US" sz="1600" dirty="0" smtClean="0">
                <a:solidFill>
                  <a:srgbClr val="0000FF"/>
                </a:solidFill>
                <a:latin typeface="Courier New"/>
              </a:rPr>
              <a:t>class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</a:rPr>
              <a:t>b_group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US" sz="1600" dirty="0" smtClean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</a:rPr>
              <a:t>ga_clean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 = race /</a:t>
            </a:r>
            <a:r>
              <a:rPr lang="en-US" sz="1600" dirty="0" smtClean="0">
                <a:solidFill>
                  <a:srgbClr val="0000FF"/>
                </a:solidFill>
                <a:latin typeface="Courier New"/>
              </a:rPr>
              <a:t>solution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 ;</a:t>
            </a:r>
          </a:p>
          <a:p>
            <a:r>
              <a:rPr lang="en-US" sz="1600" dirty="0" smtClean="0">
                <a:solidFill>
                  <a:srgbClr val="0000FF"/>
                </a:solidFill>
                <a:latin typeface="Courier New"/>
              </a:rPr>
              <a:t>random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 intercept/ </a:t>
            </a:r>
            <a:r>
              <a:rPr lang="en-US" sz="1600" dirty="0" smtClean="0">
                <a:solidFill>
                  <a:srgbClr val="0000FF"/>
                </a:solidFill>
                <a:latin typeface="Courier New"/>
              </a:rPr>
              <a:t>subject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</a:rPr>
              <a:t>b_group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US" sz="16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;</a:t>
            </a:r>
            <a:endParaRPr lang="en-US" sz="1600" dirty="0" smtClean="0">
              <a:latin typeface="SAS Monospace"/>
            </a:endParaRPr>
          </a:p>
          <a:p>
            <a:r>
              <a:rPr lang="en-US" sz="1000" dirty="0" smtClean="0">
                <a:latin typeface="SAS Monospace"/>
              </a:rPr>
              <a:t> 			The GLIMMIX Procedure</a:t>
            </a:r>
          </a:p>
          <a:p>
            <a:r>
              <a:rPr lang="en-US" sz="1000" dirty="0" smtClean="0">
                <a:latin typeface="SAS Monospace"/>
              </a:rPr>
              <a:t>                                   Optimization Information</a:t>
            </a:r>
          </a:p>
          <a:p>
            <a:endParaRPr lang="en-US" sz="1000" dirty="0" smtClean="0">
              <a:latin typeface="SAS Monospace"/>
            </a:endParaRPr>
          </a:p>
          <a:p>
            <a:r>
              <a:rPr lang="en-US" sz="1000" dirty="0" smtClean="0">
                <a:latin typeface="SAS Monospace"/>
              </a:rPr>
              <a:t>                        Optimization Technique        Dual Quasi-Newton</a:t>
            </a:r>
          </a:p>
          <a:p>
            <a:r>
              <a:rPr lang="en-US" sz="1000" dirty="0" smtClean="0">
                <a:latin typeface="SAS Monospace"/>
              </a:rPr>
              <a:t>                        Parameters in Optimization    4</a:t>
            </a:r>
          </a:p>
          <a:p>
            <a:r>
              <a:rPr lang="en-US" sz="1000" dirty="0" smtClean="0">
                <a:latin typeface="SAS Monospace"/>
              </a:rPr>
              <a:t>                        Lower Boundaries              2</a:t>
            </a:r>
          </a:p>
          <a:p>
            <a:r>
              <a:rPr lang="en-US" sz="1000" dirty="0" smtClean="0">
                <a:latin typeface="SAS Monospace"/>
              </a:rPr>
              <a:t>                        Upper Boundaries              0</a:t>
            </a:r>
          </a:p>
          <a:p>
            <a:r>
              <a:rPr lang="en-US" sz="1000" dirty="0" smtClean="0">
                <a:latin typeface="SAS Monospace"/>
              </a:rPr>
              <a:t>                        Fixed Effects                 Not Profiled</a:t>
            </a:r>
          </a:p>
          <a:p>
            <a:r>
              <a:rPr lang="en-US" sz="1000" dirty="0" smtClean="0">
                <a:latin typeface="SAS Monospace"/>
              </a:rPr>
              <a:t>                        Starting From                 GLM estimates</a:t>
            </a:r>
          </a:p>
          <a:p>
            <a:r>
              <a:rPr lang="en-US" sz="1000" dirty="0" smtClean="0">
                <a:latin typeface="SAS Monospace"/>
              </a:rPr>
              <a:t>                        </a:t>
            </a:r>
            <a:r>
              <a:rPr lang="en-US" sz="1000" dirty="0" err="1" smtClean="0">
                <a:latin typeface="SAS Monospace"/>
              </a:rPr>
              <a:t>Quadrature</a:t>
            </a:r>
            <a:r>
              <a:rPr lang="en-US" sz="1000" dirty="0" smtClean="0">
                <a:latin typeface="SAS Monospace"/>
              </a:rPr>
              <a:t> Points             1</a:t>
            </a:r>
          </a:p>
          <a:p>
            <a:endParaRPr lang="en-US" sz="1000" dirty="0" smtClean="0">
              <a:latin typeface="SAS Monospace"/>
            </a:endParaRPr>
          </a:p>
          <a:p>
            <a:r>
              <a:rPr lang="en-US" sz="1000" dirty="0" smtClean="0">
                <a:latin typeface="SAS Monospace"/>
              </a:rPr>
              <a:t>		    Covariance Parameter Estimates</a:t>
            </a:r>
          </a:p>
          <a:p>
            <a:r>
              <a:rPr lang="en-US" sz="1000" dirty="0" smtClean="0">
                <a:latin typeface="SAS Monospace"/>
              </a:rPr>
              <a:t>                                                              Standard</a:t>
            </a:r>
          </a:p>
          <a:p>
            <a:r>
              <a:rPr lang="en-US" sz="1000" dirty="0" smtClean="0">
                <a:latin typeface="SAS Monospace"/>
              </a:rPr>
              <a:t>                          </a:t>
            </a:r>
            <a:r>
              <a:rPr lang="en-US" sz="1000" dirty="0" err="1" smtClean="0">
                <a:latin typeface="SAS Monospace"/>
              </a:rPr>
              <a:t>Cov</a:t>
            </a:r>
            <a:r>
              <a:rPr lang="en-US" sz="1000" dirty="0" smtClean="0">
                <a:latin typeface="SAS Monospace"/>
              </a:rPr>
              <a:t> </a:t>
            </a:r>
            <a:r>
              <a:rPr lang="en-US" sz="1000" dirty="0" err="1" smtClean="0">
                <a:latin typeface="SAS Monospace"/>
              </a:rPr>
              <a:t>Parm</a:t>
            </a:r>
            <a:r>
              <a:rPr lang="en-US" sz="1000" dirty="0" smtClean="0">
                <a:latin typeface="SAS Monospace"/>
              </a:rPr>
              <a:t>     Subject    Estimate       Error</a:t>
            </a:r>
          </a:p>
          <a:p>
            <a:endParaRPr lang="en-US" sz="1000" dirty="0" smtClean="0">
              <a:latin typeface="SAS Monospace"/>
            </a:endParaRPr>
          </a:p>
          <a:p>
            <a:r>
              <a:rPr lang="en-US" sz="1000" dirty="0" smtClean="0">
                <a:latin typeface="SAS Monospace"/>
              </a:rPr>
              <a:t>                          Intercept    </a:t>
            </a:r>
            <a:r>
              <a:rPr lang="en-US" sz="1000" dirty="0" err="1" smtClean="0">
                <a:latin typeface="SAS Monospace"/>
              </a:rPr>
              <a:t>b_group</a:t>
            </a:r>
            <a:r>
              <a:rPr lang="en-US" sz="1000" dirty="0" smtClean="0">
                <a:latin typeface="SAS Monospace"/>
              </a:rPr>
              <a:t>     0.01861    0.005946</a:t>
            </a:r>
          </a:p>
          <a:p>
            <a:r>
              <a:rPr lang="en-US" sz="1000" dirty="0" smtClean="0">
                <a:latin typeface="SAS Monospace"/>
              </a:rPr>
              <a:t>                          Residual                  4.5432     0.03642</a:t>
            </a:r>
          </a:p>
          <a:p>
            <a:endParaRPr lang="en-US" sz="1000" dirty="0" smtClean="0">
              <a:latin typeface="SAS Monospace"/>
            </a:endParaRPr>
          </a:p>
          <a:p>
            <a:r>
              <a:rPr lang="en-US" sz="1000" dirty="0" smtClean="0">
                <a:latin typeface="SAS Monospace"/>
              </a:rPr>
              <a:t>		   Solutions for Fixed Effects</a:t>
            </a:r>
          </a:p>
          <a:p>
            <a:endParaRPr lang="en-US" sz="1000" dirty="0" smtClean="0">
              <a:latin typeface="SAS Monospace"/>
            </a:endParaRPr>
          </a:p>
          <a:p>
            <a:r>
              <a:rPr lang="en-US" sz="1000" dirty="0" smtClean="0">
                <a:latin typeface="SAS Monospace"/>
              </a:rPr>
              <a:t>                                        Standard</a:t>
            </a:r>
          </a:p>
          <a:p>
            <a:r>
              <a:rPr lang="fr-FR" sz="1000" dirty="0" smtClean="0">
                <a:latin typeface="SAS Monospace"/>
              </a:rPr>
              <a:t>               </a:t>
            </a:r>
            <a:r>
              <a:rPr lang="fr-FR" sz="1000" dirty="0" err="1" smtClean="0">
                <a:latin typeface="SAS Monospace"/>
              </a:rPr>
              <a:t>Effect</a:t>
            </a:r>
            <a:r>
              <a:rPr lang="fr-FR" sz="1000" dirty="0" smtClean="0">
                <a:latin typeface="SAS Monospace"/>
              </a:rPr>
              <a:t>       </a:t>
            </a:r>
            <a:r>
              <a:rPr lang="fr-FR" sz="1000" dirty="0" err="1" smtClean="0">
                <a:latin typeface="SAS Monospace"/>
              </a:rPr>
              <a:t>Estimate</a:t>
            </a:r>
            <a:r>
              <a:rPr lang="fr-FR" sz="1000" dirty="0" smtClean="0">
                <a:latin typeface="SAS Monospace"/>
              </a:rPr>
              <a:t>       </a:t>
            </a:r>
            <a:r>
              <a:rPr lang="fr-FR" sz="1000" dirty="0" err="1" smtClean="0">
                <a:latin typeface="SAS Monospace"/>
              </a:rPr>
              <a:t>Error</a:t>
            </a:r>
            <a:r>
              <a:rPr lang="fr-FR" sz="1000" dirty="0" smtClean="0">
                <a:latin typeface="SAS Monospace"/>
              </a:rPr>
              <a:t>       DF    t Value    Pr &gt; |t|</a:t>
            </a:r>
          </a:p>
          <a:p>
            <a:endParaRPr lang="en-US" sz="1000" dirty="0" smtClean="0">
              <a:latin typeface="SAS Monospace"/>
            </a:endParaRPr>
          </a:p>
          <a:p>
            <a:r>
              <a:rPr lang="en-US" sz="1000" dirty="0" smtClean="0">
                <a:latin typeface="SAS Monospace"/>
              </a:rPr>
              <a:t>               Intercept     39.0769     0.01802      389    2168.69      &lt;.0001</a:t>
            </a:r>
          </a:p>
          <a:p>
            <a:r>
              <a:rPr lang="en-US" sz="1000" dirty="0" smtClean="0">
                <a:latin typeface="SAS Monospace"/>
              </a:rPr>
              <a:t>               race          -0.5883     0.02793    31098     -21.06      &lt;.0001</a:t>
            </a:r>
          </a:p>
          <a:p>
            <a:endParaRPr lang="en-US" sz="1000" dirty="0" smtClean="0">
              <a:latin typeface="SAS Monospace"/>
            </a:endParaRPr>
          </a:p>
          <a:p>
            <a:endParaRPr lang="en-US" sz="1000" dirty="0" smtClean="0">
              <a:latin typeface="SAS Monospace"/>
            </a:endParaRPr>
          </a:p>
          <a:p>
            <a:r>
              <a:rPr lang="en-US" sz="1000" dirty="0" smtClean="0">
                <a:latin typeface="SAS Monospace"/>
              </a:rPr>
              <a:t>                                Type III Tests of Fixed Effects</a:t>
            </a:r>
          </a:p>
          <a:p>
            <a:endParaRPr lang="en-US" sz="1000" dirty="0" smtClean="0">
              <a:latin typeface="SAS Monospace"/>
            </a:endParaRPr>
          </a:p>
          <a:p>
            <a:r>
              <a:rPr lang="en-US" sz="1000" dirty="0" smtClean="0">
                <a:latin typeface="SAS Monospace"/>
              </a:rPr>
              <a:t>                                      Num      Den</a:t>
            </a:r>
          </a:p>
          <a:p>
            <a:r>
              <a:rPr lang="en-US" sz="1000" dirty="0" smtClean="0">
                <a:latin typeface="SAS Monospace"/>
              </a:rPr>
              <a:t>                        Effect         DF       </a:t>
            </a:r>
            <a:r>
              <a:rPr lang="en-US" sz="1000" dirty="0" err="1" smtClean="0">
                <a:latin typeface="SAS Monospace"/>
              </a:rPr>
              <a:t>DF</a:t>
            </a:r>
            <a:r>
              <a:rPr lang="en-US" sz="1000" dirty="0" smtClean="0">
                <a:latin typeface="SAS Monospace"/>
              </a:rPr>
              <a:t>    F Value    Pr &gt; F</a:t>
            </a:r>
          </a:p>
          <a:p>
            <a:endParaRPr lang="en-US" sz="1000" dirty="0" smtClean="0">
              <a:latin typeface="SAS Monospace"/>
            </a:endParaRPr>
          </a:p>
          <a:p>
            <a:r>
              <a:rPr lang="en-US" sz="1000" dirty="0" smtClean="0">
                <a:latin typeface="SAS Monospace"/>
              </a:rPr>
              <a:t>                        race            1    31098     443.54    &lt;.0001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0"/>
            <a:ext cx="8610600" cy="6786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</a:p>
          <a:p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xtlogit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ptb_total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race,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b_group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 re or</a:t>
            </a:r>
            <a:endParaRPr lang="en-US" sz="1100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11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Random-effects logistic regression              Number of </a:t>
            </a: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obs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    =     31489</a:t>
            </a:r>
          </a:p>
          <a:p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Group variable: </a:t>
            </a: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b_group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                       Number of groups   =       390</a:t>
            </a:r>
          </a:p>
          <a:p>
            <a:endParaRPr lang="en-US" sz="11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Random effects </a:t>
            </a: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u_i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~ Gaussian                   </a:t>
            </a: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Obs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per group: min =         1</a:t>
            </a:r>
          </a:p>
          <a:p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                                                             </a:t>
            </a: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avg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=      80.7</a:t>
            </a:r>
          </a:p>
          <a:p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                                                             max =       652</a:t>
            </a:r>
          </a:p>
          <a:p>
            <a:endParaRPr lang="en-US" sz="11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                                              Wald chi2(1)       =    265.00</a:t>
            </a:r>
          </a:p>
          <a:p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Log likelihood  = -9310.5391                    </a:t>
            </a: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Prob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&gt; chi2        =    0.0000</a:t>
            </a:r>
          </a:p>
          <a:p>
            <a:endParaRPr lang="en-US" sz="11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------------------------------------------------------------------------------</a:t>
            </a:r>
          </a:p>
          <a:p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ptb_total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|         OR   Std. Err.      z    P&gt;|z|     [95% Conf. Interval]</a:t>
            </a:r>
          </a:p>
          <a:p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-------------+----------------------------------------------------------------</a:t>
            </a:r>
          </a:p>
          <a:p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      race |   1.992814   .0844133    16.28   0.000     1.834049    2.165323</a:t>
            </a:r>
          </a:p>
          <a:p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-------------+----------------------------------------------------------------</a:t>
            </a:r>
          </a:p>
          <a:p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  /lnsig2u |  -4.059262   .6231052                     -5.280526   -2.837999</a:t>
            </a:r>
          </a:p>
          <a:p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-------------+----------------------------------------------------------------</a:t>
            </a:r>
          </a:p>
          <a:p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sigma_u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|    .131384    .040933                      .0713425     .241956</a:t>
            </a:r>
          </a:p>
          <a:p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       rho |   .0052196   .0032354                      .0015447    .0174837</a:t>
            </a:r>
          </a:p>
          <a:p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------------------------------------------------------------------------------</a:t>
            </a:r>
          </a:p>
          <a:p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Likelihood-ratio test of rho=0: chibar2(01) =     3.47 </a:t>
            </a: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Prob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&gt;= chibar2 = 0.031</a:t>
            </a:r>
          </a:p>
          <a:p>
            <a:endParaRPr lang="en-US" sz="1100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1100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11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cs typeface="Courier New" pitchFamily="49" charset="0"/>
              </a:rPr>
              <a:t>Cluster-specific, within-neighborhood interpretation but significantly higher than FE estimate of 1.60</a:t>
            </a:r>
          </a:p>
          <a:p>
            <a:endParaRPr lang="en-US" dirty="0" smtClean="0">
              <a:cs typeface="Courier New" pitchFamily="49" charset="0"/>
            </a:endParaRPr>
          </a:p>
          <a:p>
            <a:r>
              <a:rPr lang="en-US" dirty="0" err="1" smtClean="0">
                <a:cs typeface="Courier New" pitchFamily="49" charset="0"/>
              </a:rPr>
              <a:t>Intracluster</a:t>
            </a:r>
            <a:r>
              <a:rPr lang="en-US" dirty="0" smtClean="0">
                <a:cs typeface="Courier New" pitchFamily="49" charset="0"/>
              </a:rPr>
              <a:t> Correlation = 0.005   (most of variance occurs within neighborhood at the individual level, 99.5%, rather than between neighborhoods at neighborhood level, 0.5%)</a:t>
            </a:r>
          </a:p>
          <a:p>
            <a:r>
              <a:rPr lang="en-US" dirty="0" smtClean="0"/>
              <a:t>0.1314/(0.1314 + </a:t>
            </a:r>
            <a:r>
              <a:rPr lang="el-GR" dirty="0" smtClean="0"/>
              <a:t>π</a:t>
            </a:r>
            <a:r>
              <a:rPr lang="en-US" baseline="30000" dirty="0" smtClean="0"/>
              <a:t>2</a:t>
            </a:r>
            <a:r>
              <a:rPr lang="en-US" dirty="0" smtClean="0"/>
              <a:t>/3) = 0.005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0"/>
            <a:ext cx="8610600" cy="66633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600" b="1" dirty="0" smtClean="0">
              <a:solidFill>
                <a:srgbClr val="000080"/>
              </a:solidFill>
              <a:latin typeface="Courier New"/>
            </a:endParaRPr>
          </a:p>
          <a:p>
            <a:r>
              <a:rPr lang="en-US" sz="16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b="1" dirty="0" err="1" smtClean="0">
                <a:solidFill>
                  <a:srgbClr val="000080"/>
                </a:solidFill>
                <a:latin typeface="Courier New"/>
              </a:rPr>
              <a:t>glimmix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1600" b="1" dirty="0" err="1" smtClean="0">
                <a:solidFill>
                  <a:srgbClr val="000000"/>
                </a:solidFill>
                <a:latin typeface="Courier New"/>
              </a:rPr>
              <a:t>nc.data_final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</a:rPr>
              <a:t>method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=quad;</a:t>
            </a:r>
          </a:p>
          <a:p>
            <a:r>
              <a:rPr lang="en-US" sz="1600" dirty="0" smtClean="0">
                <a:solidFill>
                  <a:srgbClr val="0000FF"/>
                </a:solidFill>
                <a:latin typeface="Courier New"/>
              </a:rPr>
              <a:t>class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</a:rPr>
              <a:t>b_group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US" sz="1600" dirty="0" smtClean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</a:rPr>
              <a:t>ptb_total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 (</a:t>
            </a:r>
            <a:r>
              <a:rPr lang="en-US" sz="1600" dirty="0" smtClean="0">
                <a:solidFill>
                  <a:srgbClr val="0000FF"/>
                </a:solidFill>
                <a:latin typeface="Courier New"/>
              </a:rPr>
              <a:t>descending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) = race /</a:t>
            </a:r>
            <a:r>
              <a:rPr lang="en-US" sz="1600" dirty="0" smtClean="0">
                <a:solidFill>
                  <a:srgbClr val="0000FF"/>
                </a:solidFill>
                <a:latin typeface="Courier New"/>
              </a:rPr>
              <a:t>solution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dirty="0" smtClean="0">
                <a:solidFill>
                  <a:srgbClr val="0000FF"/>
                </a:solidFill>
                <a:latin typeface="Courier New"/>
              </a:rPr>
              <a:t>dist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=bin </a:t>
            </a:r>
            <a:r>
              <a:rPr lang="en-US" sz="1600" dirty="0" smtClean="0">
                <a:solidFill>
                  <a:srgbClr val="0000FF"/>
                </a:solidFill>
                <a:latin typeface="Courier New"/>
              </a:rPr>
              <a:t>link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</a:rPr>
              <a:t>logit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dirty="0" err="1" smtClean="0">
                <a:solidFill>
                  <a:srgbClr val="0000FF"/>
                </a:solidFill>
                <a:latin typeface="Courier New"/>
              </a:rPr>
              <a:t>oddsratio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US" sz="1600" dirty="0" smtClean="0">
                <a:solidFill>
                  <a:srgbClr val="0000FF"/>
                </a:solidFill>
                <a:latin typeface="Courier New"/>
              </a:rPr>
              <a:t>random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 intercept / </a:t>
            </a:r>
            <a:r>
              <a:rPr lang="en-US" sz="1600" dirty="0" smtClean="0">
                <a:solidFill>
                  <a:srgbClr val="0000FF"/>
                </a:solidFill>
                <a:latin typeface="Courier New"/>
              </a:rPr>
              <a:t>subject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</a:rPr>
              <a:t>b_group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US" sz="16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US" sz="1100" dirty="0" smtClean="0">
                <a:latin typeface="SAS Monospace"/>
              </a:rPr>
              <a:t> 		            Covariance Parameter Estimates</a:t>
            </a:r>
          </a:p>
          <a:p>
            <a:r>
              <a:rPr lang="en-US" sz="1100" dirty="0" smtClean="0">
                <a:latin typeface="SAS Monospace"/>
              </a:rPr>
              <a:t>                                                              Standard</a:t>
            </a:r>
          </a:p>
          <a:p>
            <a:r>
              <a:rPr lang="en-US" sz="1100" dirty="0" smtClean="0">
                <a:latin typeface="SAS Monospace"/>
              </a:rPr>
              <a:t>                          </a:t>
            </a:r>
            <a:r>
              <a:rPr lang="en-US" sz="1100" dirty="0" err="1" smtClean="0">
                <a:latin typeface="SAS Monospace"/>
              </a:rPr>
              <a:t>Cov</a:t>
            </a:r>
            <a:r>
              <a:rPr lang="en-US" sz="1100" dirty="0" smtClean="0">
                <a:latin typeface="SAS Monospace"/>
              </a:rPr>
              <a:t> </a:t>
            </a:r>
            <a:r>
              <a:rPr lang="en-US" sz="1100" dirty="0" err="1" smtClean="0">
                <a:latin typeface="SAS Monospace"/>
              </a:rPr>
              <a:t>Parm</a:t>
            </a:r>
            <a:r>
              <a:rPr lang="en-US" sz="1100" dirty="0" smtClean="0">
                <a:latin typeface="SAS Monospace"/>
              </a:rPr>
              <a:t>     Subject    Estimate       Error</a:t>
            </a:r>
          </a:p>
          <a:p>
            <a:endParaRPr lang="en-US" sz="1100" dirty="0" smtClean="0">
              <a:latin typeface="SAS Monospace"/>
            </a:endParaRPr>
          </a:p>
          <a:p>
            <a:r>
              <a:rPr lang="en-US" sz="1100" dirty="0" smtClean="0">
                <a:latin typeface="SAS Monospace"/>
              </a:rPr>
              <a:t>                          Intercept    </a:t>
            </a:r>
            <a:r>
              <a:rPr lang="en-US" sz="1100" dirty="0" err="1" smtClean="0">
                <a:latin typeface="SAS Monospace"/>
              </a:rPr>
              <a:t>b_group</a:t>
            </a:r>
            <a:r>
              <a:rPr lang="en-US" sz="1100" dirty="0" smtClean="0">
                <a:latin typeface="SAS Monospace"/>
              </a:rPr>
              <a:t>     0.01746     0.01081</a:t>
            </a:r>
          </a:p>
          <a:p>
            <a:endParaRPr lang="en-US" sz="1100" dirty="0" smtClean="0">
              <a:latin typeface="SAS Monospace"/>
            </a:endParaRPr>
          </a:p>
          <a:p>
            <a:r>
              <a:rPr lang="en-US" sz="1100" dirty="0" smtClean="0">
                <a:latin typeface="SAS Monospace"/>
              </a:rPr>
              <a:t>                                  Solutions for Fixed Effects</a:t>
            </a:r>
          </a:p>
          <a:p>
            <a:endParaRPr lang="en-US" sz="1100" dirty="0" smtClean="0">
              <a:latin typeface="SAS Monospace"/>
            </a:endParaRPr>
          </a:p>
          <a:p>
            <a:r>
              <a:rPr lang="en-US" sz="1100" dirty="0" smtClean="0">
                <a:latin typeface="SAS Monospace"/>
              </a:rPr>
              <a:t>                                        Standard</a:t>
            </a:r>
          </a:p>
          <a:p>
            <a:r>
              <a:rPr lang="fr-FR" sz="1100" dirty="0" smtClean="0">
                <a:latin typeface="SAS Monospace"/>
              </a:rPr>
              <a:t>               </a:t>
            </a:r>
            <a:r>
              <a:rPr lang="fr-FR" sz="1100" dirty="0" err="1" smtClean="0">
                <a:latin typeface="SAS Monospace"/>
              </a:rPr>
              <a:t>Effect</a:t>
            </a:r>
            <a:r>
              <a:rPr lang="fr-FR" sz="1100" dirty="0" smtClean="0">
                <a:latin typeface="SAS Monospace"/>
              </a:rPr>
              <a:t>       </a:t>
            </a:r>
            <a:r>
              <a:rPr lang="fr-FR" sz="1100" dirty="0" err="1" smtClean="0">
                <a:latin typeface="SAS Monospace"/>
              </a:rPr>
              <a:t>Estimate</a:t>
            </a:r>
            <a:r>
              <a:rPr lang="fr-FR" sz="1100" dirty="0" smtClean="0">
                <a:latin typeface="SAS Monospace"/>
              </a:rPr>
              <a:t>       </a:t>
            </a:r>
            <a:r>
              <a:rPr lang="fr-FR" sz="1100" dirty="0" err="1" smtClean="0">
                <a:latin typeface="SAS Monospace"/>
              </a:rPr>
              <a:t>Error</a:t>
            </a:r>
            <a:r>
              <a:rPr lang="fr-FR" sz="1100" dirty="0" smtClean="0">
                <a:latin typeface="SAS Monospace"/>
              </a:rPr>
              <a:t>       DF    t Value    Pr &gt; |t|</a:t>
            </a:r>
          </a:p>
          <a:p>
            <a:endParaRPr lang="en-US" sz="1100" dirty="0" smtClean="0">
              <a:latin typeface="SAS Monospace"/>
            </a:endParaRPr>
          </a:p>
          <a:p>
            <a:r>
              <a:rPr lang="en-US" sz="1100" dirty="0" smtClean="0">
                <a:latin typeface="SAS Monospace"/>
              </a:rPr>
              <a:t>               Intercept     -2.5945     0.02907      389     -89.26      &lt;.0001</a:t>
            </a:r>
          </a:p>
          <a:p>
            <a:r>
              <a:rPr lang="en-US" sz="1100" dirty="0" smtClean="0">
                <a:latin typeface="SAS Monospace"/>
              </a:rPr>
              <a:t>               race           0.6894     0.04238    31098      16.27      &lt;.0001</a:t>
            </a:r>
          </a:p>
          <a:p>
            <a:endParaRPr lang="en-US" sz="1100" dirty="0" smtClean="0">
              <a:latin typeface="SAS Monospace"/>
            </a:endParaRPr>
          </a:p>
          <a:p>
            <a:r>
              <a:rPr lang="en-US" sz="1100" dirty="0" smtClean="0">
                <a:latin typeface="SAS Monospace"/>
              </a:rPr>
              <a:t>                                      Odds Ratio Estimates</a:t>
            </a:r>
          </a:p>
          <a:p>
            <a:r>
              <a:rPr lang="en-US" sz="1100" dirty="0" smtClean="0">
                <a:latin typeface="SAS Monospace"/>
              </a:rPr>
              <a:t>                                                             95% Confidence</a:t>
            </a:r>
          </a:p>
          <a:p>
            <a:r>
              <a:rPr lang="en-US" sz="1100" dirty="0" smtClean="0">
                <a:latin typeface="SAS Monospace"/>
              </a:rPr>
              <a:t>                   race     _race    Estimate       DF           Limits</a:t>
            </a:r>
          </a:p>
          <a:p>
            <a:endParaRPr lang="en-US" sz="1100" dirty="0" smtClean="0">
              <a:latin typeface="SAS Monospace"/>
            </a:endParaRPr>
          </a:p>
          <a:p>
            <a:r>
              <a:rPr lang="en-US" sz="1100" dirty="0" smtClean="0">
                <a:latin typeface="SAS Monospace"/>
              </a:rPr>
              <a:t>                 1.3261    0.3261       </a:t>
            </a:r>
            <a:r>
              <a:rPr lang="en-US" sz="1100" dirty="0" smtClean="0">
                <a:solidFill>
                  <a:srgbClr val="FF0000"/>
                </a:solidFill>
                <a:latin typeface="SAS Monospace"/>
              </a:rPr>
              <a:t>1.992    31098       1.834       2.165</a:t>
            </a:r>
          </a:p>
          <a:p>
            <a:endParaRPr lang="en-US" sz="1100" dirty="0" smtClean="0">
              <a:latin typeface="SAS Monospace"/>
            </a:endParaRPr>
          </a:p>
          <a:p>
            <a:endParaRPr lang="en-US" sz="1100" dirty="0" smtClean="0">
              <a:latin typeface="SAS Monospace"/>
            </a:endParaRPr>
          </a:p>
          <a:p>
            <a:r>
              <a:rPr lang="en-US" sz="1100" dirty="0" smtClean="0">
                <a:latin typeface="SAS Monospace"/>
              </a:rPr>
              <a:t>                                Type III Tests of Fixed Effects</a:t>
            </a:r>
          </a:p>
          <a:p>
            <a:endParaRPr lang="en-US" sz="1100" dirty="0" smtClean="0">
              <a:latin typeface="SAS Monospace"/>
            </a:endParaRPr>
          </a:p>
          <a:p>
            <a:r>
              <a:rPr lang="en-US" sz="1100" dirty="0" smtClean="0">
                <a:latin typeface="SAS Monospace"/>
              </a:rPr>
              <a:t>                                      Num      Den</a:t>
            </a:r>
          </a:p>
          <a:p>
            <a:r>
              <a:rPr lang="en-US" sz="1100" dirty="0" smtClean="0">
                <a:latin typeface="SAS Monospace"/>
              </a:rPr>
              <a:t>                        Effect         DF       </a:t>
            </a:r>
            <a:r>
              <a:rPr lang="en-US" sz="1100" dirty="0" err="1" smtClean="0">
                <a:latin typeface="SAS Monospace"/>
              </a:rPr>
              <a:t>DF</a:t>
            </a:r>
            <a:r>
              <a:rPr lang="en-US" sz="1100" dirty="0" smtClean="0">
                <a:latin typeface="SAS Monospace"/>
              </a:rPr>
              <a:t>    F Value    Pr &gt; F</a:t>
            </a:r>
          </a:p>
          <a:p>
            <a:endParaRPr lang="en-US" sz="1100" dirty="0" smtClean="0">
              <a:latin typeface="SAS Monospace"/>
            </a:endParaRPr>
          </a:p>
          <a:p>
            <a:r>
              <a:rPr lang="en-US" sz="1100" dirty="0" smtClean="0">
                <a:latin typeface="SAS Monospace"/>
              </a:rPr>
              <a:t>                        race            1    31098     264.60    &lt;.0001</a:t>
            </a:r>
            <a:endParaRPr lang="en-US" sz="1100" b="1" dirty="0" smtClean="0">
              <a:solidFill>
                <a:srgbClr val="000000"/>
              </a:solidFill>
              <a:latin typeface="Courier New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 Intercept + Slope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830763"/>
          </a:xfrm>
        </p:spPr>
        <p:txBody>
          <a:bodyPr>
            <a:normAutofit fontScale="25000" lnSpcReduction="20000"/>
          </a:bodyPr>
          <a:lstStyle/>
          <a:p>
            <a:r>
              <a:rPr lang="en-US" sz="7200" dirty="0" smtClean="0"/>
              <a:t>Also possible to allow random normal variation in covariate effect across neighborhood, e.g. allowing racial disparity to vary by neighborhood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5600" dirty="0" err="1" smtClean="0">
                <a:latin typeface="Courier New" pitchFamily="49" charset="0"/>
                <a:cs typeface="Courier New" pitchFamily="49" charset="0"/>
              </a:rPr>
              <a:t>xtmixed</a:t>
            </a:r>
            <a:r>
              <a:rPr lang="en-US" sz="5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5600" dirty="0" err="1" smtClean="0">
                <a:latin typeface="Courier New" pitchFamily="49" charset="0"/>
                <a:cs typeface="Courier New" pitchFamily="49" charset="0"/>
              </a:rPr>
              <a:t>ga_clean</a:t>
            </a:r>
            <a:r>
              <a:rPr lang="en-US" sz="5600" dirty="0" smtClean="0">
                <a:latin typeface="Courier New" pitchFamily="49" charset="0"/>
                <a:cs typeface="Courier New" pitchFamily="49" charset="0"/>
              </a:rPr>
              <a:t> race || </a:t>
            </a:r>
            <a:r>
              <a:rPr lang="en-US" sz="5600" dirty="0" err="1" smtClean="0">
                <a:latin typeface="Courier New" pitchFamily="49" charset="0"/>
                <a:cs typeface="Courier New" pitchFamily="49" charset="0"/>
              </a:rPr>
              <a:t>b_group</a:t>
            </a:r>
            <a:r>
              <a:rPr lang="en-US" sz="5600" dirty="0" smtClean="0">
                <a:latin typeface="Courier New" pitchFamily="49" charset="0"/>
                <a:cs typeface="Courier New" pitchFamily="49" charset="0"/>
              </a:rPr>
              <a:t>: race, </a:t>
            </a:r>
            <a:r>
              <a:rPr lang="en-US" sz="5600" dirty="0" err="1" smtClean="0">
                <a:latin typeface="Courier New" pitchFamily="49" charset="0"/>
                <a:cs typeface="Courier New" pitchFamily="49" charset="0"/>
              </a:rPr>
              <a:t>mle</a:t>
            </a:r>
            <a:endParaRPr lang="en-US" sz="56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4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Mixed-effects ML regression                     Number of </a:t>
            </a:r>
            <a:r>
              <a:rPr lang="en-US" sz="4000" dirty="0" err="1" smtClean="0">
                <a:latin typeface="Courier New" pitchFamily="49" charset="0"/>
                <a:cs typeface="Courier New" pitchFamily="49" charset="0"/>
              </a:rPr>
              <a:t>obs</a:t>
            </a: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      =     31489</a:t>
            </a:r>
          </a:p>
          <a:p>
            <a:pPr>
              <a:buNone/>
            </a:pP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Group variable: </a:t>
            </a:r>
            <a:r>
              <a:rPr lang="en-US" sz="4000" dirty="0" err="1" smtClean="0">
                <a:latin typeface="Courier New" pitchFamily="49" charset="0"/>
                <a:cs typeface="Courier New" pitchFamily="49" charset="0"/>
              </a:rPr>
              <a:t>b_group</a:t>
            </a: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                         Number of groups   =       390</a:t>
            </a:r>
          </a:p>
          <a:p>
            <a:pPr>
              <a:buNone/>
            </a:pP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                                                </a:t>
            </a:r>
            <a:r>
              <a:rPr lang="en-US" sz="4000" dirty="0" err="1" smtClean="0">
                <a:latin typeface="Courier New" pitchFamily="49" charset="0"/>
                <a:cs typeface="Courier New" pitchFamily="49" charset="0"/>
              </a:rPr>
              <a:t>Obs</a:t>
            </a: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 per group: min =         1</a:t>
            </a:r>
          </a:p>
          <a:p>
            <a:pPr>
              <a:buNone/>
            </a:pP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                                                               </a:t>
            </a:r>
            <a:r>
              <a:rPr lang="en-US" sz="4000" dirty="0" err="1" smtClean="0">
                <a:latin typeface="Courier New" pitchFamily="49" charset="0"/>
                <a:cs typeface="Courier New" pitchFamily="49" charset="0"/>
              </a:rPr>
              <a:t>avg</a:t>
            </a: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 =      80.7</a:t>
            </a:r>
          </a:p>
          <a:p>
            <a:pPr>
              <a:buNone/>
            </a:pP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                                                               max =       652</a:t>
            </a:r>
          </a:p>
          <a:p>
            <a:pPr>
              <a:buNone/>
            </a:pP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                                                Wald chi2(1)       =    304.72</a:t>
            </a:r>
          </a:p>
          <a:p>
            <a:pPr>
              <a:buNone/>
            </a:pP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Log likelihood = -68537.949                     </a:t>
            </a:r>
            <a:r>
              <a:rPr lang="en-US" sz="4000" dirty="0" err="1" smtClean="0">
                <a:latin typeface="Courier New" pitchFamily="49" charset="0"/>
                <a:cs typeface="Courier New" pitchFamily="49" charset="0"/>
              </a:rPr>
              <a:t>Prob</a:t>
            </a: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 &gt; chi2        =    0.0000</a:t>
            </a:r>
          </a:p>
          <a:p>
            <a:pPr>
              <a:buNone/>
            </a:pP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------------------------------------------------------------------------------</a:t>
            </a:r>
          </a:p>
          <a:p>
            <a:pPr>
              <a:buNone/>
            </a:pP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4000" dirty="0" err="1" smtClean="0">
                <a:latin typeface="Courier New" pitchFamily="49" charset="0"/>
                <a:cs typeface="Courier New" pitchFamily="49" charset="0"/>
              </a:rPr>
              <a:t>ga_clean</a:t>
            </a: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 |      </a:t>
            </a:r>
            <a:r>
              <a:rPr lang="en-US" sz="4000" dirty="0" err="1" smtClean="0">
                <a:latin typeface="Courier New" pitchFamily="49" charset="0"/>
                <a:cs typeface="Courier New" pitchFamily="49" charset="0"/>
              </a:rPr>
              <a:t>Coef</a:t>
            </a: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.   Std. Err.      z    P&gt;|z|     [95% Conf. Interval]</a:t>
            </a:r>
          </a:p>
          <a:p>
            <a:pPr>
              <a:buNone/>
            </a:pP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-------------+----------------------------------------------------------------</a:t>
            </a:r>
          </a:p>
          <a:p>
            <a:pPr>
              <a:buNone/>
            </a:pP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        race |  -.6060449   .0347181   -17.46   0.000    -.6740911   -.5379988</a:t>
            </a:r>
          </a:p>
          <a:p>
            <a:pPr>
              <a:buNone/>
            </a:pP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       _cons |   39.09577   .0147177  2656.37   0.000     39.06693    39.12462</a:t>
            </a:r>
          </a:p>
          <a:p>
            <a:pPr>
              <a:buNone/>
            </a:pP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------------------------------------------------------------------------------</a:t>
            </a:r>
          </a:p>
          <a:p>
            <a:pPr>
              <a:buNone/>
            </a:pP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------------------------------------------------------------------------------</a:t>
            </a:r>
          </a:p>
          <a:p>
            <a:pPr>
              <a:buNone/>
            </a:pP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  Random-effects Parameters  |   Estimate   Std. Err.     [95% Conf. Interval]</a:t>
            </a:r>
          </a:p>
          <a:p>
            <a:pPr>
              <a:buNone/>
            </a:pP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-----------------------------+------------------------------------------------</a:t>
            </a:r>
          </a:p>
          <a:p>
            <a:pPr>
              <a:buNone/>
            </a:pPr>
            <a:r>
              <a:rPr lang="en-US" sz="4000" dirty="0" err="1" smtClean="0">
                <a:latin typeface="Courier New" pitchFamily="49" charset="0"/>
                <a:cs typeface="Courier New" pitchFamily="49" charset="0"/>
              </a:rPr>
              <a:t>b_group</a:t>
            </a: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: Independent         |</a:t>
            </a:r>
          </a:p>
          <a:p>
            <a:pPr>
              <a:buNone/>
            </a:pP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                    </a:t>
            </a:r>
            <a:r>
              <a:rPr lang="en-US" sz="4000" dirty="0" err="1" smtClean="0">
                <a:latin typeface="Courier New" pitchFamily="49" charset="0"/>
                <a:cs typeface="Courier New" pitchFamily="49" charset="0"/>
              </a:rPr>
              <a:t>sd</a:t>
            </a: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(race) |   </a:t>
            </a:r>
            <a:r>
              <a:rPr lang="en-US" sz="4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.3447168   .0374273      </a:t>
            </a: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.2786404    .4264626</a:t>
            </a:r>
          </a:p>
          <a:p>
            <a:pPr>
              <a:buNone/>
            </a:pP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                   </a:t>
            </a:r>
            <a:r>
              <a:rPr lang="en-US" sz="4000" dirty="0" err="1" smtClean="0">
                <a:latin typeface="Courier New" pitchFamily="49" charset="0"/>
                <a:cs typeface="Courier New" pitchFamily="49" charset="0"/>
              </a:rPr>
              <a:t>sd</a:t>
            </a: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(_cons) |   .0221739   .0600709      .0001096    4.485535</a:t>
            </a:r>
          </a:p>
          <a:p>
            <a:pPr>
              <a:buNone/>
            </a:pP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-----------------------------+------------------------------------------------</a:t>
            </a:r>
          </a:p>
          <a:p>
            <a:pPr>
              <a:buNone/>
            </a:pP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4000" dirty="0" err="1" smtClean="0">
                <a:latin typeface="Courier New" pitchFamily="49" charset="0"/>
                <a:cs typeface="Courier New" pitchFamily="49" charset="0"/>
              </a:rPr>
              <a:t>sd</a:t>
            </a: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(Residual) |   2.127355   .0085317      2.110699    2.144143</a:t>
            </a:r>
          </a:p>
          <a:p>
            <a:pPr>
              <a:buNone/>
            </a:pP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------------------------------------------------------------------------------</a:t>
            </a:r>
          </a:p>
          <a:p>
            <a:pPr>
              <a:buNone/>
            </a:pP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LR test vs. linear regression:       chi2(2) =    69.45   </a:t>
            </a:r>
            <a:r>
              <a:rPr lang="en-US" sz="4000" dirty="0" err="1" smtClean="0">
                <a:latin typeface="Courier New" pitchFamily="49" charset="0"/>
                <a:cs typeface="Courier New" pitchFamily="49" charset="0"/>
              </a:rPr>
              <a:t>Prob</a:t>
            </a: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 &gt; chi2 = 0.0000</a:t>
            </a:r>
          </a:p>
          <a:p>
            <a:pPr>
              <a:buNone/>
            </a:pP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Note: LR test is conservative and provided only for reference.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r>
              <a:rPr lang="en-US" sz="7200" dirty="0" smtClean="0"/>
              <a:t>Appears to be significant variation across neighborhoods but the point estimate or average within-neighborhood disparity is not correct based on comparisons to FE models (-0.47)</a:t>
            </a:r>
            <a:endParaRPr lang="en-US" sz="7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Clustered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Involves nesting/clustering of observations or data points</a:t>
            </a:r>
          </a:p>
          <a:p>
            <a:endParaRPr lang="en-US" sz="1000" dirty="0" smtClean="0"/>
          </a:p>
          <a:p>
            <a:r>
              <a:rPr lang="en-US" dirty="0" smtClean="0"/>
              <a:t>Multilevel—clustering over space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Panel/Longitudinal—clustering over time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95400" y="3276600"/>
            <a:ext cx="7162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	A	B	 C	      D		Neighborhood </a:t>
            </a:r>
            <a:r>
              <a:rPr lang="en-US" i="1" dirty="0" smtClean="0"/>
              <a:t>j</a:t>
            </a:r>
          </a:p>
          <a:p>
            <a:endParaRPr lang="en-US" i="1" dirty="0" smtClean="0"/>
          </a:p>
          <a:p>
            <a:r>
              <a:rPr lang="en-US" i="1" dirty="0" smtClean="0"/>
              <a:t>             </a:t>
            </a:r>
            <a:r>
              <a:rPr lang="en-US" dirty="0" smtClean="0"/>
              <a:t>1   2   3       4   5         6   7   8      9  10  11  12	Individual </a:t>
            </a:r>
            <a:r>
              <a:rPr lang="en-US" i="1" dirty="0" err="1" smtClean="0"/>
              <a:t>i</a:t>
            </a:r>
            <a:endParaRPr lang="en-US" i="1" dirty="0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2057400" y="3581400"/>
            <a:ext cx="3048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2362200" y="35814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362200" y="3581400"/>
            <a:ext cx="3048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3124200" y="3581400"/>
            <a:ext cx="1524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276600" y="3581400"/>
            <a:ext cx="1524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4038600" y="3581400"/>
            <a:ext cx="2286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267200" y="35814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4267200" y="3581400"/>
            <a:ext cx="2286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5029200" y="3581400"/>
            <a:ext cx="3810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5334000" y="3581400"/>
            <a:ext cx="762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5410200" y="3581400"/>
            <a:ext cx="1524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5410200" y="3581400"/>
            <a:ext cx="4572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85800" y="5105400"/>
            <a:ext cx="7772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	                               	          Time </a:t>
            </a:r>
            <a:r>
              <a:rPr lang="en-US" i="1" dirty="0"/>
              <a:t>t </a:t>
            </a:r>
            <a:r>
              <a:rPr lang="en-US" i="1" dirty="0" smtClean="0"/>
              <a:t>                      </a:t>
            </a:r>
            <a:r>
              <a:rPr lang="en-US" dirty="0" smtClean="0"/>
              <a:t>repeated measurements</a:t>
            </a:r>
          </a:p>
          <a:p>
            <a:r>
              <a:rPr lang="en-US" i="1" smtClean="0"/>
              <a:t>		</a:t>
            </a:r>
            <a:r>
              <a:rPr lang="en-US" smtClean="0"/>
              <a:t>A</a:t>
            </a:r>
            <a:r>
              <a:rPr lang="en-US" dirty="0" smtClean="0"/>
              <a:t>	1	2 	3</a:t>
            </a:r>
          </a:p>
          <a:p>
            <a:r>
              <a:rPr lang="en-US" dirty="0"/>
              <a:t>Individual/ </a:t>
            </a:r>
            <a:r>
              <a:rPr lang="en-US" dirty="0" smtClean="0"/>
              <a:t>      	B	1	2	3</a:t>
            </a:r>
          </a:p>
          <a:p>
            <a:r>
              <a:rPr lang="en-US" dirty="0"/>
              <a:t>Unit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dirty="0"/>
              <a:t>	</a:t>
            </a:r>
            <a:r>
              <a:rPr lang="en-US" dirty="0" smtClean="0"/>
              <a:t>      	C	1	2	3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	D	1	2	3</a:t>
            </a:r>
            <a:endParaRPr lang="en-US" i="1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895600" y="5562600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2895600" y="5844064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2892136" y="6137563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2905991" y="6400800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3848100" y="5562600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3848100" y="5841510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3848100" y="6118600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3855028" y="6400800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4765964" y="5562600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4776355" y="5844064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4776355" y="6121154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4776355" y="6412101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0"/>
            <a:ext cx="86868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 smtClean="0">
              <a:solidFill>
                <a:srgbClr val="000080"/>
              </a:solidFill>
              <a:latin typeface="Courier New"/>
            </a:endParaRPr>
          </a:p>
          <a:p>
            <a:r>
              <a:rPr lang="en-US" sz="16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b="1" dirty="0" err="1" smtClean="0">
                <a:solidFill>
                  <a:srgbClr val="000080"/>
                </a:solidFill>
                <a:latin typeface="Courier New"/>
              </a:rPr>
              <a:t>glimmix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1600" b="1" dirty="0" err="1" smtClean="0">
                <a:solidFill>
                  <a:srgbClr val="000000"/>
                </a:solidFill>
                <a:latin typeface="Courier New"/>
              </a:rPr>
              <a:t>nc.data_final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</a:rPr>
              <a:t>method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=quad;</a:t>
            </a:r>
          </a:p>
          <a:p>
            <a:r>
              <a:rPr lang="en-US" sz="1600" dirty="0" smtClean="0">
                <a:solidFill>
                  <a:srgbClr val="0000FF"/>
                </a:solidFill>
                <a:latin typeface="Courier New"/>
              </a:rPr>
              <a:t>class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</a:rPr>
              <a:t>b_group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US" sz="1600" dirty="0" smtClean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</a:rPr>
              <a:t>ga_clean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 = race /</a:t>
            </a:r>
            <a:r>
              <a:rPr lang="en-US" sz="1600" dirty="0" smtClean="0">
                <a:solidFill>
                  <a:srgbClr val="0000FF"/>
                </a:solidFill>
                <a:latin typeface="Courier New"/>
              </a:rPr>
              <a:t>solution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 ;</a:t>
            </a:r>
          </a:p>
          <a:p>
            <a:r>
              <a:rPr lang="en-US" sz="1600" dirty="0" smtClean="0">
                <a:solidFill>
                  <a:srgbClr val="0000FF"/>
                </a:solidFill>
                <a:latin typeface="Courier New"/>
              </a:rPr>
              <a:t>random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 intercept race/ </a:t>
            </a:r>
            <a:r>
              <a:rPr lang="en-US" sz="1600" dirty="0" smtClean="0">
                <a:solidFill>
                  <a:srgbClr val="0000FF"/>
                </a:solidFill>
                <a:latin typeface="Courier New"/>
              </a:rPr>
              <a:t>subject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</a:rPr>
              <a:t>b_group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US" sz="16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;</a:t>
            </a:r>
            <a:endParaRPr lang="en-US" b="1" dirty="0" smtClean="0">
              <a:solidFill>
                <a:srgbClr val="000000"/>
              </a:solidFill>
              <a:latin typeface="Courier New"/>
            </a:endParaRPr>
          </a:p>
          <a:p>
            <a:r>
              <a:rPr lang="en-US" sz="1200" dirty="0" smtClean="0">
                <a:latin typeface="SAS Monospace"/>
              </a:rPr>
              <a:t> 			      The GLIMMIX Procedure</a:t>
            </a:r>
          </a:p>
          <a:p>
            <a:endParaRPr lang="en-US" sz="1200" dirty="0" smtClean="0">
              <a:latin typeface="SAS Monospace"/>
            </a:endParaRPr>
          </a:p>
          <a:p>
            <a:r>
              <a:rPr lang="en-US" sz="1200" dirty="0" smtClean="0">
                <a:latin typeface="SAS Monospace"/>
              </a:rPr>
              <a:t>                                 Covariance Parameter Estimates</a:t>
            </a:r>
          </a:p>
          <a:p>
            <a:endParaRPr lang="en-US" sz="1200" dirty="0" smtClean="0">
              <a:latin typeface="SAS Monospace"/>
            </a:endParaRPr>
          </a:p>
          <a:p>
            <a:r>
              <a:rPr lang="en-US" sz="1200" dirty="0" smtClean="0">
                <a:latin typeface="SAS Monospace"/>
              </a:rPr>
              <a:t>                                                              Standard</a:t>
            </a:r>
          </a:p>
          <a:p>
            <a:r>
              <a:rPr lang="en-US" sz="1200" dirty="0" smtClean="0">
                <a:latin typeface="SAS Monospace"/>
              </a:rPr>
              <a:t>                          </a:t>
            </a:r>
            <a:r>
              <a:rPr lang="en-US" sz="1200" dirty="0" err="1" smtClean="0">
                <a:latin typeface="SAS Monospace"/>
              </a:rPr>
              <a:t>Cov</a:t>
            </a:r>
            <a:r>
              <a:rPr lang="en-US" sz="1200" dirty="0" smtClean="0">
                <a:latin typeface="SAS Monospace"/>
              </a:rPr>
              <a:t> </a:t>
            </a:r>
            <a:r>
              <a:rPr lang="en-US" sz="1200" dirty="0" err="1" smtClean="0">
                <a:latin typeface="SAS Monospace"/>
              </a:rPr>
              <a:t>Parm</a:t>
            </a:r>
            <a:r>
              <a:rPr lang="en-US" sz="1200" dirty="0" smtClean="0">
                <a:latin typeface="SAS Monospace"/>
              </a:rPr>
              <a:t>     Subject    Estimate       Error</a:t>
            </a:r>
          </a:p>
          <a:p>
            <a:endParaRPr lang="en-US" sz="1200" dirty="0" smtClean="0">
              <a:latin typeface="SAS Monospace"/>
            </a:endParaRPr>
          </a:p>
          <a:p>
            <a:r>
              <a:rPr lang="en-US" sz="1200" dirty="0" smtClean="0">
                <a:latin typeface="SAS Monospace"/>
              </a:rPr>
              <a:t>                          Intercept    </a:t>
            </a:r>
            <a:r>
              <a:rPr lang="en-US" sz="1200" dirty="0" err="1" smtClean="0">
                <a:latin typeface="SAS Monospace"/>
              </a:rPr>
              <a:t>b_group</a:t>
            </a:r>
            <a:r>
              <a:rPr lang="en-US" sz="1200" dirty="0" smtClean="0">
                <a:latin typeface="SAS Monospace"/>
              </a:rPr>
              <a:t>    0.000494    0.003077</a:t>
            </a:r>
          </a:p>
          <a:p>
            <a:r>
              <a:rPr lang="en-US" sz="1200" dirty="0" smtClean="0">
                <a:latin typeface="SAS Monospace"/>
              </a:rPr>
              <a:t>                          race         </a:t>
            </a:r>
            <a:r>
              <a:rPr lang="en-US" sz="1200" dirty="0" err="1" smtClean="0">
                <a:latin typeface="SAS Monospace"/>
              </a:rPr>
              <a:t>b_group</a:t>
            </a:r>
            <a:r>
              <a:rPr lang="en-US" sz="1200" dirty="0" smtClean="0">
                <a:latin typeface="SAS Monospace"/>
              </a:rPr>
              <a:t>      0.1188     0.02584</a:t>
            </a:r>
          </a:p>
          <a:p>
            <a:r>
              <a:rPr lang="en-US" sz="1200" dirty="0" smtClean="0">
                <a:latin typeface="SAS Monospace"/>
              </a:rPr>
              <a:t>                          Residual                  4.5256     0.03631</a:t>
            </a:r>
          </a:p>
          <a:p>
            <a:endParaRPr lang="en-US" sz="1200" dirty="0" smtClean="0">
              <a:latin typeface="SAS Monospace"/>
            </a:endParaRPr>
          </a:p>
          <a:p>
            <a:endParaRPr lang="en-US" sz="1200" dirty="0" smtClean="0">
              <a:latin typeface="SAS Monospace"/>
            </a:endParaRPr>
          </a:p>
          <a:p>
            <a:r>
              <a:rPr lang="en-US" sz="1200" dirty="0" smtClean="0">
                <a:latin typeface="SAS Monospace"/>
              </a:rPr>
              <a:t>                                  Solutions for Fixed Effects</a:t>
            </a:r>
          </a:p>
          <a:p>
            <a:endParaRPr lang="en-US" sz="1200" dirty="0" smtClean="0">
              <a:latin typeface="SAS Monospace"/>
            </a:endParaRPr>
          </a:p>
          <a:p>
            <a:r>
              <a:rPr lang="en-US" sz="1200" dirty="0" smtClean="0">
                <a:latin typeface="SAS Monospace"/>
              </a:rPr>
              <a:t>                                        Standard</a:t>
            </a:r>
          </a:p>
          <a:p>
            <a:r>
              <a:rPr lang="fr-FR" sz="1200" dirty="0" smtClean="0">
                <a:latin typeface="SAS Monospace"/>
              </a:rPr>
              <a:t>               </a:t>
            </a:r>
            <a:r>
              <a:rPr lang="fr-FR" sz="1200" dirty="0" err="1" smtClean="0">
                <a:latin typeface="SAS Monospace"/>
              </a:rPr>
              <a:t>Effect</a:t>
            </a:r>
            <a:r>
              <a:rPr lang="fr-FR" sz="1200" dirty="0" smtClean="0">
                <a:latin typeface="SAS Monospace"/>
              </a:rPr>
              <a:t>       </a:t>
            </a:r>
            <a:r>
              <a:rPr lang="fr-FR" sz="1200" dirty="0" err="1" smtClean="0">
                <a:latin typeface="SAS Monospace"/>
              </a:rPr>
              <a:t>Estimate</a:t>
            </a:r>
            <a:r>
              <a:rPr lang="fr-FR" sz="1200" dirty="0" smtClean="0">
                <a:latin typeface="SAS Monospace"/>
              </a:rPr>
              <a:t>       </a:t>
            </a:r>
            <a:r>
              <a:rPr lang="fr-FR" sz="1200" dirty="0" err="1" smtClean="0">
                <a:latin typeface="SAS Monospace"/>
              </a:rPr>
              <a:t>Error</a:t>
            </a:r>
            <a:r>
              <a:rPr lang="fr-FR" sz="1200" dirty="0" smtClean="0">
                <a:latin typeface="SAS Monospace"/>
              </a:rPr>
              <a:t>       DF    t Value    Pr &gt; |t|</a:t>
            </a:r>
          </a:p>
          <a:p>
            <a:endParaRPr lang="en-US" sz="1200" dirty="0" smtClean="0">
              <a:latin typeface="SAS Monospace"/>
            </a:endParaRPr>
          </a:p>
          <a:p>
            <a:r>
              <a:rPr lang="en-US" sz="1200" dirty="0" smtClean="0">
                <a:latin typeface="SAS Monospace"/>
              </a:rPr>
              <a:t>               Intercept     39.0958     0.01498      389    2609.64      &lt;.0001</a:t>
            </a:r>
          </a:p>
          <a:p>
            <a:r>
              <a:rPr lang="en-US" sz="1200" dirty="0" smtClean="0">
                <a:latin typeface="SAS Monospace"/>
              </a:rPr>
              <a:t>               race          -0.6060     0.03488      352     -17.38      &lt;.0001</a:t>
            </a:r>
          </a:p>
          <a:p>
            <a:endParaRPr lang="en-US" sz="1200" dirty="0" smtClean="0">
              <a:latin typeface="SAS Monospace"/>
            </a:endParaRPr>
          </a:p>
          <a:p>
            <a:endParaRPr lang="en-US" sz="1200" dirty="0" smtClean="0">
              <a:latin typeface="SAS Monospace"/>
            </a:endParaRPr>
          </a:p>
          <a:p>
            <a:r>
              <a:rPr lang="en-US" sz="1200" dirty="0" smtClean="0">
                <a:latin typeface="SAS Monospace"/>
              </a:rPr>
              <a:t>                                Type III Tests of Fixed Effects</a:t>
            </a:r>
          </a:p>
          <a:p>
            <a:endParaRPr lang="en-US" sz="1200" dirty="0" smtClean="0">
              <a:latin typeface="SAS Monospace"/>
            </a:endParaRPr>
          </a:p>
          <a:p>
            <a:r>
              <a:rPr lang="en-US" sz="1200" dirty="0" smtClean="0">
                <a:latin typeface="SAS Monospace"/>
              </a:rPr>
              <a:t>                                      Num      Den</a:t>
            </a:r>
          </a:p>
          <a:p>
            <a:r>
              <a:rPr lang="en-US" sz="1200" dirty="0" smtClean="0">
                <a:latin typeface="SAS Monospace"/>
              </a:rPr>
              <a:t>                        Effect         DF       </a:t>
            </a:r>
            <a:r>
              <a:rPr lang="en-US" sz="1200" dirty="0" err="1" smtClean="0">
                <a:latin typeface="SAS Monospace"/>
              </a:rPr>
              <a:t>DF</a:t>
            </a:r>
            <a:r>
              <a:rPr lang="en-US" sz="1200" dirty="0" smtClean="0">
                <a:latin typeface="SAS Monospace"/>
              </a:rPr>
              <a:t>    F Value    Pr &gt; F</a:t>
            </a:r>
          </a:p>
          <a:p>
            <a:endParaRPr lang="en-US" sz="1200" dirty="0" smtClean="0">
              <a:latin typeface="SAS Monospace"/>
            </a:endParaRPr>
          </a:p>
          <a:p>
            <a:r>
              <a:rPr lang="en-US" sz="1200" dirty="0" smtClean="0">
                <a:latin typeface="SAS Monospace"/>
              </a:rPr>
              <a:t>                        race            1      352     301.93    &lt;.0001</a:t>
            </a:r>
            <a:endParaRPr lang="en-US" sz="1200" b="1" dirty="0" smtClean="0">
              <a:solidFill>
                <a:srgbClr val="000000"/>
              </a:solidFill>
              <a:latin typeface="Courier New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0"/>
            <a:ext cx="8763000" cy="670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xtmelogit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ptb_total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race ||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b_group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: race, or</a:t>
            </a:r>
          </a:p>
          <a:p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Mixed-effects logistic regression               Number of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obs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=     31489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Group variable: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b_group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                 Number of groups   =       390</a:t>
            </a:r>
          </a:p>
          <a:p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                                       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Obs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per group: min =         1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                                                      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avg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=      80.7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                                                       max =       652</a:t>
            </a:r>
          </a:p>
          <a:p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Integration points =   7                        Wald chi2(1)       =    255.50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Log likelihood = -9310.2914                    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Prob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&gt; chi2        =    0.0000</a:t>
            </a:r>
          </a:p>
          <a:p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------------------------------------------------------------------------------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ptb_total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| Odds Ratio   Std. Err.      z    P&gt;|z|     [95% Conf. Interval]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-------------+----------------------------------------------------------------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race |   1.991382   .0858163    15.98   0.000     1.830093    2.166887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------------------------------------------------------------------------------</a:t>
            </a:r>
          </a:p>
          <a:p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------------------------------------------------------------------------------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Random-effects Parameters  |   Estimate   Std. Err.     [95% Conf. Interval]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-----------------------------+------------------------------------------------</a:t>
            </a:r>
          </a:p>
          <a:p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b_group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: Independent         |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           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sd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(race) |   </a:t>
            </a:r>
            <a:r>
              <a:rPr lang="en-US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.1218997   .0899226      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.0287138    .5175045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          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sd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(_cons) |   .1101542   .0562791       .040468    .2998403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------------------------------------------------------------------------------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LR test vs. logistic regression:     chi2(2) =     3.96  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Prob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&gt; chi2 = 0.1380</a:t>
            </a:r>
          </a:p>
          <a:p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Note: LR test is conservative and provided only for reference.</a:t>
            </a:r>
          </a:p>
          <a:p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cs typeface="Courier New" pitchFamily="49" charset="0"/>
              </a:rPr>
              <a:t>No indication of significant neighborhood variation in the PTB racial disparity; average neighborhood-specific disparity is biased relative to FE (1.60)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0"/>
            <a:ext cx="86106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600" b="1" dirty="0" smtClean="0">
              <a:solidFill>
                <a:srgbClr val="000080"/>
              </a:solidFill>
              <a:latin typeface="Courier New"/>
            </a:endParaRPr>
          </a:p>
          <a:p>
            <a:r>
              <a:rPr lang="en-US" sz="16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b="1" dirty="0" err="1" smtClean="0">
                <a:solidFill>
                  <a:srgbClr val="000080"/>
                </a:solidFill>
                <a:latin typeface="Courier New"/>
              </a:rPr>
              <a:t>glimmix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1600" b="1" dirty="0" err="1" smtClean="0">
                <a:solidFill>
                  <a:srgbClr val="000000"/>
                </a:solidFill>
                <a:latin typeface="Courier New"/>
              </a:rPr>
              <a:t>nc.data_final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</a:rPr>
              <a:t>method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=quad;</a:t>
            </a:r>
          </a:p>
          <a:p>
            <a:r>
              <a:rPr lang="en-US" sz="1600" dirty="0" smtClean="0">
                <a:solidFill>
                  <a:srgbClr val="0000FF"/>
                </a:solidFill>
                <a:latin typeface="Courier New"/>
              </a:rPr>
              <a:t>class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</a:rPr>
              <a:t>b_group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US" sz="1600" dirty="0" smtClean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</a:rPr>
              <a:t>ptb_total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 (</a:t>
            </a:r>
            <a:r>
              <a:rPr lang="en-US" sz="1600" dirty="0" smtClean="0">
                <a:solidFill>
                  <a:srgbClr val="0000FF"/>
                </a:solidFill>
                <a:latin typeface="Courier New"/>
              </a:rPr>
              <a:t>descending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) = race /</a:t>
            </a:r>
            <a:r>
              <a:rPr lang="en-US" sz="1600" dirty="0" smtClean="0">
                <a:solidFill>
                  <a:srgbClr val="0000FF"/>
                </a:solidFill>
                <a:latin typeface="Courier New"/>
              </a:rPr>
              <a:t>solution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dirty="0" smtClean="0">
                <a:solidFill>
                  <a:srgbClr val="0000FF"/>
                </a:solidFill>
                <a:latin typeface="Courier New"/>
              </a:rPr>
              <a:t>dist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=bin </a:t>
            </a:r>
            <a:r>
              <a:rPr lang="en-US" sz="1600" dirty="0" smtClean="0">
                <a:solidFill>
                  <a:srgbClr val="0000FF"/>
                </a:solidFill>
                <a:latin typeface="Courier New"/>
              </a:rPr>
              <a:t>link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</a:rPr>
              <a:t>logit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dirty="0" err="1" smtClean="0">
                <a:solidFill>
                  <a:srgbClr val="0000FF"/>
                </a:solidFill>
                <a:latin typeface="Courier New"/>
              </a:rPr>
              <a:t>oddsratio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US" sz="1600" dirty="0" smtClean="0">
                <a:solidFill>
                  <a:srgbClr val="0000FF"/>
                </a:solidFill>
                <a:latin typeface="Courier New"/>
              </a:rPr>
              <a:t>random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 intercept race/ </a:t>
            </a:r>
            <a:r>
              <a:rPr lang="en-US" sz="1600" dirty="0" smtClean="0">
                <a:solidFill>
                  <a:srgbClr val="0000FF"/>
                </a:solidFill>
                <a:latin typeface="Courier New"/>
              </a:rPr>
              <a:t>subject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</a:rPr>
              <a:t>b_group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US" sz="16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US" sz="1100" dirty="0" smtClean="0">
                <a:latin typeface="SAS Monospace"/>
              </a:rPr>
              <a:t> 			Covariance Parameter Estimates</a:t>
            </a:r>
          </a:p>
          <a:p>
            <a:endParaRPr lang="en-US" sz="1100" dirty="0" smtClean="0">
              <a:latin typeface="SAS Monospace"/>
            </a:endParaRPr>
          </a:p>
          <a:p>
            <a:r>
              <a:rPr lang="en-US" sz="1100" dirty="0" smtClean="0">
                <a:latin typeface="SAS Monospace"/>
              </a:rPr>
              <a:t>                                                              Standard</a:t>
            </a:r>
          </a:p>
          <a:p>
            <a:r>
              <a:rPr lang="en-US" sz="1100" dirty="0" smtClean="0">
                <a:latin typeface="SAS Monospace"/>
              </a:rPr>
              <a:t>                          </a:t>
            </a:r>
            <a:r>
              <a:rPr lang="en-US" sz="1100" dirty="0" err="1" smtClean="0">
                <a:latin typeface="SAS Monospace"/>
              </a:rPr>
              <a:t>Cov</a:t>
            </a:r>
            <a:r>
              <a:rPr lang="en-US" sz="1100" dirty="0" smtClean="0">
                <a:latin typeface="SAS Monospace"/>
              </a:rPr>
              <a:t> </a:t>
            </a:r>
            <a:r>
              <a:rPr lang="en-US" sz="1100" dirty="0" err="1" smtClean="0">
                <a:latin typeface="SAS Monospace"/>
              </a:rPr>
              <a:t>Parm</a:t>
            </a:r>
            <a:r>
              <a:rPr lang="en-US" sz="1100" dirty="0" smtClean="0">
                <a:latin typeface="SAS Monospace"/>
              </a:rPr>
              <a:t>     Subject    Estimate       Error</a:t>
            </a:r>
          </a:p>
          <a:p>
            <a:endParaRPr lang="en-US" sz="1100" dirty="0" smtClean="0">
              <a:latin typeface="SAS Monospace"/>
            </a:endParaRPr>
          </a:p>
          <a:p>
            <a:r>
              <a:rPr lang="en-US" sz="1100" dirty="0" smtClean="0">
                <a:latin typeface="SAS Monospace"/>
              </a:rPr>
              <a:t>                          Intercept    </a:t>
            </a:r>
            <a:r>
              <a:rPr lang="en-US" sz="1100" dirty="0" err="1" smtClean="0">
                <a:latin typeface="SAS Monospace"/>
              </a:rPr>
              <a:t>b_group</a:t>
            </a:r>
            <a:r>
              <a:rPr lang="en-US" sz="1100" dirty="0" smtClean="0">
                <a:latin typeface="SAS Monospace"/>
              </a:rPr>
              <a:t>     0.01230     0.01248</a:t>
            </a:r>
          </a:p>
          <a:p>
            <a:r>
              <a:rPr lang="en-US" sz="1100" dirty="0" smtClean="0">
                <a:latin typeface="SAS Monospace"/>
              </a:rPr>
              <a:t>                          race         </a:t>
            </a:r>
            <a:r>
              <a:rPr lang="en-US" sz="1100" dirty="0" err="1" smtClean="0">
                <a:latin typeface="SAS Monospace"/>
              </a:rPr>
              <a:t>b_group</a:t>
            </a:r>
            <a:r>
              <a:rPr lang="en-US" sz="1100" dirty="0" smtClean="0">
                <a:latin typeface="SAS Monospace"/>
              </a:rPr>
              <a:t>     0.01495     0.02201</a:t>
            </a:r>
          </a:p>
          <a:p>
            <a:endParaRPr lang="en-US" sz="1100" dirty="0" smtClean="0">
              <a:latin typeface="SAS Monospace"/>
            </a:endParaRPr>
          </a:p>
          <a:p>
            <a:r>
              <a:rPr lang="en-US" sz="1100" dirty="0" smtClean="0">
                <a:latin typeface="SAS Monospace"/>
              </a:rPr>
              <a:t>                                  Solutions for Fixed Effects</a:t>
            </a:r>
          </a:p>
          <a:p>
            <a:endParaRPr lang="en-US" sz="1100" dirty="0" smtClean="0">
              <a:latin typeface="SAS Monospace"/>
            </a:endParaRPr>
          </a:p>
          <a:p>
            <a:r>
              <a:rPr lang="en-US" sz="1100" dirty="0" smtClean="0">
                <a:latin typeface="SAS Monospace"/>
              </a:rPr>
              <a:t>                                        Standard</a:t>
            </a:r>
          </a:p>
          <a:p>
            <a:r>
              <a:rPr lang="fr-FR" sz="1100" dirty="0" smtClean="0">
                <a:latin typeface="SAS Monospace"/>
              </a:rPr>
              <a:t>               </a:t>
            </a:r>
            <a:r>
              <a:rPr lang="fr-FR" sz="1100" dirty="0" err="1" smtClean="0">
                <a:latin typeface="SAS Monospace"/>
              </a:rPr>
              <a:t>Effect</a:t>
            </a:r>
            <a:r>
              <a:rPr lang="fr-FR" sz="1100" dirty="0" smtClean="0">
                <a:latin typeface="SAS Monospace"/>
              </a:rPr>
              <a:t>       </a:t>
            </a:r>
            <a:r>
              <a:rPr lang="fr-FR" sz="1100" dirty="0" err="1" smtClean="0">
                <a:latin typeface="SAS Monospace"/>
              </a:rPr>
              <a:t>Estimate</a:t>
            </a:r>
            <a:r>
              <a:rPr lang="fr-FR" sz="1100" dirty="0" smtClean="0">
                <a:latin typeface="SAS Monospace"/>
              </a:rPr>
              <a:t>       </a:t>
            </a:r>
            <a:r>
              <a:rPr lang="fr-FR" sz="1100" dirty="0" err="1" smtClean="0">
                <a:latin typeface="SAS Monospace"/>
              </a:rPr>
              <a:t>Error</a:t>
            </a:r>
            <a:r>
              <a:rPr lang="fr-FR" sz="1100" dirty="0" smtClean="0">
                <a:latin typeface="SAS Monospace"/>
              </a:rPr>
              <a:t>       DF    t Value    Pr &gt; |t|</a:t>
            </a:r>
          </a:p>
          <a:p>
            <a:endParaRPr lang="en-US" sz="1100" dirty="0" smtClean="0">
              <a:latin typeface="SAS Monospace"/>
            </a:endParaRPr>
          </a:p>
          <a:p>
            <a:r>
              <a:rPr lang="en-US" sz="1100" dirty="0" smtClean="0">
                <a:latin typeface="SAS Monospace"/>
              </a:rPr>
              <a:t>               Intercept     -2.5967     0.02875      389     -90.31      &lt;.0001</a:t>
            </a:r>
          </a:p>
          <a:p>
            <a:r>
              <a:rPr lang="en-US" sz="1100" dirty="0" smtClean="0">
                <a:latin typeface="SAS Monospace"/>
              </a:rPr>
              <a:t>               race           0.6886     0.04312      352      15.97      &lt;.0001</a:t>
            </a:r>
          </a:p>
          <a:p>
            <a:endParaRPr lang="en-US" sz="1100" dirty="0" smtClean="0">
              <a:latin typeface="SAS Monospace"/>
            </a:endParaRPr>
          </a:p>
          <a:p>
            <a:r>
              <a:rPr lang="en-US" sz="1100" dirty="0" smtClean="0">
                <a:latin typeface="SAS Monospace"/>
              </a:rPr>
              <a:t>                                      Odds Ratio Estimates</a:t>
            </a:r>
          </a:p>
          <a:p>
            <a:r>
              <a:rPr lang="en-US" sz="1100" dirty="0" smtClean="0">
                <a:latin typeface="SAS Monospace"/>
              </a:rPr>
              <a:t>                                                             95% Confidence</a:t>
            </a:r>
          </a:p>
          <a:p>
            <a:r>
              <a:rPr lang="en-US" sz="1100" dirty="0" smtClean="0">
                <a:latin typeface="SAS Monospace"/>
              </a:rPr>
              <a:t>                   race     _race    Estimate       DF           Limits</a:t>
            </a:r>
          </a:p>
          <a:p>
            <a:endParaRPr lang="en-US" sz="1100" dirty="0" smtClean="0">
              <a:latin typeface="SAS Monospace"/>
            </a:endParaRPr>
          </a:p>
          <a:p>
            <a:r>
              <a:rPr lang="en-US" sz="1100" dirty="0" smtClean="0">
                <a:latin typeface="SAS Monospace"/>
              </a:rPr>
              <a:t>                 1.3261    0.3261       </a:t>
            </a:r>
            <a:r>
              <a:rPr lang="en-US" sz="1100" dirty="0" smtClean="0">
                <a:solidFill>
                  <a:srgbClr val="FF0000"/>
                </a:solidFill>
                <a:latin typeface="SAS Monospace"/>
              </a:rPr>
              <a:t>1.991      352       1.829       2.167</a:t>
            </a:r>
          </a:p>
          <a:p>
            <a:endParaRPr lang="en-US" sz="1100" dirty="0" smtClean="0">
              <a:latin typeface="SAS Monospace"/>
            </a:endParaRPr>
          </a:p>
          <a:p>
            <a:r>
              <a:rPr lang="en-US" sz="1100" dirty="0" smtClean="0">
                <a:latin typeface="SAS Monospace"/>
              </a:rPr>
              <a:t>                                Type III Tests of Fixed Effects</a:t>
            </a:r>
          </a:p>
          <a:p>
            <a:endParaRPr lang="en-US" sz="1100" dirty="0" smtClean="0">
              <a:latin typeface="SAS Monospace"/>
            </a:endParaRPr>
          </a:p>
          <a:p>
            <a:r>
              <a:rPr lang="en-US" sz="1100" dirty="0" smtClean="0">
                <a:latin typeface="SAS Monospace"/>
              </a:rPr>
              <a:t>                                      Num      Den</a:t>
            </a:r>
          </a:p>
          <a:p>
            <a:r>
              <a:rPr lang="en-US" sz="1100" dirty="0" smtClean="0">
                <a:latin typeface="SAS Monospace"/>
              </a:rPr>
              <a:t>                        Effect         DF       </a:t>
            </a:r>
            <a:r>
              <a:rPr lang="en-US" sz="1100" dirty="0" err="1" smtClean="0">
                <a:latin typeface="SAS Monospace"/>
              </a:rPr>
              <a:t>DF</a:t>
            </a:r>
            <a:r>
              <a:rPr lang="en-US" sz="1100" dirty="0" smtClean="0">
                <a:latin typeface="SAS Monospace"/>
              </a:rPr>
              <a:t>    F Value    Pr &gt; F</a:t>
            </a:r>
          </a:p>
          <a:p>
            <a:endParaRPr lang="en-US" sz="1100" dirty="0" smtClean="0">
              <a:latin typeface="SAS Monospace"/>
            </a:endParaRPr>
          </a:p>
          <a:p>
            <a:r>
              <a:rPr lang="en-US" sz="1100" dirty="0" smtClean="0">
                <a:latin typeface="SAS Monospace"/>
              </a:rPr>
              <a:t>                        race            1      352     255.04    &lt;.0001</a:t>
            </a:r>
            <a:endParaRPr lang="en-US" sz="11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will RE approximate FE?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When there is no between-cluster confounding</a:t>
            </a:r>
          </a:p>
          <a:p>
            <a:pPr lvl="1"/>
            <a:r>
              <a:rPr lang="en-US" dirty="0" smtClean="0"/>
              <a:t>No clustering of X </a:t>
            </a:r>
          </a:p>
          <a:p>
            <a:pPr lvl="1"/>
            <a:r>
              <a:rPr lang="en-US" dirty="0" smtClean="0"/>
              <a:t>No variation in outcome by cluster</a:t>
            </a:r>
          </a:p>
          <a:p>
            <a:r>
              <a:rPr lang="en-US" dirty="0" smtClean="0"/>
              <a:t>Even when confounding is present, RE can still approximate FE under certain conditions</a:t>
            </a:r>
          </a:p>
          <a:p>
            <a:pPr lvl="1"/>
            <a:r>
              <a:rPr lang="en-US" dirty="0" smtClean="0"/>
              <a:t>Normally, a composite of within and between effects but weighted toward the within-effect when it is more precise</a:t>
            </a:r>
          </a:p>
          <a:p>
            <a:pPr lvl="2"/>
            <a:r>
              <a:rPr lang="en-US" dirty="0" smtClean="0"/>
              <a:t>Large cluster size </a:t>
            </a:r>
          </a:p>
          <a:p>
            <a:pPr lvl="2"/>
            <a:r>
              <a:rPr lang="en-US" dirty="0" smtClean="0"/>
              <a:t>High ICC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43600" y="1219200"/>
            <a:ext cx="27432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Most of variation is between rather than within cluster (ICC=0.99) so within-effect is going to be very precise (little variability)</a:t>
            </a:r>
            <a:endParaRPr lang="en-US" sz="2400" dirty="0"/>
          </a:p>
        </p:txBody>
      </p:sp>
      <p:pic>
        <p:nvPicPr>
          <p:cNvPr id="4198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990600"/>
            <a:ext cx="4953000" cy="3624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7" name="Straight Connector 6"/>
          <p:cNvCxnSpPr/>
          <p:nvPr/>
        </p:nvCxnSpPr>
        <p:spPr>
          <a:xfrm>
            <a:off x="1295400" y="1524000"/>
            <a:ext cx="2971800" cy="2209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09600" y="4800600"/>
            <a:ext cx="7543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----------------------------------------------------------------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Variable |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ols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olsc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gee   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fe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re     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-------------+--------------------------------------------------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   x | -2.2152   -2.2152    2.0552    2.0563    2.0503  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     |   0.799     1.189     0.044     0.045     0.054  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_cons | 166.0880   166.0880   67.3646   67.3404   67.4793  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     |  18.868    28.958    13.615     1.049     7.058  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----------------------------------------------------------------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                                            legend: b/se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179249"/>
            <a:ext cx="8686800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/>
              <a:t>For most multilevel neighborhood studies, ICC is quite low (&lt;10%) so only a huge cluster size could compensate to get valid within-cluster estimates in the presence of neighborhood confounding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8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/>
              <a:t>We can also control for observable cluster-level factors but there are many factors that may not be measured or imperfectly measured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dirty="0" smtClean="0"/>
              <a:t>e.g. built environment, air quality/toxins, health care access/quality, fresh foods, social cohesion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8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/>
              <a:t>So it can be rare to get the FE estimate, which controls for all factors--observed and unobserved, by controlling only for a few observed factors in a RE model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7694766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76200"/>
            <a:ext cx="8686800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xtreg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ga_clean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race poverty,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b_group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) re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mle</a:t>
            </a:r>
            <a:endParaRPr lang="en-US" sz="1200" dirty="0">
              <a:latin typeface="Courier New" pitchFamily="49" charset="0"/>
              <a:cs typeface="Courier New" pitchFamily="49" charset="0"/>
            </a:endParaRPr>
          </a:p>
          <a:p>
            <a:endParaRPr lang="en-US" sz="1200" dirty="0">
              <a:latin typeface="Courier New" pitchFamily="49" charset="0"/>
              <a:cs typeface="Courier New" pitchFamily="49" charset="0"/>
            </a:endParaRPr>
          </a:p>
          <a:p>
            <a:endParaRPr lang="en-US" sz="12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Random-effects ML regression                    Number of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obs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     =     31489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Group variable: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b_group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                Number of groups   =       390</a:t>
            </a:r>
          </a:p>
          <a:p>
            <a:endParaRPr lang="en-US" sz="12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Random effects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u_i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~ Gaussian                  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Obs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per group: min =         1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                                                     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avg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=      80.7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                                                      max =       652</a:t>
            </a:r>
          </a:p>
          <a:p>
            <a:endParaRPr lang="en-US" sz="12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                                       LR chi2(2)         =    407.38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Log likelihood  =  -68554.58                   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Prob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&gt; chi2        =    0.0000</a:t>
            </a:r>
          </a:p>
          <a:p>
            <a:endParaRPr lang="en-US" sz="12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------------------------------------------------------------------------------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ga_clean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|     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Coef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.   Std. Err.      z    P&gt;|z|     [95% Conf. Interval]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-------------+----------------------------------------------------------------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race |  -.5368362    .030145   -17.81   0.000    -.5959193    -.477753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 poverty |  -.0064216   .0015111    -4.25   0.000    -.0093832   -.0034599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   _cons |    39.1246   .0205574  1903.19   0.000     39.08431    39.16489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-------------+----------------------------------------------------------------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/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sigma_u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|   .1304851   .0218083                      .0940368    .1810607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/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sigma_e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|   2.131108   .0085401                      2.114436    2.147913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rho |    .003735   .0012466                      .0018992     .007028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------------------------------------------------------------------------------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Likelihood-ratio test of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sigma_u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=0: chibar2(01)=   15.89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Prob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&gt;=chibar2 = 0.000</a:t>
            </a:r>
          </a:p>
          <a:p>
            <a:endParaRPr lang="en-US" dirty="0" smtClean="0"/>
          </a:p>
          <a:p>
            <a:r>
              <a:rPr lang="en-US" dirty="0" smtClean="0"/>
              <a:t>So controlling for poverty moves us closer to the within-cluster effect but doesn’t control for all important neighborhood factors</a:t>
            </a:r>
          </a:p>
          <a:p>
            <a:r>
              <a:rPr lang="en-US" dirty="0" smtClean="0"/>
              <a:t>Crude: -0.61           FE: -0.47          Controlling for neighborhood poverty: -0.54</a:t>
            </a:r>
            <a:endParaRPr lang="en-US" dirty="0"/>
          </a:p>
          <a:p>
            <a:r>
              <a:rPr lang="en-US" dirty="0" smtClean="0"/>
              <a:t>Explains about half of the neighborhood contribution  (0.07/0.14)</a:t>
            </a:r>
          </a:p>
          <a:p>
            <a:r>
              <a:rPr lang="en-US" dirty="0" smtClean="0"/>
              <a:t>And 11.5% of overall disparity  (0.07/-0.61)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2283830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76200"/>
            <a:ext cx="853440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dirty="0" err="1" smtClean="0"/>
              <a:t>Hausman</a:t>
            </a:r>
            <a:r>
              <a:rPr lang="en-US" dirty="0" smtClean="0"/>
              <a:t> test for consistency in estimates from FE and RE models</a:t>
            </a:r>
          </a:p>
          <a:p>
            <a:endParaRPr lang="en-US" dirty="0"/>
          </a:p>
          <a:p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hausman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ga_clean_fe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ga_clean_re_poverty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             ---- Coefficients ----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         |      (b)          (B)            (b-B)   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sqrt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diag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V_b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-V_B))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         |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ga_clean_fe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ga_clean_r~y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   Difference          S.E.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-------------+----------------------------------------------------------------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    race |   -.4692281    -.5500752         .080847        .0156404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------------------------------------------------------------------------------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                       b = consistent under Ho and Ha; obtained from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xtreg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        B = inconsistent under Ha, efficient under Ho; obtained from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xtreg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Test:  Ho:  difference in coefficients not systematic</a:t>
            </a:r>
          </a:p>
          <a:p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              chi2(1) = (b-B)'[(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V_b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-V_B)^(-1)](b-B)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                      =       26.72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Prob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&gt;chi2 =      0.0000</a:t>
            </a:r>
          </a:p>
          <a:p>
            <a:endParaRPr lang="en-US" dirty="0" smtClean="0"/>
          </a:p>
          <a:p>
            <a:r>
              <a:rPr lang="en-US" dirty="0" smtClean="0"/>
              <a:t>Rejects the null of equivalence between the FE and RE estimator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**From a RE model that is based on generalized least squares, not maximum likelihood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7904117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52400"/>
            <a:ext cx="86868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xtlogit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ptb_total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race poverty,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b_group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 re or</a:t>
            </a:r>
          </a:p>
          <a:p>
            <a:endParaRPr lang="en-US" sz="12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Random-effects 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logistic regression              Number of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obs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     =     31489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Group variable: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b_group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                Number of groups   =       390</a:t>
            </a:r>
          </a:p>
          <a:p>
            <a:endParaRPr lang="en-US" sz="12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Random effects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u_i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~ Gaussian                  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Obs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per group: min =         1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                                                     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avg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=      80.7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                                                      max =       652</a:t>
            </a:r>
          </a:p>
          <a:p>
            <a:endParaRPr lang="en-US" sz="12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                                       Wald chi2(2)       =    316.05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Log likelihood  = -9297.2331                   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Prob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&gt; chi2        =    0.0000</a:t>
            </a:r>
          </a:p>
          <a:p>
            <a:endParaRPr lang="en-US" sz="12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------------------------------------------------------------------------------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ptb_total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|         OR   Std. Err.      z    P&gt;|z|     [95% Conf. Interval]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-------------+----------------------------------------------------------------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race |   1.804966   .0834998    12.77   0.000      1.64851    1.976272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 poverty |   1.010437   .0020192     5.20   0.000     1.006487    1.014403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-------------+----------------------------------------------------------------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/lnsig2u |   -4.32276   .7583429                     -5.809085   -2.836435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-------------+----------------------------------------------------------------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sigma_u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|   .1151661   .0436677                      .0547739    .2421452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rho |   .0040153   .0030328                      .0009111    .0175106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------------------------------------------------------------------------------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Likelihood-ratio test of rho=0: chibar2(01) =     2.21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Prob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&gt;= chibar2 = 0.068</a:t>
            </a:r>
          </a:p>
          <a:p>
            <a:endParaRPr lang="en-US" dirty="0" smtClean="0"/>
          </a:p>
          <a:p>
            <a:r>
              <a:rPr lang="en-US" dirty="0"/>
              <a:t>So controlling for poverty moves us closer to the within-cluster effect but doesn’t control for all important neighborhood factors</a:t>
            </a:r>
          </a:p>
          <a:p>
            <a:r>
              <a:rPr lang="en-US" dirty="0"/>
              <a:t>Crude: </a:t>
            </a:r>
            <a:r>
              <a:rPr lang="en-US" dirty="0" smtClean="0"/>
              <a:t>2.03   FE</a:t>
            </a:r>
            <a:r>
              <a:rPr lang="en-US" dirty="0"/>
              <a:t>: </a:t>
            </a:r>
            <a:r>
              <a:rPr lang="en-US" dirty="0" smtClean="0"/>
              <a:t>1.60     Controlling </a:t>
            </a:r>
            <a:r>
              <a:rPr lang="en-US" dirty="0"/>
              <a:t>for neighborhood poverty: </a:t>
            </a:r>
            <a:r>
              <a:rPr lang="en-US" dirty="0" smtClean="0"/>
              <a:t>1.80</a:t>
            </a:r>
            <a:endParaRPr lang="en-US" dirty="0"/>
          </a:p>
          <a:p>
            <a:r>
              <a:rPr lang="en-US" dirty="0"/>
              <a:t>Explains about half of the neighborhood contribution  (</a:t>
            </a:r>
            <a:r>
              <a:rPr lang="en-US" dirty="0" smtClean="0"/>
              <a:t>0.2/0.43)</a:t>
            </a:r>
            <a:endParaRPr lang="en-US" dirty="0"/>
          </a:p>
          <a:p>
            <a:r>
              <a:rPr lang="en-US" dirty="0"/>
              <a:t>And </a:t>
            </a:r>
            <a:r>
              <a:rPr lang="en-US" dirty="0" smtClean="0"/>
              <a:t>20% </a:t>
            </a:r>
            <a:r>
              <a:rPr lang="en-US" dirty="0"/>
              <a:t>of overall disparity  (</a:t>
            </a:r>
            <a:r>
              <a:rPr lang="en-US" dirty="0" smtClean="0"/>
              <a:t>0.2/1.03)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9436702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76200"/>
            <a:ext cx="853440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dirty="0" err="1" smtClean="0"/>
              <a:t>Hausman</a:t>
            </a:r>
            <a:r>
              <a:rPr lang="en-US" dirty="0" smtClean="0"/>
              <a:t> test for consistency in estimates from FE and RE models</a:t>
            </a:r>
          </a:p>
          <a:p>
            <a:endParaRPr lang="en-US" dirty="0"/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hausman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ptb_fe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ptb_re_poverty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             ---- Coefficients ----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         |      (b)          (B)            (b-B)   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sqrt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diag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V_b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-V_B))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         |   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ptb_fe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ptb_re_pov~y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   Difference          S.E.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-------------+----------------------------------------------------------------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    race |    .4725559      .590542       -.1179861        .0243549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------------------------------------------------------------------------------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                     b = consistent under Ho and Ha; obtained from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xtlogit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      B = inconsistent under Ha, efficient under Ho; obtained from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xtlogit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Test:  Ho:  difference in coefficients not systematic</a:t>
            </a:r>
          </a:p>
          <a:p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              chi2(1) = (b-B)'[(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V_b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-V_B)^(-1)](b-B)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                      =       23.47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Prob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&gt;chi2 =      0.0000</a:t>
            </a:r>
          </a:p>
          <a:p>
            <a:endParaRPr lang="en-US" dirty="0" smtClean="0"/>
          </a:p>
          <a:p>
            <a:r>
              <a:rPr lang="en-US" dirty="0" smtClean="0"/>
              <a:t>Rejects the null of equivalence between the FE and RE estimator</a:t>
            </a:r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710373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Unique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86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Correlation of data within clusters</a:t>
            </a:r>
          </a:p>
          <a:p>
            <a:pPr lvl="1"/>
            <a:r>
              <a:rPr lang="en-US" dirty="0" smtClean="0"/>
              <a:t>Violation of independence; as a modeling assumption errors must be independent </a:t>
            </a:r>
          </a:p>
          <a:p>
            <a:pPr lvl="1"/>
            <a:r>
              <a:rPr lang="en-US" dirty="0" smtClean="0"/>
              <a:t>Complexity/redundancy must be accounted for</a:t>
            </a:r>
          </a:p>
          <a:p>
            <a:pPr lvl="1"/>
            <a:endParaRPr lang="en-US" sz="1500" dirty="0" smtClean="0"/>
          </a:p>
          <a:p>
            <a:r>
              <a:rPr lang="en-US" dirty="0" smtClean="0"/>
              <a:t>Variation at multiple levels allows richer examination and distinction of effects</a:t>
            </a:r>
          </a:p>
          <a:p>
            <a:pPr lvl="1"/>
            <a:r>
              <a:rPr lang="en-US" dirty="0" smtClean="0"/>
              <a:t>Neighborhood/family versus individual effects</a:t>
            </a:r>
          </a:p>
          <a:p>
            <a:pPr lvl="1"/>
            <a:r>
              <a:rPr lang="en-US" dirty="0" smtClean="0"/>
              <a:t>Cross-sectional (selection) versus  longitudinal (causation)</a:t>
            </a:r>
          </a:p>
          <a:p>
            <a:pPr lvl="1"/>
            <a:endParaRPr lang="en-US" sz="1500" dirty="0" smtClean="0"/>
          </a:p>
          <a:p>
            <a:r>
              <a:rPr lang="en-US" dirty="0" smtClean="0"/>
              <a:t>A lot of bias can be introduced with single-level data (omitted variables, selection) </a:t>
            </a:r>
          </a:p>
          <a:p>
            <a:pPr lvl="1"/>
            <a:r>
              <a:rPr lang="en-US" dirty="0" smtClean="0"/>
              <a:t>Racial disparities when contextual differences aren’t examined (neighborhood level data omitted)</a:t>
            </a:r>
          </a:p>
          <a:p>
            <a:pPr lvl="1"/>
            <a:r>
              <a:rPr lang="en-US" dirty="0" smtClean="0"/>
              <a:t>Association between dieting and weight (longitudinal data omitted)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Random Effects: Benefits &amp; Disadvantages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334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Benefits: </a:t>
            </a:r>
          </a:p>
          <a:p>
            <a:pPr lvl="1"/>
            <a:r>
              <a:rPr lang="en-US" dirty="0" smtClean="0"/>
              <a:t>Ability to estimate covariates both within and between cluster (level 1 and 2 effects)</a:t>
            </a:r>
          </a:p>
          <a:p>
            <a:pPr lvl="1"/>
            <a:r>
              <a:rPr lang="en-US" dirty="0" smtClean="0"/>
              <a:t>Ability to partition variance at multiple levels</a:t>
            </a:r>
          </a:p>
          <a:p>
            <a:pPr lvl="1"/>
            <a:r>
              <a:rPr lang="en-US" dirty="0" smtClean="0"/>
              <a:t>Examine variation in effects across cluster</a:t>
            </a:r>
          </a:p>
          <a:p>
            <a:pPr lvl="1"/>
            <a:r>
              <a:rPr lang="en-US" dirty="0" smtClean="0"/>
              <a:t>Efficient/parsimonious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Disadvantages: </a:t>
            </a:r>
          </a:p>
          <a:p>
            <a:pPr lvl="1"/>
            <a:r>
              <a:rPr lang="en-US" dirty="0" smtClean="0"/>
              <a:t>Within-cluster effects can be significantly biased</a:t>
            </a:r>
          </a:p>
          <a:p>
            <a:pPr lvl="1"/>
            <a:r>
              <a:rPr lang="en-US" dirty="0" smtClean="0"/>
              <a:t>Requires ~30 clusters for estimation of cluster variance with random normal assumption</a:t>
            </a:r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864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Handles clustered data with complex error treated as a nuisance rather than explicitly controlled (FE) or modeled as an interest (RE)</a:t>
            </a:r>
          </a:p>
          <a:p>
            <a:r>
              <a:rPr lang="en-US" dirty="0" smtClean="0"/>
              <a:t>Within-cluster correlation specified as </a:t>
            </a:r>
          </a:p>
          <a:p>
            <a:pPr lvl="1"/>
            <a:r>
              <a:rPr lang="en-US" dirty="0" smtClean="0"/>
              <a:t>Independent (robust SEs, point estimates unchanged)</a:t>
            </a:r>
          </a:p>
          <a:p>
            <a:pPr lvl="1"/>
            <a:r>
              <a:rPr lang="en-US" dirty="0" smtClean="0"/>
              <a:t>Exchangeable (similar to RE point estimates)</a:t>
            </a:r>
          </a:p>
          <a:p>
            <a:pPr lvl="1"/>
            <a:r>
              <a:rPr lang="en-US" dirty="0" smtClean="0"/>
              <a:t>Unstructured (allows variation in correlation)</a:t>
            </a:r>
          </a:p>
          <a:p>
            <a:r>
              <a:rPr lang="en-US" dirty="0" smtClean="0"/>
              <a:t>Inference is population-averaged rather than cluster-specific </a:t>
            </a:r>
            <a:r>
              <a:rPr lang="en-US" sz="3000" dirty="0" smtClean="0"/>
              <a:t>(only difference is for odds ratio since the average of each cluster-specific OR ≠ overall OR; not collapsible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0"/>
            <a:ext cx="8915400" cy="7232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</a:p>
          <a:p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xtreg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ga_clean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race,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b_group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 pa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corr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ind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vce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(robust)</a:t>
            </a:r>
          </a:p>
          <a:p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xtgee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ga_clean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race,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corr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ind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vce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(robust)</a:t>
            </a: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Iteration 1: tolerance = 6.133e-15</a:t>
            </a: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GEE population-averaged model                   Number of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obs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=     31489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Group variable:                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b_group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Number of groups   =       390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Link:                             identity  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Obs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per group: min =         1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Family:                           Gaussian                 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avg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     80.7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Correlation:                   independent                     max =       652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                                        Wald chi2(1)       =    351.43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Scale parameter:                  4.560647  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Prob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&gt; chi2        =    0.0000</a:t>
            </a: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Pearson chi2(31489):             143610.20      Deviance           = 143610.20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Dispersion (Pearson):             4.560647      Dispersion         =  4.560647</a:t>
            </a: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                        (Std. Err. adjusted for clustering on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b_group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------------------------------------------------------------------------------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     |         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Semirobust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ga_clean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|  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Coef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.   Std. Err.      z    P&gt;|z|     [95% Conf. Interval]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-------------+----------------------------------------------------------------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race |  -.6112235   .0326047   -18.75   0.000    -.6751276   -.5473194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_cons |   39.09623   .0141518  2762.63   0.000     39.06849    39.12396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------------------------------------------------------------------------------</a:t>
            </a: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Results are very similar to OLS regression with cluster-robust SEs</a:t>
            </a: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0"/>
            <a:ext cx="8610600" cy="6801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xtreg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ga_clean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race,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b_group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 pa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corr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exc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xtgee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ga_clean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race,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corr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exc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vce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(robust)</a:t>
            </a: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Iteration 1: tolerance = .00997269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Iteration 2: tolerance = .00071555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Iteration 3: tolerance = .00004882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Iteration 4: tolerance = 3.319e-06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Iteration 5: tolerance = 2.256e-07</a:t>
            </a: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GEE population-averaged model                   Number of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obs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=     31489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Group variable:                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b_group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Number of groups   =       390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Link:                             identity  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Obs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per group: min =         1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Family:                           Gaussian                 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avg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     80.7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Correlation:                  exchangeable                     max =       652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                                        Wald chi2(1)       =    350.49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Scale parameter:                  4.560803  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Prob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&gt; chi2        =    0.0000</a:t>
            </a: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                        (Std. Err. adjusted for clustering on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b_group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------------------------------------------------------------------------------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     |         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Semirobust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ga_clean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|  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Coef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.   Std. Err.      z    P&gt;|z|     [95% Conf. Interval]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-------------+----------------------------------------------------------------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race |  -.5939304   .0317245   -18.72   0.000    -.6561093   -.5317514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_cons |   39.08105    .013988  2793.91   0.000     39.05364    39.10847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------------------------------------------------------------------------------</a:t>
            </a: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Results are very similar to the random intercept model with cluster-robust SEs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0"/>
            <a:ext cx="8686800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600" b="1" dirty="0" smtClean="0">
              <a:solidFill>
                <a:srgbClr val="000080"/>
              </a:solidFill>
              <a:latin typeface="Courier New"/>
            </a:endParaRPr>
          </a:p>
          <a:p>
            <a:r>
              <a:rPr lang="en-US" sz="16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b="1" dirty="0" err="1" smtClean="0">
                <a:solidFill>
                  <a:srgbClr val="000080"/>
                </a:solidFill>
                <a:latin typeface="Courier New"/>
              </a:rPr>
              <a:t>genmod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1600" b="1" dirty="0" err="1" smtClean="0">
                <a:solidFill>
                  <a:srgbClr val="000000"/>
                </a:solidFill>
                <a:latin typeface="Courier New"/>
              </a:rPr>
              <a:t>nc.data_final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US" sz="1600" dirty="0" smtClean="0">
                <a:solidFill>
                  <a:srgbClr val="0000FF"/>
                </a:solidFill>
                <a:latin typeface="Courier New"/>
              </a:rPr>
              <a:t>class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</a:rPr>
              <a:t>b_group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US" sz="1600" dirty="0" smtClean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</a:rPr>
              <a:t>ga_clean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 = race;</a:t>
            </a:r>
          </a:p>
          <a:p>
            <a:r>
              <a:rPr lang="en-US" sz="1600" dirty="0" smtClean="0">
                <a:solidFill>
                  <a:srgbClr val="0000FF"/>
                </a:solidFill>
                <a:latin typeface="Courier New"/>
              </a:rPr>
              <a:t>repeated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dirty="0" smtClean="0">
                <a:solidFill>
                  <a:srgbClr val="0000FF"/>
                </a:solidFill>
                <a:latin typeface="Courier New"/>
              </a:rPr>
              <a:t>subject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</a:rPr>
              <a:t>b_group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 /</a:t>
            </a:r>
            <a:r>
              <a:rPr lang="en-US" sz="1600" dirty="0" err="1" smtClean="0">
                <a:solidFill>
                  <a:srgbClr val="0000FF"/>
                </a:solidFill>
                <a:latin typeface="Courier New"/>
              </a:rPr>
              <a:t>corr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</a:rPr>
              <a:t>ind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US" sz="16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;</a:t>
            </a:r>
            <a:endParaRPr lang="en-US" b="1" dirty="0" smtClean="0">
              <a:solidFill>
                <a:srgbClr val="000000"/>
              </a:solidFill>
              <a:latin typeface="Courier New"/>
            </a:endParaRPr>
          </a:p>
          <a:p>
            <a:r>
              <a:rPr lang="en-US" sz="1200" dirty="0" smtClean="0">
                <a:latin typeface="SAS Monospace"/>
              </a:rPr>
              <a:t>			Analysis Of GEE Parameter Estimates</a:t>
            </a:r>
          </a:p>
          <a:p>
            <a:r>
              <a:rPr lang="en-US" sz="1200" dirty="0" smtClean="0">
                <a:latin typeface="SAS Monospace"/>
              </a:rPr>
              <a:t>                               Empirical Standard Error Estimates</a:t>
            </a:r>
          </a:p>
          <a:p>
            <a:endParaRPr lang="en-US" sz="1200" dirty="0" smtClean="0">
              <a:latin typeface="SAS Monospace"/>
            </a:endParaRPr>
          </a:p>
          <a:p>
            <a:r>
              <a:rPr lang="en-US" sz="1200" dirty="0" smtClean="0">
                <a:latin typeface="SAS Monospace"/>
              </a:rPr>
              <a:t>                                    Standard   95% Confidence</a:t>
            </a:r>
          </a:p>
          <a:p>
            <a:r>
              <a:rPr lang="en-US" sz="1200" dirty="0" smtClean="0">
                <a:latin typeface="SAS Monospace"/>
              </a:rPr>
              <a:t>                 Parameter Estimate    Error       Limits            Z Pr &gt; |Z|</a:t>
            </a:r>
          </a:p>
          <a:p>
            <a:endParaRPr lang="en-US" sz="1200" dirty="0" smtClean="0">
              <a:latin typeface="SAS Monospace"/>
            </a:endParaRPr>
          </a:p>
          <a:p>
            <a:r>
              <a:rPr lang="en-US" sz="1200" dirty="0" smtClean="0">
                <a:latin typeface="SAS Monospace"/>
              </a:rPr>
              <a:t>                 Intercept  39.0962   0.0141  39.0685  39.1239 2766.18   &lt;.0001</a:t>
            </a:r>
          </a:p>
          <a:p>
            <a:r>
              <a:rPr lang="en-US" sz="1200" dirty="0" smtClean="0">
                <a:latin typeface="SAS Monospace"/>
              </a:rPr>
              <a:t>                 race       -0.6112   0.0326  -0.6750  -0.5474  -18.77   &lt;.0001</a:t>
            </a:r>
          </a:p>
          <a:p>
            <a:endParaRPr lang="en-US" sz="1200" dirty="0" smtClean="0">
              <a:latin typeface="SAS Monospace"/>
            </a:endParaRPr>
          </a:p>
          <a:p>
            <a:r>
              <a:rPr lang="en-US" sz="16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b="1" dirty="0" err="1" smtClean="0">
                <a:solidFill>
                  <a:srgbClr val="000080"/>
                </a:solidFill>
                <a:latin typeface="Courier New"/>
              </a:rPr>
              <a:t>genmod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1600" b="1" dirty="0" err="1" smtClean="0">
                <a:solidFill>
                  <a:srgbClr val="000000"/>
                </a:solidFill>
                <a:latin typeface="Courier New"/>
              </a:rPr>
              <a:t>nc.data_final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US" sz="1600" dirty="0" smtClean="0">
                <a:solidFill>
                  <a:srgbClr val="0000FF"/>
                </a:solidFill>
                <a:latin typeface="Courier New"/>
              </a:rPr>
              <a:t>class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</a:rPr>
              <a:t>b_group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US" sz="1600" dirty="0" smtClean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</a:rPr>
              <a:t>ga_clean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 = race;</a:t>
            </a:r>
          </a:p>
          <a:p>
            <a:r>
              <a:rPr lang="en-US" sz="1600" dirty="0" smtClean="0">
                <a:solidFill>
                  <a:srgbClr val="0000FF"/>
                </a:solidFill>
                <a:latin typeface="Courier New"/>
              </a:rPr>
              <a:t>repeated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dirty="0" smtClean="0">
                <a:solidFill>
                  <a:srgbClr val="0000FF"/>
                </a:solidFill>
                <a:latin typeface="Courier New"/>
              </a:rPr>
              <a:t>subject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</a:rPr>
              <a:t>b_group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 /</a:t>
            </a:r>
            <a:r>
              <a:rPr lang="en-US" sz="1600" dirty="0" err="1" smtClean="0">
                <a:solidFill>
                  <a:srgbClr val="0000FF"/>
                </a:solidFill>
                <a:latin typeface="Courier New"/>
              </a:rPr>
              <a:t>corr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</a:rPr>
              <a:t>exc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US" sz="16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US" sz="1200" dirty="0" smtClean="0">
                <a:latin typeface="SAS Monospace"/>
              </a:rPr>
              <a:t>                                     Exchangeable Working</a:t>
            </a:r>
          </a:p>
          <a:p>
            <a:r>
              <a:rPr lang="en-US" sz="1200" dirty="0" smtClean="0">
                <a:latin typeface="SAS Monospace"/>
              </a:rPr>
              <a:t>                                          Correlation</a:t>
            </a:r>
          </a:p>
          <a:p>
            <a:r>
              <a:rPr lang="en-US" sz="1200" dirty="0" smtClean="0">
                <a:latin typeface="SAS Monospace"/>
              </a:rPr>
              <a:t>                                  Correlation    0.0028899011</a:t>
            </a:r>
          </a:p>
          <a:p>
            <a:endParaRPr lang="en-US" sz="1200" dirty="0" smtClean="0">
              <a:latin typeface="SAS Monospace"/>
            </a:endParaRPr>
          </a:p>
          <a:p>
            <a:r>
              <a:rPr lang="en-US" sz="1200" dirty="0" smtClean="0">
                <a:latin typeface="SAS Monospace"/>
              </a:rPr>
              <a:t>                              Analysis Of GEE Parameter Estimates</a:t>
            </a:r>
          </a:p>
          <a:p>
            <a:r>
              <a:rPr lang="en-US" sz="1200" dirty="0" smtClean="0">
                <a:latin typeface="SAS Monospace"/>
              </a:rPr>
              <a:t>                               Empirical Standard Error Estimates</a:t>
            </a:r>
          </a:p>
          <a:p>
            <a:endParaRPr lang="en-US" sz="1200" dirty="0" smtClean="0">
              <a:latin typeface="SAS Monospace"/>
            </a:endParaRPr>
          </a:p>
          <a:p>
            <a:r>
              <a:rPr lang="en-US" sz="1200" dirty="0" smtClean="0">
                <a:latin typeface="SAS Monospace"/>
              </a:rPr>
              <a:t>                                    Standard   95% Confidence</a:t>
            </a:r>
          </a:p>
          <a:p>
            <a:r>
              <a:rPr lang="en-US" sz="1200" dirty="0" smtClean="0">
                <a:latin typeface="SAS Monospace"/>
              </a:rPr>
              <a:t>                 Parameter Estimate    Error       Limits            Z Pr &gt; |Z|</a:t>
            </a:r>
          </a:p>
          <a:p>
            <a:endParaRPr lang="en-US" sz="1200" dirty="0" smtClean="0">
              <a:latin typeface="SAS Monospace"/>
            </a:endParaRPr>
          </a:p>
          <a:p>
            <a:r>
              <a:rPr lang="en-US" sz="1200" dirty="0" smtClean="0">
                <a:latin typeface="SAS Monospace"/>
              </a:rPr>
              <a:t>                 Intercept  39.0811   0.0140  39.0537  39.1084 2797.50   &lt;.0001</a:t>
            </a:r>
          </a:p>
          <a:p>
            <a:r>
              <a:rPr lang="en-US" sz="1200" dirty="0" smtClean="0">
                <a:latin typeface="SAS Monospace"/>
              </a:rPr>
              <a:t>                 race       -0.5939   0.0317  -0.6560  -0.5318  -18.75   &lt;.0001</a:t>
            </a:r>
            <a:endParaRPr lang="en-US" sz="1200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0"/>
            <a:ext cx="8915400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xtlogit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ptb_total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race,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b_group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 pa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corr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ind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vce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(robust) or</a:t>
            </a:r>
          </a:p>
          <a:p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xtgee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ptb_total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race,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fam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(bin) link(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logit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corr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ind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vce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(robust)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eform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Iteration 1: tolerance = 1.545e-07</a:t>
            </a: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GEE population-averaged model                   Number of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obs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=     31489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Group variable:                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b_group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Number of groups   =       390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Link:                            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logit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Obs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per group: min =         1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Family:                           binomial                 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avg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     80.7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Correlation:                   independent                     max =       652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                                        Wald chi2(1)       =    278.47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Scale parameter:                         1  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Prob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&gt; chi2        =    0.0000</a:t>
            </a: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Pearson chi2(31489):              31489.00      Deviance           =  18624.54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Dispersion (Pearson):                    1      Dispersion         =  .5914619</a:t>
            </a: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                        (Std. Err. adjusted for clustering on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b_group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------------------------------------------------------------------------------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     |         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Semirobust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ptb_total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| Odds Ratio   Std. Err.      z    P&gt;|z|     [95% Conf. Interval]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-------------+----------------------------------------------------------------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race |    2.02922   .0860517    16.69   0.000     1.867381    2.205086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------------------------------------------------------------------------------</a:t>
            </a: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Results are very similar to logistic regression with cluster-robust SEs</a:t>
            </a: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0"/>
            <a:ext cx="8915400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xtlogit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ptb_total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race,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b_group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 pa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corr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exc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vce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(robust) or</a:t>
            </a:r>
          </a:p>
          <a:p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xtgee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ptb_total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race,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fam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(bin) link(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logit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corr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exc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vce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(robust)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eform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Iteration 1: tolerance = .00895091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Iteration 2: tolerance = .00071972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Iteration 3: tolerance = .00006077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Iteration 4: tolerance = 5.223e-06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Iteration 5: tolerance = 4.495e-07</a:t>
            </a: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GEE population-averaged model                   Number of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obs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=     31489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Group variable:                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b_group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Number of groups   =       390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Link:                            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logit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Obs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per group: min =         1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Family:                           binomial                 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avg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     80.7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Correlation:                  exchangeable                     max =       652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                                        Wald chi2(1)       =    269.83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Scale parameter:                         1  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Prob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&gt; chi2        =    0.0000</a:t>
            </a: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                        (Std. Err. adjusted for clustering on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b_group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------------------------------------------------------------------------------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     |         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Semirobust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ptb_total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| Odds Ratio   Std. Err.      z    P&gt;|z|     [95% Conf. Interval]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-------------+----------------------------------------------------------------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race |   1.995782   .0839587    16.43   0.000     1.837828    2.167313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------------------------------------------------------------------------------</a:t>
            </a: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Results are very similar to RE logistic regression with cluster-robust SEs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ICC is so low that marginal OR ≈ cluster-specific OR</a:t>
            </a: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0"/>
            <a:ext cx="8458200" cy="70634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600" b="1" dirty="0" smtClean="0">
              <a:solidFill>
                <a:srgbClr val="000080"/>
              </a:solidFill>
              <a:latin typeface="Courier New"/>
            </a:endParaRPr>
          </a:p>
          <a:p>
            <a:endParaRPr lang="en-US" sz="1600" b="1" dirty="0" smtClean="0">
              <a:solidFill>
                <a:srgbClr val="000080"/>
              </a:solidFill>
              <a:latin typeface="Courier New"/>
            </a:endParaRPr>
          </a:p>
          <a:p>
            <a:r>
              <a:rPr lang="en-US" sz="16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b="1" dirty="0" err="1" smtClean="0">
                <a:solidFill>
                  <a:srgbClr val="000080"/>
                </a:solidFill>
                <a:latin typeface="Courier New"/>
              </a:rPr>
              <a:t>genmod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1600" b="1" dirty="0" err="1" smtClean="0">
                <a:solidFill>
                  <a:srgbClr val="000000"/>
                </a:solidFill>
                <a:latin typeface="Courier New"/>
              </a:rPr>
              <a:t>nc.data_final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US" sz="1600" dirty="0" smtClean="0">
                <a:solidFill>
                  <a:srgbClr val="0000FF"/>
                </a:solidFill>
                <a:latin typeface="Courier New"/>
              </a:rPr>
              <a:t>class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</a:rPr>
              <a:t>b_group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US" sz="1600" dirty="0" smtClean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</a:rPr>
              <a:t>ptb_total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 = race /</a:t>
            </a:r>
            <a:r>
              <a:rPr lang="en-US" sz="1600" dirty="0" smtClean="0">
                <a:solidFill>
                  <a:srgbClr val="0000FF"/>
                </a:solidFill>
                <a:latin typeface="Courier New"/>
              </a:rPr>
              <a:t>dist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=bin </a:t>
            </a:r>
            <a:r>
              <a:rPr lang="en-US" sz="1600" dirty="0" smtClean="0">
                <a:solidFill>
                  <a:srgbClr val="0000FF"/>
                </a:solidFill>
                <a:latin typeface="Courier New"/>
              </a:rPr>
              <a:t>link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</a:rPr>
              <a:t>logit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US" sz="1600" dirty="0" smtClean="0">
                <a:solidFill>
                  <a:srgbClr val="0000FF"/>
                </a:solidFill>
                <a:latin typeface="Courier New"/>
              </a:rPr>
              <a:t>repeated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dirty="0" smtClean="0">
                <a:solidFill>
                  <a:srgbClr val="0000FF"/>
                </a:solidFill>
                <a:latin typeface="Courier New"/>
              </a:rPr>
              <a:t>subject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</a:rPr>
              <a:t>b_group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/</a:t>
            </a:r>
            <a:r>
              <a:rPr lang="en-US" sz="1600" dirty="0" err="1" smtClean="0">
                <a:solidFill>
                  <a:srgbClr val="0000FF"/>
                </a:solidFill>
                <a:latin typeface="Courier New"/>
              </a:rPr>
              <a:t>corr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</a:rPr>
              <a:t>ind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US" sz="1600" dirty="0" smtClean="0">
                <a:solidFill>
                  <a:srgbClr val="0000FF"/>
                </a:solidFill>
                <a:latin typeface="Courier New"/>
              </a:rPr>
              <a:t>estimate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dirty="0" smtClean="0">
                <a:solidFill>
                  <a:srgbClr val="800080"/>
                </a:solidFill>
                <a:latin typeface="Courier New"/>
              </a:rPr>
              <a:t>'race or'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 race -</a:t>
            </a:r>
            <a:r>
              <a:rPr lang="en-US" sz="1600" b="1" dirty="0" smtClean="0">
                <a:solidFill>
                  <a:srgbClr val="008080"/>
                </a:solidFill>
                <a:latin typeface="Courier New"/>
              </a:rPr>
              <a:t>1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b="1" dirty="0" smtClean="0">
                <a:solidFill>
                  <a:srgbClr val="008080"/>
                </a:solidFill>
                <a:latin typeface="Courier New"/>
              </a:rPr>
              <a:t>1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 /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</a:rPr>
              <a:t>exp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;</a:t>
            </a:r>
            <a:endParaRPr lang="en-US" sz="1600" dirty="0" smtClean="0">
              <a:solidFill>
                <a:srgbClr val="000000"/>
              </a:solidFill>
              <a:latin typeface="Courier New"/>
            </a:endParaRPr>
          </a:p>
          <a:p>
            <a:r>
              <a:rPr lang="en-US" sz="16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US" sz="1100" dirty="0" smtClean="0">
                <a:latin typeface="SAS Monospace"/>
              </a:rPr>
              <a:t> 			Contrast Estimate Results</a:t>
            </a:r>
          </a:p>
          <a:p>
            <a:endParaRPr lang="en-US" sz="1100" dirty="0" smtClean="0">
              <a:latin typeface="SAS Monospace"/>
            </a:endParaRPr>
          </a:p>
          <a:p>
            <a:r>
              <a:rPr lang="en-US" sz="1100" dirty="0" smtClean="0">
                <a:latin typeface="SAS Monospace"/>
              </a:rPr>
              <a:t>                     Mean         </a:t>
            </a:r>
            <a:r>
              <a:rPr lang="en-US" sz="1100" dirty="0" err="1" smtClean="0">
                <a:latin typeface="SAS Monospace"/>
              </a:rPr>
              <a:t>Mean</a:t>
            </a:r>
            <a:r>
              <a:rPr lang="en-US" sz="1100" dirty="0" smtClean="0">
                <a:latin typeface="SAS Monospace"/>
              </a:rPr>
              <a:t>           </a:t>
            </a:r>
            <a:r>
              <a:rPr lang="en-US" sz="1100" dirty="0" err="1" smtClean="0">
                <a:latin typeface="SAS Monospace"/>
              </a:rPr>
              <a:t>L'Beta</a:t>
            </a:r>
            <a:r>
              <a:rPr lang="en-US" sz="1100" dirty="0" smtClean="0">
                <a:latin typeface="SAS Monospace"/>
              </a:rPr>
              <a:t>  Standard                </a:t>
            </a:r>
            <a:r>
              <a:rPr lang="en-US" sz="1100" dirty="0" err="1" smtClean="0">
                <a:latin typeface="SAS Monospace"/>
              </a:rPr>
              <a:t>L'Beta</a:t>
            </a:r>
            <a:endParaRPr lang="en-US" sz="1100" dirty="0" smtClean="0">
              <a:latin typeface="SAS Monospace"/>
            </a:endParaRPr>
          </a:p>
          <a:p>
            <a:r>
              <a:rPr lang="en-US" sz="1100" dirty="0" smtClean="0">
                <a:latin typeface="SAS Monospace"/>
              </a:rPr>
              <a:t>   Label         Estimate   Confidence Limits  Estimate     Error   Alpha   Confidence Limits</a:t>
            </a:r>
          </a:p>
          <a:p>
            <a:endParaRPr lang="en-US" sz="1100" dirty="0" smtClean="0">
              <a:latin typeface="SAS Monospace"/>
            </a:endParaRPr>
          </a:p>
          <a:p>
            <a:r>
              <a:rPr lang="en-US" sz="1100" dirty="0" smtClean="0">
                <a:latin typeface="SAS Monospace"/>
              </a:rPr>
              <a:t>   race or         0.6699    0.6513    0.6880    0.7077    0.0424    0.05    0.6246    0.7907</a:t>
            </a:r>
          </a:p>
          <a:p>
            <a:r>
              <a:rPr lang="en-US" sz="1100" dirty="0" smtClean="0">
                <a:latin typeface="SAS Monospace"/>
              </a:rPr>
              <a:t>   Exp(race or)                                  </a:t>
            </a:r>
            <a:r>
              <a:rPr lang="en-US" sz="1100" dirty="0" smtClean="0">
                <a:solidFill>
                  <a:srgbClr val="FF0000"/>
                </a:solidFill>
                <a:latin typeface="SAS Monospace"/>
              </a:rPr>
              <a:t>2.0292    0.0859    </a:t>
            </a:r>
            <a:r>
              <a:rPr lang="en-US" sz="1100" dirty="0" smtClean="0">
                <a:latin typeface="SAS Monospace"/>
              </a:rPr>
              <a:t>0.05    1.8676    2.2049</a:t>
            </a:r>
            <a:endParaRPr lang="en-US" sz="1400" b="1" dirty="0" smtClean="0">
              <a:solidFill>
                <a:srgbClr val="000080"/>
              </a:solidFill>
              <a:latin typeface="Courier New"/>
            </a:endParaRPr>
          </a:p>
          <a:p>
            <a:endParaRPr lang="en-US" sz="1600" b="1" dirty="0" smtClean="0">
              <a:solidFill>
                <a:srgbClr val="000080"/>
              </a:solidFill>
              <a:latin typeface="Courier New"/>
            </a:endParaRPr>
          </a:p>
          <a:p>
            <a:endParaRPr lang="en-US" sz="1600" b="1" dirty="0" smtClean="0">
              <a:solidFill>
                <a:srgbClr val="000080"/>
              </a:solidFill>
              <a:latin typeface="Courier New"/>
            </a:endParaRPr>
          </a:p>
          <a:p>
            <a:r>
              <a:rPr lang="en-US" sz="16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b="1" dirty="0" err="1" smtClean="0">
                <a:solidFill>
                  <a:srgbClr val="000080"/>
                </a:solidFill>
                <a:latin typeface="Courier New"/>
              </a:rPr>
              <a:t>genmod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1600" b="1" dirty="0" err="1" smtClean="0">
                <a:solidFill>
                  <a:srgbClr val="000000"/>
                </a:solidFill>
                <a:latin typeface="Courier New"/>
              </a:rPr>
              <a:t>nc.data_final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US" sz="1600" dirty="0" smtClean="0">
                <a:solidFill>
                  <a:srgbClr val="0000FF"/>
                </a:solidFill>
                <a:latin typeface="Courier New"/>
              </a:rPr>
              <a:t>class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</a:rPr>
              <a:t>b_group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US" sz="1600" dirty="0" smtClean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</a:rPr>
              <a:t>ptb_total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 = race /</a:t>
            </a:r>
            <a:r>
              <a:rPr lang="en-US" sz="1600" dirty="0" smtClean="0">
                <a:solidFill>
                  <a:srgbClr val="0000FF"/>
                </a:solidFill>
                <a:latin typeface="Courier New"/>
              </a:rPr>
              <a:t>dist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=bin </a:t>
            </a:r>
            <a:r>
              <a:rPr lang="en-US" sz="1600" dirty="0" smtClean="0">
                <a:solidFill>
                  <a:srgbClr val="0000FF"/>
                </a:solidFill>
                <a:latin typeface="Courier New"/>
              </a:rPr>
              <a:t>link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</a:rPr>
              <a:t>logit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US" sz="1600" dirty="0" smtClean="0">
                <a:solidFill>
                  <a:srgbClr val="0000FF"/>
                </a:solidFill>
                <a:latin typeface="Courier New"/>
              </a:rPr>
              <a:t>repeated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dirty="0" smtClean="0">
                <a:solidFill>
                  <a:srgbClr val="0000FF"/>
                </a:solidFill>
                <a:latin typeface="Courier New"/>
              </a:rPr>
              <a:t>subject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</a:rPr>
              <a:t>b_group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/</a:t>
            </a:r>
            <a:r>
              <a:rPr lang="en-US" sz="1600" dirty="0" err="1" smtClean="0">
                <a:solidFill>
                  <a:srgbClr val="0000FF"/>
                </a:solidFill>
                <a:latin typeface="Courier New"/>
              </a:rPr>
              <a:t>corr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</a:rPr>
              <a:t>exc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US" sz="1600" dirty="0" smtClean="0">
                <a:solidFill>
                  <a:srgbClr val="0000FF"/>
                </a:solidFill>
                <a:latin typeface="Courier New"/>
              </a:rPr>
              <a:t>estimate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dirty="0" smtClean="0">
                <a:solidFill>
                  <a:srgbClr val="800080"/>
                </a:solidFill>
                <a:latin typeface="Courier New"/>
              </a:rPr>
              <a:t>'race or'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 race -</a:t>
            </a:r>
            <a:r>
              <a:rPr lang="en-US" sz="1600" b="1" dirty="0" smtClean="0">
                <a:solidFill>
                  <a:srgbClr val="008080"/>
                </a:solidFill>
                <a:latin typeface="Courier New"/>
              </a:rPr>
              <a:t>1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b="1" dirty="0" smtClean="0">
                <a:solidFill>
                  <a:srgbClr val="008080"/>
                </a:solidFill>
                <a:latin typeface="Courier New"/>
              </a:rPr>
              <a:t>1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 /</a:t>
            </a:r>
            <a:r>
              <a:rPr lang="en-US" sz="1600" b="1" dirty="0" smtClean="0">
                <a:solidFill>
                  <a:srgbClr val="0000FF"/>
                </a:solidFill>
                <a:latin typeface="Courier New"/>
              </a:rPr>
              <a:t>exp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;</a:t>
            </a:r>
            <a:endParaRPr lang="en-US" sz="1600" dirty="0" smtClean="0">
              <a:solidFill>
                <a:srgbClr val="000000"/>
              </a:solidFill>
              <a:latin typeface="Courier New"/>
            </a:endParaRPr>
          </a:p>
          <a:p>
            <a:r>
              <a:rPr lang="en-US" sz="16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;</a:t>
            </a:r>
            <a:endParaRPr lang="en-US" sz="1100" dirty="0" smtClean="0">
              <a:latin typeface="SAS Monospace"/>
            </a:endParaRPr>
          </a:p>
          <a:p>
            <a:r>
              <a:rPr lang="en-US" sz="1100" dirty="0" smtClean="0">
                <a:latin typeface="SAS Monospace"/>
              </a:rPr>
              <a:t>                                   Contrast Estimate Results</a:t>
            </a:r>
          </a:p>
          <a:p>
            <a:endParaRPr lang="en-US" sz="1100" dirty="0" smtClean="0">
              <a:latin typeface="SAS Monospace"/>
            </a:endParaRPr>
          </a:p>
          <a:p>
            <a:r>
              <a:rPr lang="en-US" sz="1100" dirty="0" smtClean="0">
                <a:latin typeface="SAS Monospace"/>
              </a:rPr>
              <a:t>                     Mean         </a:t>
            </a:r>
            <a:r>
              <a:rPr lang="en-US" sz="1100" dirty="0" err="1" smtClean="0">
                <a:latin typeface="SAS Monospace"/>
              </a:rPr>
              <a:t>Mean</a:t>
            </a:r>
            <a:r>
              <a:rPr lang="en-US" sz="1100" dirty="0" smtClean="0">
                <a:latin typeface="SAS Monospace"/>
              </a:rPr>
              <a:t>           </a:t>
            </a:r>
            <a:r>
              <a:rPr lang="en-US" sz="1100" dirty="0" err="1" smtClean="0">
                <a:latin typeface="SAS Monospace"/>
              </a:rPr>
              <a:t>L'Beta</a:t>
            </a:r>
            <a:r>
              <a:rPr lang="en-US" sz="1100" dirty="0" smtClean="0">
                <a:latin typeface="SAS Monospace"/>
              </a:rPr>
              <a:t>  Standard                </a:t>
            </a:r>
            <a:r>
              <a:rPr lang="en-US" sz="1100" dirty="0" err="1" smtClean="0">
                <a:latin typeface="SAS Monospace"/>
              </a:rPr>
              <a:t>L'Beta</a:t>
            </a:r>
            <a:endParaRPr lang="en-US" sz="1100" dirty="0" smtClean="0">
              <a:latin typeface="SAS Monospace"/>
            </a:endParaRPr>
          </a:p>
          <a:p>
            <a:r>
              <a:rPr lang="en-US" sz="1100" dirty="0" smtClean="0">
                <a:latin typeface="SAS Monospace"/>
              </a:rPr>
              <a:t>   Label         Estimate   Confidence Limits  Estimate     Error   Alpha   Confidence Limits</a:t>
            </a:r>
          </a:p>
          <a:p>
            <a:endParaRPr lang="en-US" sz="1100" dirty="0" smtClean="0">
              <a:latin typeface="SAS Monospace"/>
            </a:endParaRPr>
          </a:p>
          <a:p>
            <a:r>
              <a:rPr lang="en-US" sz="1100" dirty="0" smtClean="0">
                <a:latin typeface="SAS Monospace"/>
              </a:rPr>
              <a:t>   race or         0.6662    0.6476    0.6843    0.6910    0.0420    0.05    0.6087    0.7734</a:t>
            </a:r>
          </a:p>
          <a:p>
            <a:r>
              <a:rPr lang="en-US" sz="1100" dirty="0" smtClean="0">
                <a:latin typeface="SAS Monospace"/>
              </a:rPr>
              <a:t>   Exp(race or)                                  </a:t>
            </a:r>
            <a:r>
              <a:rPr lang="en-US" sz="1100" dirty="0" smtClean="0">
                <a:solidFill>
                  <a:srgbClr val="FF0000"/>
                </a:solidFill>
                <a:latin typeface="SAS Monospace"/>
              </a:rPr>
              <a:t>1.9958    0.0839    </a:t>
            </a:r>
            <a:r>
              <a:rPr lang="en-US" sz="1100" dirty="0" smtClean="0">
                <a:latin typeface="SAS Monospace"/>
              </a:rPr>
              <a:t>0.05    1.8380    2.1671</a:t>
            </a:r>
          </a:p>
          <a:p>
            <a:endParaRPr lang="en-US" sz="1100" dirty="0" smtClean="0">
              <a:latin typeface="SAS Monospace"/>
            </a:endParaRPr>
          </a:p>
          <a:p>
            <a:endParaRPr lang="en-US" sz="1600" dirty="0" smtClean="0"/>
          </a:p>
          <a:p>
            <a:endParaRPr lang="en-US" sz="1600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GEE: Benefits &amp; Disadvantages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Benefits:</a:t>
            </a:r>
          </a:p>
          <a:p>
            <a:pPr lvl="1"/>
            <a:r>
              <a:rPr lang="en-US" dirty="0" smtClean="0"/>
              <a:t>Ability to estimate both within and between-cluster effects and adjust SEs for clustering</a:t>
            </a:r>
          </a:p>
          <a:p>
            <a:pPr lvl="1"/>
            <a:r>
              <a:rPr lang="en-US" dirty="0" smtClean="0"/>
              <a:t>Examine cross-level interaction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Disadvantages: </a:t>
            </a:r>
          </a:p>
          <a:p>
            <a:pPr lvl="1"/>
            <a:r>
              <a:rPr lang="en-US" dirty="0" smtClean="0"/>
              <a:t>Within-cluster effects can be significantly biased </a:t>
            </a:r>
          </a:p>
          <a:p>
            <a:pPr lvl="1"/>
            <a:r>
              <a:rPr lang="en-US" dirty="0" smtClean="0"/>
              <a:t>Marginal inference leads to effect estimates closer to the null in logistic models (depending on ICC)</a:t>
            </a:r>
          </a:p>
          <a:p>
            <a:pPr lvl="1"/>
            <a:r>
              <a:rPr lang="en-US" dirty="0" smtClean="0"/>
              <a:t>No variance components</a:t>
            </a:r>
            <a:endParaRPr 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Hybrid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sz="3000" dirty="0" smtClean="0"/>
              <a:t>Obtain the appropriate within-neighborhood effect in random effects, GEE, or general cluster-robust models</a:t>
            </a:r>
          </a:p>
          <a:p>
            <a:r>
              <a:rPr lang="en-US" sz="3000" dirty="0" smtClean="0"/>
              <a:t>Contain the advantages of RE or GEE models without the bias in the within-cluster effects</a:t>
            </a:r>
          </a:p>
          <a:p>
            <a:r>
              <a:rPr lang="en-US" sz="3000" dirty="0" smtClean="0"/>
              <a:t>Incorporate the cluster-mean of the covariate to account for all between-cluster variation related to the covariate (aggregated variable, % Black)</a:t>
            </a:r>
          </a:p>
          <a:p>
            <a:pPr lvl="1"/>
            <a:r>
              <a:rPr lang="en-US" dirty="0" smtClean="0"/>
              <a:t>Centering (subtracting cluster-mean)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Centering + cluster-mean covariate adjustment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Cluster-mean covariate adjustment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00200" y="4572000"/>
            <a:ext cx="3160000" cy="306667"/>
          </a:xfrm>
          <a:prstGeom prst="rect">
            <a:avLst/>
          </a:prstGeom>
          <a:noFill/>
        </p:spPr>
      </p:pic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81600" y="4572000"/>
            <a:ext cx="3066666" cy="293334"/>
          </a:xfrm>
          <a:prstGeom prst="rect">
            <a:avLst/>
          </a:prstGeom>
          <a:noFill/>
        </p:spPr>
      </p:pic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0" y="676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00200" y="5334000"/>
            <a:ext cx="4106668" cy="306667"/>
          </a:xfrm>
          <a:prstGeom prst="rect">
            <a:avLst/>
          </a:prstGeom>
          <a:noFill/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19800" y="5334000"/>
            <a:ext cx="2813334" cy="293334"/>
          </a:xfrm>
          <a:prstGeom prst="rect">
            <a:avLst/>
          </a:prstGeom>
          <a:noFill/>
        </p:spPr>
      </p:pic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0" y="676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154" name="Picture 10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00200" y="6172200"/>
            <a:ext cx="3853333" cy="293334"/>
          </a:xfrm>
          <a:prstGeom prst="rect">
            <a:avLst/>
          </a:prstGeom>
          <a:noFill/>
        </p:spPr>
      </p:pic>
      <p:pic>
        <p:nvPicPr>
          <p:cNvPr id="6153" name="Picture 9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19800" y="6172200"/>
            <a:ext cx="2933333" cy="293334"/>
          </a:xfrm>
          <a:prstGeom prst="rect">
            <a:avLst/>
          </a:prstGeom>
          <a:noFill/>
        </p:spPr>
      </p:pic>
      <p:sp>
        <p:nvSpPr>
          <p:cNvPr id="615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0" y="666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Between versus Within Cluster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34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Factors that only vary between clusters are cluster level effects </a:t>
            </a:r>
          </a:p>
          <a:p>
            <a:pPr lvl="1"/>
            <a:r>
              <a:rPr lang="en-US" dirty="0" smtClean="0"/>
              <a:t>Multilevel:  </a:t>
            </a:r>
            <a:r>
              <a:rPr lang="en-US" dirty="0" err="1" smtClean="0"/>
              <a:t>walkability</a:t>
            </a:r>
            <a:r>
              <a:rPr lang="en-US" dirty="0" smtClean="0"/>
              <a:t>, crime level</a:t>
            </a:r>
          </a:p>
          <a:p>
            <a:pPr lvl="1"/>
            <a:r>
              <a:rPr lang="en-US" dirty="0" smtClean="0"/>
              <a:t>Longitudinal: race/ethnicity, sex</a:t>
            </a:r>
          </a:p>
          <a:p>
            <a:pPr lvl="1"/>
            <a:endParaRPr lang="en-US" sz="800" dirty="0" smtClean="0"/>
          </a:p>
          <a:p>
            <a:r>
              <a:rPr lang="en-US" dirty="0" smtClean="0"/>
              <a:t>However, any factor that varies within cluster can also vary between cluster</a:t>
            </a:r>
          </a:p>
          <a:p>
            <a:pPr lvl="1"/>
            <a:r>
              <a:rPr lang="en-US" dirty="0" smtClean="0"/>
              <a:t>Multilevel: income/poverty, race</a:t>
            </a:r>
          </a:p>
          <a:p>
            <a:pPr lvl="2"/>
            <a:r>
              <a:rPr lang="en-US" dirty="0" smtClean="0"/>
              <a:t>Individual-level and neighborhood aggregated </a:t>
            </a:r>
          </a:p>
          <a:p>
            <a:pPr marL="914400" lvl="2" indent="0">
              <a:buNone/>
            </a:pPr>
            <a:r>
              <a:rPr lang="en-US" dirty="0"/>
              <a:t> </a:t>
            </a:r>
            <a:r>
              <a:rPr lang="en-US" dirty="0" smtClean="0"/>
              <a:t>   (e.g. % poverty, % black)</a:t>
            </a:r>
          </a:p>
          <a:p>
            <a:pPr lvl="1"/>
            <a:r>
              <a:rPr lang="en-US" dirty="0" smtClean="0"/>
              <a:t>Longitudinal:  smoking, activity, diet</a:t>
            </a:r>
          </a:p>
          <a:p>
            <a:pPr lvl="2"/>
            <a:r>
              <a:rPr lang="en-US" dirty="0" smtClean="0"/>
              <a:t>At each time point but also averaged for an individual </a:t>
            </a:r>
          </a:p>
          <a:p>
            <a:pPr marL="914400" lvl="2" indent="0">
              <a:buNone/>
            </a:pPr>
            <a:r>
              <a:rPr lang="en-US" dirty="0"/>
              <a:t> </a:t>
            </a:r>
            <a:r>
              <a:rPr lang="en-US" dirty="0" smtClean="0"/>
              <a:t>   (e.g. average activity level over time)         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0"/>
            <a:ext cx="86868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egen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race_bgc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=mean(race), by(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b_group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gen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race_c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=race-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race_bgc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xtreg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ga_clean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race_c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b_group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 re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mle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Random-effects ML regression                    Number of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obs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=     31489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Group variable: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b_group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                 Number of groups   =       390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Random effects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u_i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~ Gaussian                  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Obs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per group: min =         1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                                                      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avg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=      80.7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                                                       max =       652</a:t>
            </a:r>
          </a:p>
          <a:p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                                        LR chi2(1)         =    201.73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Log likelihood  = -68657.406                   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Prob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&gt; chi2        =    0.0000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------------------------------------------------------------------------------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ga_clean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|     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Coef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.   Std. Err.      z    P&gt;|z|     [95% Conf. Interval]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-------------+----------------------------------------------------------------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race_c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|  -.4692281   .0329833   -14.23   0.000    -.5338742    -.404582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_cons |   38.85962   .0206466  1882.13   0.000     38.81915    38.90008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-------------+----------------------------------------------------------------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/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sigma_u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|    .291513   .0203577                      .2542229    .3342729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/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sigma_e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|   2.130663   .0085431                      2.113985    2.147473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 rho |   .0183752   .0025312                      .0139516    .0239413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------------------------------------------------------------------------------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Likelihood-ratio test of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sigma_u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=0: chibar2(01)=  193.82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Prob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&gt;=chibar2 = 0.000</a:t>
            </a:r>
          </a:p>
          <a:p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cs typeface="Courier New" pitchFamily="49" charset="0"/>
              </a:rPr>
              <a:t>Estimate now corresponds to within-neighborhood effect of race obtained in FE model (-0.47)</a:t>
            </a:r>
          </a:p>
          <a:p>
            <a:endParaRPr lang="en-US" sz="800" dirty="0" smtClean="0">
              <a:cs typeface="Courier New" pitchFamily="49" charset="0"/>
            </a:endParaRPr>
          </a:p>
          <a:p>
            <a:r>
              <a:rPr lang="en-US" sz="1600" dirty="0" smtClean="0">
                <a:cs typeface="Courier New" pitchFamily="49" charset="0"/>
              </a:rPr>
              <a:t>-Note that the ICC is now much larger than in the RE model (0.004 </a:t>
            </a:r>
            <a:r>
              <a:rPr lang="en-US" sz="1600" dirty="0" smtClean="0">
                <a:cs typeface="Courier New" pitchFamily="49" charset="0"/>
                <a:sym typeface="Wingdings" pitchFamily="2" charset="2"/>
              </a:rPr>
              <a:t> 0.018)</a:t>
            </a:r>
            <a:endParaRPr lang="en-US" sz="1600" dirty="0" smtClean="0">
              <a:cs typeface="Courier New" pitchFamily="49" charset="0"/>
            </a:endParaRPr>
          </a:p>
          <a:p>
            <a:r>
              <a:rPr lang="en-US" sz="1600" dirty="0" smtClean="0">
                <a:cs typeface="Courier New" pitchFamily="49" charset="0"/>
              </a:rPr>
              <a:t>-Neighborhood variance increased because centering  removed the association between race and neighborhood before estimation so this refers to the ICC from a null model</a:t>
            </a:r>
          </a:p>
          <a:p>
            <a:r>
              <a:rPr lang="en-US" sz="1600" dirty="0" smtClean="0">
                <a:cs typeface="Courier New" pitchFamily="49" charset="0"/>
              </a:rPr>
              <a:t>-No other variables in the model (including random intercept) will be adjusted for  </a:t>
            </a:r>
          </a:p>
          <a:p>
            <a:endParaRPr lang="en-US" sz="1600" dirty="0" smtClean="0">
              <a:cs typeface="Courier New" pitchFamily="49" charset="0"/>
            </a:endParaRPr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584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86600" y="6096000"/>
            <a:ext cx="533400" cy="32596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0"/>
            <a:ext cx="8763000" cy="7094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600" b="1" dirty="0" smtClean="0">
              <a:solidFill>
                <a:srgbClr val="000080"/>
              </a:solidFill>
              <a:latin typeface="Courier New"/>
            </a:endParaRPr>
          </a:p>
          <a:p>
            <a:pPr>
              <a:buNone/>
            </a:pPr>
            <a:r>
              <a:rPr lang="en-US" sz="1400" b="1" dirty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14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400" b="1" dirty="0">
                <a:solidFill>
                  <a:srgbClr val="000080"/>
                </a:solidFill>
                <a:latin typeface="Courier New"/>
              </a:rPr>
              <a:t>SUMMARY</a:t>
            </a:r>
            <a:r>
              <a:rPr lang="en-US" sz="14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400" b="1" dirty="0">
                <a:solidFill>
                  <a:srgbClr val="0000FF"/>
                </a:solidFill>
                <a:latin typeface="Courier New"/>
              </a:rPr>
              <a:t>NWAY</a:t>
            </a:r>
            <a:r>
              <a:rPr lang="en-US" sz="14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400" b="1" dirty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1400" b="1" dirty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1400" b="1" dirty="0" err="1">
                <a:solidFill>
                  <a:srgbClr val="000000"/>
                </a:solidFill>
                <a:latin typeface="Courier New"/>
              </a:rPr>
              <a:t>nc.data</a:t>
            </a:r>
            <a:r>
              <a:rPr lang="en-US" sz="1400" b="1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it-IT" sz="1400" dirty="0">
                <a:solidFill>
                  <a:srgbClr val="0000FF"/>
                </a:solidFill>
                <a:latin typeface="Courier New"/>
              </a:rPr>
              <a:t>VAR</a:t>
            </a:r>
            <a:r>
              <a:rPr lang="it-IT" sz="1400" dirty="0">
                <a:solidFill>
                  <a:srgbClr val="000000"/>
                </a:solidFill>
                <a:latin typeface="Courier New"/>
              </a:rPr>
              <a:t> race;</a:t>
            </a:r>
          </a:p>
          <a:p>
            <a:pPr>
              <a:buNone/>
            </a:pPr>
            <a:r>
              <a:rPr lang="en-US" sz="1400" dirty="0">
                <a:solidFill>
                  <a:srgbClr val="0000FF"/>
                </a:solidFill>
                <a:latin typeface="Courier New"/>
              </a:rPr>
              <a:t>CLASS</a:t>
            </a:r>
            <a:r>
              <a:rPr lang="en-US" sz="14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urier New"/>
              </a:rPr>
              <a:t>b_group</a:t>
            </a:r>
            <a:r>
              <a:rPr lang="en-US" sz="1400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1400" dirty="0">
                <a:solidFill>
                  <a:srgbClr val="0000FF"/>
                </a:solidFill>
                <a:latin typeface="Courier New"/>
              </a:rPr>
              <a:t>OUTPUT</a:t>
            </a:r>
            <a:r>
              <a:rPr lang="en-US" sz="14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Courier New"/>
              </a:rPr>
              <a:t>OUT</a:t>
            </a:r>
            <a:r>
              <a:rPr lang="en-US" sz="1400" dirty="0">
                <a:solidFill>
                  <a:srgbClr val="000000"/>
                </a:solidFill>
                <a:latin typeface="Courier New"/>
              </a:rPr>
              <a:t>=cluster </a:t>
            </a:r>
            <a:r>
              <a:rPr lang="en-US" sz="1400" dirty="0">
                <a:solidFill>
                  <a:srgbClr val="0000FF"/>
                </a:solidFill>
                <a:latin typeface="Courier New"/>
              </a:rPr>
              <a:t>MEAN</a:t>
            </a:r>
            <a:r>
              <a:rPr lang="en-US" sz="1400" dirty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1400" dirty="0" err="1">
                <a:solidFill>
                  <a:srgbClr val="000000"/>
                </a:solidFill>
                <a:latin typeface="Courier New"/>
              </a:rPr>
              <a:t>race_bgc</a:t>
            </a:r>
            <a:r>
              <a:rPr lang="en-US" sz="1400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1400" b="1" dirty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1400" b="1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endParaRPr lang="en-US" sz="1100" b="1" dirty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sz="1400" b="1" dirty="0">
                <a:solidFill>
                  <a:srgbClr val="000080"/>
                </a:solidFill>
                <a:latin typeface="Courier New"/>
              </a:rPr>
              <a:t>DATA</a:t>
            </a:r>
            <a:r>
              <a:rPr lang="en-US" sz="14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Courier New"/>
              </a:rPr>
              <a:t>nc.data_final</a:t>
            </a:r>
            <a:r>
              <a:rPr lang="en-US" sz="1400" b="1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1400" dirty="0">
                <a:solidFill>
                  <a:srgbClr val="0000FF"/>
                </a:solidFill>
                <a:latin typeface="Courier New"/>
              </a:rPr>
              <a:t>MERGE</a:t>
            </a:r>
            <a:r>
              <a:rPr lang="en-US" sz="14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urier New"/>
              </a:rPr>
              <a:t>nc.data</a:t>
            </a:r>
            <a:r>
              <a:rPr lang="en-US" sz="1400" dirty="0">
                <a:solidFill>
                  <a:srgbClr val="000000"/>
                </a:solidFill>
                <a:latin typeface="Courier New"/>
              </a:rPr>
              <a:t> cluster;</a:t>
            </a:r>
          </a:p>
          <a:p>
            <a:pPr>
              <a:buNone/>
            </a:pPr>
            <a:r>
              <a:rPr lang="en-US" sz="1400" dirty="0">
                <a:solidFill>
                  <a:srgbClr val="0000FF"/>
                </a:solidFill>
                <a:latin typeface="Courier New"/>
              </a:rPr>
              <a:t>BY</a:t>
            </a:r>
            <a:r>
              <a:rPr lang="en-US" sz="14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urier New"/>
              </a:rPr>
              <a:t>b_group</a:t>
            </a:r>
            <a:r>
              <a:rPr lang="en-US" sz="1400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1400" dirty="0" err="1">
                <a:solidFill>
                  <a:srgbClr val="000000"/>
                </a:solidFill>
                <a:latin typeface="Courier New"/>
              </a:rPr>
              <a:t>race_c</a:t>
            </a:r>
            <a:r>
              <a:rPr lang="en-US" sz="1400" dirty="0">
                <a:solidFill>
                  <a:srgbClr val="000000"/>
                </a:solidFill>
                <a:latin typeface="Courier New"/>
              </a:rPr>
              <a:t>=race-</a:t>
            </a:r>
            <a:r>
              <a:rPr lang="en-US" sz="1400" dirty="0" err="1">
                <a:solidFill>
                  <a:srgbClr val="000000"/>
                </a:solidFill>
                <a:latin typeface="Courier New"/>
              </a:rPr>
              <a:t>race_bgc</a:t>
            </a:r>
            <a:r>
              <a:rPr lang="en-US" sz="1400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1400" b="1" dirty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1400" b="1" dirty="0">
                <a:solidFill>
                  <a:srgbClr val="000000"/>
                </a:solidFill>
                <a:latin typeface="Courier New"/>
              </a:rPr>
              <a:t>;</a:t>
            </a:r>
            <a:endParaRPr lang="en-US" sz="1400" dirty="0"/>
          </a:p>
          <a:p>
            <a:endParaRPr lang="en-US" sz="1400" b="1" dirty="0" smtClean="0">
              <a:solidFill>
                <a:srgbClr val="000080"/>
              </a:solidFill>
              <a:latin typeface="Courier New"/>
            </a:endParaRPr>
          </a:p>
          <a:p>
            <a:r>
              <a:rPr lang="en-US" sz="1400" b="1" dirty="0" err="1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14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400" b="1" dirty="0" err="1" smtClean="0">
                <a:solidFill>
                  <a:srgbClr val="000080"/>
                </a:solidFill>
                <a:latin typeface="Courier New"/>
              </a:rPr>
              <a:t>glimmix</a:t>
            </a:r>
            <a:r>
              <a:rPr lang="en-US" sz="14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4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1400" b="1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1400" b="1" dirty="0" err="1" smtClean="0">
                <a:solidFill>
                  <a:srgbClr val="000000"/>
                </a:solidFill>
                <a:latin typeface="Courier New"/>
              </a:rPr>
              <a:t>nc.data_final</a:t>
            </a:r>
            <a:r>
              <a:rPr lang="en-US" sz="14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400" b="1" dirty="0" smtClean="0">
                <a:solidFill>
                  <a:srgbClr val="0000FF"/>
                </a:solidFill>
                <a:latin typeface="Courier New"/>
              </a:rPr>
              <a:t>method</a:t>
            </a:r>
            <a:r>
              <a:rPr lang="en-US" sz="1400" b="1" dirty="0" smtClean="0">
                <a:solidFill>
                  <a:srgbClr val="000000"/>
                </a:solidFill>
                <a:latin typeface="Courier New"/>
              </a:rPr>
              <a:t>=quad;</a:t>
            </a:r>
          </a:p>
          <a:p>
            <a:r>
              <a:rPr lang="en-US" sz="1400" dirty="0" smtClean="0">
                <a:solidFill>
                  <a:srgbClr val="0000FF"/>
                </a:solidFill>
                <a:latin typeface="Courier New"/>
              </a:rPr>
              <a:t>class</a:t>
            </a:r>
            <a:r>
              <a:rPr lang="en-US" sz="14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Courier New"/>
              </a:rPr>
              <a:t>b_group</a:t>
            </a:r>
            <a:r>
              <a:rPr lang="en-US" sz="14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US" sz="1400" dirty="0" smtClean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14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Courier New"/>
              </a:rPr>
              <a:t>ga_clean</a:t>
            </a:r>
            <a:r>
              <a:rPr lang="en-US" sz="1400" dirty="0" smtClean="0">
                <a:solidFill>
                  <a:srgbClr val="000000"/>
                </a:solidFill>
                <a:latin typeface="Courier New"/>
              </a:rPr>
              <a:t> = </a:t>
            </a:r>
            <a:r>
              <a:rPr lang="en-US" sz="1400" dirty="0" err="1" smtClean="0">
                <a:solidFill>
                  <a:srgbClr val="000000"/>
                </a:solidFill>
                <a:latin typeface="Courier New"/>
              </a:rPr>
              <a:t>race_c</a:t>
            </a:r>
            <a:r>
              <a:rPr lang="en-US" sz="1400" dirty="0" smtClean="0">
                <a:solidFill>
                  <a:srgbClr val="000000"/>
                </a:solidFill>
                <a:latin typeface="Courier New"/>
              </a:rPr>
              <a:t> /</a:t>
            </a:r>
            <a:r>
              <a:rPr lang="en-US" sz="1400" dirty="0" smtClean="0">
                <a:solidFill>
                  <a:srgbClr val="0000FF"/>
                </a:solidFill>
                <a:latin typeface="Courier New"/>
              </a:rPr>
              <a:t>solution</a:t>
            </a:r>
            <a:r>
              <a:rPr lang="en-US" sz="1400" dirty="0" smtClean="0">
                <a:solidFill>
                  <a:srgbClr val="000000"/>
                </a:solidFill>
                <a:latin typeface="Courier New"/>
              </a:rPr>
              <a:t> ;</a:t>
            </a:r>
          </a:p>
          <a:p>
            <a:r>
              <a:rPr lang="en-US" sz="1400" dirty="0" smtClean="0">
                <a:solidFill>
                  <a:srgbClr val="0000FF"/>
                </a:solidFill>
                <a:latin typeface="Courier New"/>
              </a:rPr>
              <a:t>random</a:t>
            </a:r>
            <a:r>
              <a:rPr lang="en-US" sz="1400" dirty="0" smtClean="0">
                <a:solidFill>
                  <a:srgbClr val="000000"/>
                </a:solidFill>
                <a:latin typeface="Courier New"/>
              </a:rPr>
              <a:t> intercept / </a:t>
            </a:r>
            <a:r>
              <a:rPr lang="en-US" sz="1400" dirty="0" smtClean="0">
                <a:solidFill>
                  <a:srgbClr val="0000FF"/>
                </a:solidFill>
                <a:latin typeface="Courier New"/>
              </a:rPr>
              <a:t>subject</a:t>
            </a:r>
            <a:r>
              <a:rPr lang="en-US" sz="14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1400" dirty="0" err="1" smtClean="0">
                <a:solidFill>
                  <a:srgbClr val="000000"/>
                </a:solidFill>
                <a:latin typeface="Courier New"/>
              </a:rPr>
              <a:t>b_group</a:t>
            </a:r>
            <a:r>
              <a:rPr lang="en-US" sz="14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US" sz="14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14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US" sz="1100" dirty="0" smtClean="0">
                <a:latin typeface="SAS Monospace"/>
              </a:rPr>
              <a:t> 		</a:t>
            </a:r>
            <a:r>
              <a:rPr lang="en-US" sz="1200" dirty="0" smtClean="0">
                <a:latin typeface="SAS Monospace"/>
              </a:rPr>
              <a:t>Covariance Parameter Estimates</a:t>
            </a:r>
          </a:p>
          <a:p>
            <a:endParaRPr lang="en-US" sz="1200" dirty="0" smtClean="0">
              <a:latin typeface="SAS Monospace"/>
            </a:endParaRPr>
          </a:p>
          <a:p>
            <a:r>
              <a:rPr lang="en-US" sz="1200" dirty="0" smtClean="0">
                <a:latin typeface="SAS Monospace"/>
              </a:rPr>
              <a:t>                                                              Standard</a:t>
            </a:r>
          </a:p>
          <a:p>
            <a:r>
              <a:rPr lang="en-US" sz="1200" dirty="0" smtClean="0">
                <a:latin typeface="SAS Monospace"/>
              </a:rPr>
              <a:t>                          </a:t>
            </a:r>
            <a:r>
              <a:rPr lang="en-US" sz="1200" dirty="0" err="1" smtClean="0">
                <a:latin typeface="SAS Monospace"/>
              </a:rPr>
              <a:t>Cov</a:t>
            </a:r>
            <a:r>
              <a:rPr lang="en-US" sz="1200" dirty="0" smtClean="0">
                <a:latin typeface="SAS Monospace"/>
              </a:rPr>
              <a:t> </a:t>
            </a:r>
            <a:r>
              <a:rPr lang="en-US" sz="1200" dirty="0" err="1" smtClean="0">
                <a:latin typeface="SAS Monospace"/>
              </a:rPr>
              <a:t>Parm</a:t>
            </a:r>
            <a:r>
              <a:rPr lang="en-US" sz="1200" dirty="0" smtClean="0">
                <a:latin typeface="SAS Monospace"/>
              </a:rPr>
              <a:t>     Subject    Estimate       Error</a:t>
            </a:r>
          </a:p>
          <a:p>
            <a:endParaRPr lang="en-US" sz="1200" dirty="0" smtClean="0">
              <a:latin typeface="SAS Monospace"/>
            </a:endParaRPr>
          </a:p>
          <a:p>
            <a:r>
              <a:rPr lang="en-US" sz="1200" dirty="0" smtClean="0">
                <a:latin typeface="SAS Monospace"/>
              </a:rPr>
              <a:t>                          Intercept    </a:t>
            </a:r>
            <a:r>
              <a:rPr lang="en-US" sz="1200" dirty="0" err="1" smtClean="0">
                <a:latin typeface="SAS Monospace"/>
              </a:rPr>
              <a:t>b_group</a:t>
            </a:r>
            <a:r>
              <a:rPr lang="en-US" sz="1200" dirty="0" smtClean="0">
                <a:latin typeface="SAS Monospace"/>
              </a:rPr>
              <a:t>     0.08497     0.01187</a:t>
            </a:r>
          </a:p>
          <a:p>
            <a:r>
              <a:rPr lang="en-US" sz="1200" dirty="0" smtClean="0">
                <a:latin typeface="SAS Monospace"/>
              </a:rPr>
              <a:t>                          Residual                  4.5397     0.03641</a:t>
            </a:r>
          </a:p>
          <a:p>
            <a:endParaRPr lang="en-US" sz="1200" dirty="0" smtClean="0">
              <a:latin typeface="SAS Monospace"/>
            </a:endParaRPr>
          </a:p>
          <a:p>
            <a:r>
              <a:rPr lang="en-US" sz="1200" dirty="0" smtClean="0">
                <a:latin typeface="SAS Monospace"/>
              </a:rPr>
              <a:t>                                  Solutions for Fixed Effects</a:t>
            </a:r>
          </a:p>
          <a:p>
            <a:r>
              <a:rPr lang="en-US" sz="1200" dirty="0" smtClean="0">
                <a:latin typeface="SAS Monospace"/>
              </a:rPr>
              <a:t>                                                Standard</a:t>
            </a:r>
          </a:p>
          <a:p>
            <a:r>
              <a:rPr lang="fr-FR" sz="1200" dirty="0" smtClean="0">
                <a:latin typeface="SAS Monospace"/>
              </a:rPr>
              <a:t>               </a:t>
            </a:r>
            <a:r>
              <a:rPr lang="fr-FR" sz="1200" dirty="0" err="1" smtClean="0">
                <a:latin typeface="SAS Monospace"/>
              </a:rPr>
              <a:t>Effect</a:t>
            </a:r>
            <a:r>
              <a:rPr lang="fr-FR" sz="1200" dirty="0" smtClean="0">
                <a:latin typeface="SAS Monospace"/>
              </a:rPr>
              <a:t>       </a:t>
            </a:r>
            <a:r>
              <a:rPr lang="fr-FR" sz="1200" dirty="0" err="1" smtClean="0">
                <a:latin typeface="SAS Monospace"/>
              </a:rPr>
              <a:t>Estimate</a:t>
            </a:r>
            <a:r>
              <a:rPr lang="fr-FR" sz="1200" dirty="0" smtClean="0">
                <a:latin typeface="SAS Monospace"/>
              </a:rPr>
              <a:t>       </a:t>
            </a:r>
            <a:r>
              <a:rPr lang="fr-FR" sz="1200" dirty="0" err="1" smtClean="0">
                <a:latin typeface="SAS Monospace"/>
              </a:rPr>
              <a:t>Error</a:t>
            </a:r>
            <a:r>
              <a:rPr lang="fr-FR" sz="1200" dirty="0" smtClean="0">
                <a:latin typeface="SAS Monospace"/>
              </a:rPr>
              <a:t>       DF    t Value    Pr &gt; |t|</a:t>
            </a:r>
          </a:p>
          <a:p>
            <a:endParaRPr lang="en-US" sz="1200" dirty="0" smtClean="0">
              <a:latin typeface="SAS Monospace"/>
            </a:endParaRPr>
          </a:p>
          <a:p>
            <a:r>
              <a:rPr lang="en-US" sz="1200" dirty="0" smtClean="0">
                <a:latin typeface="SAS Monospace"/>
              </a:rPr>
              <a:t>               Intercept     38.8596     0.02065      389    1882.23      &lt;.0001</a:t>
            </a:r>
          </a:p>
          <a:p>
            <a:r>
              <a:rPr lang="en-US" sz="1200" dirty="0" smtClean="0">
                <a:latin typeface="SAS Monospace"/>
              </a:rPr>
              <a:t>               </a:t>
            </a:r>
            <a:r>
              <a:rPr lang="en-US" sz="1200" dirty="0" err="1" smtClean="0">
                <a:solidFill>
                  <a:srgbClr val="FF0000"/>
                </a:solidFill>
                <a:latin typeface="SAS Monospace"/>
              </a:rPr>
              <a:t>race_c</a:t>
            </a:r>
            <a:r>
              <a:rPr lang="en-US" sz="1200" dirty="0" smtClean="0">
                <a:solidFill>
                  <a:srgbClr val="FF0000"/>
                </a:solidFill>
                <a:latin typeface="SAS Monospace"/>
              </a:rPr>
              <a:t>        -0.4692     0.03298    31098     -14.23      &lt;.0001</a:t>
            </a:r>
          </a:p>
          <a:p>
            <a:endParaRPr lang="en-US" sz="1200" dirty="0" smtClean="0">
              <a:latin typeface="SAS Monospace"/>
            </a:endParaRPr>
          </a:p>
          <a:p>
            <a:endParaRPr lang="en-US" sz="1200" dirty="0" smtClean="0">
              <a:latin typeface="SAS Monospace"/>
            </a:endParaRPr>
          </a:p>
          <a:p>
            <a:r>
              <a:rPr lang="en-US" sz="1200" dirty="0" smtClean="0">
                <a:latin typeface="SAS Monospace"/>
              </a:rPr>
              <a:t>                            </a:t>
            </a:r>
            <a:endParaRPr lang="en-US" sz="1200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0"/>
            <a:ext cx="8686800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1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xtlogit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ptb_total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race_c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b_group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 re or</a:t>
            </a:r>
          </a:p>
          <a:p>
            <a:endParaRPr lang="en-US" sz="11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Random-effects logistic regression              Number of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obs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=     31489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Group variable: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b_group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                 Number of groups   =       390</a:t>
            </a:r>
          </a:p>
          <a:p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Random effects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u_i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~ Gaussian                  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Obs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per group: min =         1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                                                      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avg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=      80.7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                                                       max =       652</a:t>
            </a:r>
          </a:p>
          <a:p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                                        Wald chi2(1)       =     83.13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Log likelihood  = -9384.2229                   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Prob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&gt; chi2        =    0.0000</a:t>
            </a:r>
          </a:p>
          <a:p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------------------------------------------------------------------------------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ptb_total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|         OR   Std. Err.      z    P&gt;|z|     [95% Conf. Interval]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-------------+----------------------------------------------------------------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race_c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|   1.610407   .0841611     9.12   0.000     1.453621    1.784104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-------------+----------------------------------------------------------------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/lnsig2u |  -2.192009   .1819926                     -2.548708    -1.83531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-------------+----------------------------------------------------------------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sigma_u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|   .3342037   .0304113                      .2796115    .3994546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 rho |   .0328355   .0057796                       .023213     .046258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------------------------------------------------------------------------------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Likelihood-ratio test of rho=0: chibar2(01) =    83.11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Prob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&gt;= chibar2 = 0.000</a:t>
            </a:r>
          </a:p>
          <a:p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1600" dirty="0" smtClean="0">
              <a:cs typeface="Courier New" pitchFamily="49" charset="0"/>
            </a:endParaRPr>
          </a:p>
          <a:p>
            <a:r>
              <a:rPr lang="en-US" sz="1600" dirty="0" smtClean="0">
                <a:cs typeface="Courier New" pitchFamily="49" charset="0"/>
              </a:rPr>
              <a:t>OR now corresponds to within-neighborhood effect of race obtained in FE model (1.61)</a:t>
            </a:r>
          </a:p>
          <a:p>
            <a:endParaRPr lang="en-US" sz="1600" dirty="0" smtClean="0">
              <a:cs typeface="Courier New" pitchFamily="49" charset="0"/>
            </a:endParaRPr>
          </a:p>
          <a:p>
            <a:r>
              <a:rPr lang="en-US" sz="1600" dirty="0" smtClean="0">
                <a:cs typeface="Courier New" pitchFamily="49" charset="0"/>
              </a:rPr>
              <a:t>ICC is now much larger than in the RE model (0.005 </a:t>
            </a:r>
            <a:r>
              <a:rPr lang="en-US" sz="1600" dirty="0" smtClean="0">
                <a:cs typeface="Courier New" pitchFamily="49" charset="0"/>
                <a:sym typeface="Wingdings" pitchFamily="2" charset="2"/>
              </a:rPr>
              <a:t> 0.032) because it is not adjusted for racial clustering/segregation across neighborhoods</a:t>
            </a:r>
            <a:endParaRPr lang="en-US" sz="1600" dirty="0" smtClean="0">
              <a:cs typeface="Courier New" pitchFamily="49" charset="0"/>
            </a:endParaRPr>
          </a:p>
          <a:p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76200"/>
            <a:ext cx="8763000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14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400" b="1" dirty="0" smtClean="0">
                <a:solidFill>
                  <a:srgbClr val="000080"/>
                </a:solidFill>
                <a:latin typeface="Courier New"/>
              </a:rPr>
              <a:t>SUMMARY</a:t>
            </a:r>
            <a:r>
              <a:rPr lang="en-US" sz="14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400" b="1" dirty="0" smtClean="0">
                <a:solidFill>
                  <a:srgbClr val="0000FF"/>
                </a:solidFill>
                <a:latin typeface="Courier New"/>
              </a:rPr>
              <a:t>NWAY</a:t>
            </a:r>
            <a:r>
              <a:rPr lang="en-US" sz="14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4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1400" b="1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1400" b="1" dirty="0" err="1" smtClean="0">
                <a:solidFill>
                  <a:srgbClr val="000000"/>
                </a:solidFill>
                <a:latin typeface="Courier New"/>
              </a:rPr>
              <a:t>nc.data</a:t>
            </a:r>
            <a:r>
              <a:rPr lang="en-US" sz="14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it-IT" sz="1400" dirty="0" smtClean="0">
                <a:solidFill>
                  <a:srgbClr val="0000FF"/>
                </a:solidFill>
                <a:latin typeface="Courier New"/>
              </a:rPr>
              <a:t>VAR</a:t>
            </a:r>
            <a:r>
              <a:rPr lang="it-IT" sz="1400" dirty="0" smtClean="0">
                <a:solidFill>
                  <a:srgbClr val="000000"/>
                </a:solidFill>
                <a:latin typeface="Courier New"/>
              </a:rPr>
              <a:t> race;</a:t>
            </a:r>
            <a:endParaRPr lang="it-IT" sz="1400" dirty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sz="1400" dirty="0">
                <a:solidFill>
                  <a:srgbClr val="0000FF"/>
                </a:solidFill>
                <a:latin typeface="Courier New"/>
              </a:rPr>
              <a:t>CLASS</a:t>
            </a:r>
            <a:r>
              <a:rPr lang="en-US" sz="14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Courier New"/>
              </a:rPr>
              <a:t>b_group</a:t>
            </a:r>
            <a:r>
              <a:rPr lang="en-US" sz="1400" dirty="0" smtClean="0">
                <a:solidFill>
                  <a:srgbClr val="000000"/>
                </a:solidFill>
                <a:latin typeface="Courier New"/>
              </a:rPr>
              <a:t>;</a:t>
            </a:r>
            <a:endParaRPr lang="en-US" sz="1400" dirty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sz="1400" dirty="0">
                <a:solidFill>
                  <a:srgbClr val="0000FF"/>
                </a:solidFill>
                <a:latin typeface="Courier New"/>
              </a:rPr>
              <a:t>OUTPUT</a:t>
            </a:r>
            <a:r>
              <a:rPr lang="en-US" sz="14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Courier New"/>
              </a:rPr>
              <a:t>OUT</a:t>
            </a:r>
            <a:r>
              <a:rPr lang="en-US" sz="1400" dirty="0">
                <a:solidFill>
                  <a:srgbClr val="000000"/>
                </a:solidFill>
                <a:latin typeface="Courier New"/>
              </a:rPr>
              <a:t>=cluster </a:t>
            </a:r>
            <a:r>
              <a:rPr lang="en-US" sz="1400" dirty="0" smtClean="0">
                <a:solidFill>
                  <a:srgbClr val="0000FF"/>
                </a:solidFill>
                <a:latin typeface="Courier New"/>
              </a:rPr>
              <a:t>MEAN</a:t>
            </a:r>
            <a:r>
              <a:rPr lang="en-US" sz="14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1400" dirty="0" err="1" smtClean="0">
                <a:solidFill>
                  <a:srgbClr val="000000"/>
                </a:solidFill>
                <a:latin typeface="Courier New"/>
              </a:rPr>
              <a:t>race_bgc</a:t>
            </a:r>
            <a:r>
              <a:rPr lang="en-US" sz="1400" dirty="0" smtClean="0">
                <a:solidFill>
                  <a:srgbClr val="000000"/>
                </a:solidFill>
                <a:latin typeface="Courier New"/>
              </a:rPr>
              <a:t>;</a:t>
            </a:r>
            <a:endParaRPr lang="en-US" sz="1400" dirty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sz="1400" b="1" dirty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1400" b="1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endParaRPr lang="en-US" sz="1100" b="1" dirty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sz="1400" b="1" dirty="0">
                <a:solidFill>
                  <a:srgbClr val="000080"/>
                </a:solidFill>
                <a:latin typeface="Courier New"/>
              </a:rPr>
              <a:t>DATA</a:t>
            </a:r>
            <a:r>
              <a:rPr lang="en-US" sz="14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Courier New"/>
              </a:rPr>
              <a:t>nc.data_final</a:t>
            </a:r>
            <a:r>
              <a:rPr lang="en-US" sz="1400" b="1" dirty="0" smtClean="0">
                <a:solidFill>
                  <a:srgbClr val="000000"/>
                </a:solidFill>
                <a:latin typeface="Courier New"/>
              </a:rPr>
              <a:t>;</a:t>
            </a:r>
            <a:endParaRPr lang="en-US" sz="1400" b="1" dirty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sz="1400" dirty="0">
                <a:solidFill>
                  <a:srgbClr val="0000FF"/>
                </a:solidFill>
                <a:latin typeface="Courier New"/>
              </a:rPr>
              <a:t>MERGE</a:t>
            </a:r>
            <a:r>
              <a:rPr lang="en-US" sz="14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Courier New"/>
              </a:rPr>
              <a:t>nc.data</a:t>
            </a:r>
            <a:r>
              <a:rPr lang="en-US" sz="14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Courier New"/>
              </a:rPr>
              <a:t>cluster;</a:t>
            </a:r>
          </a:p>
          <a:p>
            <a:pPr>
              <a:buNone/>
            </a:pPr>
            <a:r>
              <a:rPr lang="en-US" sz="1400" dirty="0">
                <a:solidFill>
                  <a:srgbClr val="0000FF"/>
                </a:solidFill>
                <a:latin typeface="Courier New"/>
              </a:rPr>
              <a:t>BY</a:t>
            </a:r>
            <a:r>
              <a:rPr lang="en-US" sz="14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Courier New"/>
              </a:rPr>
              <a:t>b_group</a:t>
            </a:r>
            <a:r>
              <a:rPr lang="en-US" sz="14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1400" dirty="0" err="1">
                <a:solidFill>
                  <a:srgbClr val="000000"/>
                </a:solidFill>
                <a:latin typeface="Courier New"/>
              </a:rPr>
              <a:t>r</a:t>
            </a:r>
            <a:r>
              <a:rPr lang="en-US" sz="1400" dirty="0" err="1" smtClean="0">
                <a:solidFill>
                  <a:srgbClr val="000000"/>
                </a:solidFill>
                <a:latin typeface="Courier New"/>
              </a:rPr>
              <a:t>ace_c</a:t>
            </a:r>
            <a:r>
              <a:rPr lang="en-US" sz="1400" dirty="0" smtClean="0">
                <a:solidFill>
                  <a:srgbClr val="000000"/>
                </a:solidFill>
                <a:latin typeface="Courier New"/>
              </a:rPr>
              <a:t>=race-</a:t>
            </a:r>
            <a:r>
              <a:rPr lang="en-US" sz="1400" dirty="0" err="1" smtClean="0">
                <a:solidFill>
                  <a:srgbClr val="000000"/>
                </a:solidFill>
                <a:latin typeface="Courier New"/>
              </a:rPr>
              <a:t>race_bgc</a:t>
            </a:r>
            <a:r>
              <a:rPr lang="en-US" sz="1400" dirty="0" smtClean="0">
                <a:solidFill>
                  <a:srgbClr val="000000"/>
                </a:solidFill>
                <a:latin typeface="Courier New"/>
              </a:rPr>
              <a:t>;</a:t>
            </a:r>
            <a:endParaRPr lang="en-US" sz="1400" dirty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sz="1400" b="1" dirty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1400" b="1" dirty="0">
                <a:solidFill>
                  <a:srgbClr val="000000"/>
                </a:solidFill>
                <a:latin typeface="Courier New"/>
              </a:rPr>
              <a:t>;</a:t>
            </a:r>
            <a:endParaRPr lang="en-US" sz="1400" dirty="0"/>
          </a:p>
          <a:p>
            <a:endParaRPr lang="en-US" sz="1100" b="1" dirty="0" smtClean="0">
              <a:solidFill>
                <a:srgbClr val="000080"/>
              </a:solidFill>
              <a:latin typeface="Courier New"/>
            </a:endParaRPr>
          </a:p>
          <a:p>
            <a:r>
              <a:rPr lang="en-US" sz="1400" b="1" dirty="0" err="1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14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400" b="1" dirty="0" err="1" smtClean="0">
                <a:solidFill>
                  <a:srgbClr val="000080"/>
                </a:solidFill>
                <a:latin typeface="Courier New"/>
              </a:rPr>
              <a:t>glimmix</a:t>
            </a:r>
            <a:r>
              <a:rPr lang="en-US" sz="14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4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1400" b="1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1400" b="1" dirty="0" err="1" smtClean="0">
                <a:solidFill>
                  <a:srgbClr val="000000"/>
                </a:solidFill>
                <a:latin typeface="Courier New"/>
              </a:rPr>
              <a:t>nc.data_final</a:t>
            </a:r>
            <a:r>
              <a:rPr lang="en-US" sz="14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400" b="1" dirty="0" smtClean="0">
                <a:solidFill>
                  <a:srgbClr val="0000FF"/>
                </a:solidFill>
                <a:latin typeface="Courier New"/>
              </a:rPr>
              <a:t>method</a:t>
            </a:r>
            <a:r>
              <a:rPr lang="en-US" sz="1400" b="1" dirty="0" smtClean="0">
                <a:solidFill>
                  <a:srgbClr val="000000"/>
                </a:solidFill>
                <a:latin typeface="Courier New"/>
              </a:rPr>
              <a:t>=quad;</a:t>
            </a:r>
          </a:p>
          <a:p>
            <a:r>
              <a:rPr lang="en-US" sz="1400" dirty="0" smtClean="0">
                <a:solidFill>
                  <a:srgbClr val="0000FF"/>
                </a:solidFill>
                <a:latin typeface="Courier New"/>
              </a:rPr>
              <a:t>class</a:t>
            </a:r>
            <a:r>
              <a:rPr lang="en-US" sz="14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Courier New"/>
              </a:rPr>
              <a:t>b_group</a:t>
            </a:r>
            <a:r>
              <a:rPr lang="en-US" sz="14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US" sz="1400" dirty="0" smtClean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14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Courier New"/>
              </a:rPr>
              <a:t>ptb_total</a:t>
            </a:r>
            <a:r>
              <a:rPr lang="en-US" sz="1400" dirty="0" smtClean="0">
                <a:solidFill>
                  <a:srgbClr val="000000"/>
                </a:solidFill>
                <a:latin typeface="Courier New"/>
              </a:rPr>
              <a:t> (</a:t>
            </a:r>
            <a:r>
              <a:rPr lang="en-US" sz="1400" dirty="0" smtClean="0">
                <a:solidFill>
                  <a:srgbClr val="0000FF"/>
                </a:solidFill>
                <a:latin typeface="Courier New"/>
              </a:rPr>
              <a:t>descending</a:t>
            </a:r>
            <a:r>
              <a:rPr lang="en-US" sz="1400" dirty="0" smtClean="0">
                <a:solidFill>
                  <a:srgbClr val="000000"/>
                </a:solidFill>
                <a:latin typeface="Courier New"/>
              </a:rPr>
              <a:t>) = </a:t>
            </a:r>
            <a:r>
              <a:rPr lang="en-US" sz="1400" dirty="0" err="1" smtClean="0">
                <a:solidFill>
                  <a:srgbClr val="000000"/>
                </a:solidFill>
                <a:latin typeface="Courier New"/>
              </a:rPr>
              <a:t>race_c</a:t>
            </a:r>
            <a:r>
              <a:rPr lang="en-US" sz="1400" dirty="0" smtClean="0">
                <a:solidFill>
                  <a:srgbClr val="000000"/>
                </a:solidFill>
                <a:latin typeface="Courier New"/>
              </a:rPr>
              <a:t> /</a:t>
            </a:r>
            <a:r>
              <a:rPr lang="en-US" sz="1400" dirty="0" smtClean="0">
                <a:solidFill>
                  <a:srgbClr val="0000FF"/>
                </a:solidFill>
                <a:latin typeface="Courier New"/>
              </a:rPr>
              <a:t>solution</a:t>
            </a:r>
            <a:r>
              <a:rPr lang="en-US" sz="14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400" dirty="0" smtClean="0">
                <a:solidFill>
                  <a:srgbClr val="0000FF"/>
                </a:solidFill>
                <a:latin typeface="Courier New"/>
              </a:rPr>
              <a:t>dist</a:t>
            </a:r>
            <a:r>
              <a:rPr lang="en-US" sz="1400" dirty="0" smtClean="0">
                <a:solidFill>
                  <a:srgbClr val="000000"/>
                </a:solidFill>
                <a:latin typeface="Courier New"/>
              </a:rPr>
              <a:t>=bin </a:t>
            </a:r>
            <a:r>
              <a:rPr lang="en-US" sz="1400" dirty="0" smtClean="0">
                <a:solidFill>
                  <a:srgbClr val="0000FF"/>
                </a:solidFill>
                <a:latin typeface="Courier New"/>
              </a:rPr>
              <a:t>link</a:t>
            </a:r>
            <a:r>
              <a:rPr lang="en-US" sz="14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1400" dirty="0" err="1" smtClean="0">
                <a:solidFill>
                  <a:srgbClr val="000000"/>
                </a:solidFill>
                <a:latin typeface="Courier New"/>
              </a:rPr>
              <a:t>logit</a:t>
            </a:r>
            <a:r>
              <a:rPr lang="en-US" sz="14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400" dirty="0" err="1" smtClean="0">
                <a:solidFill>
                  <a:srgbClr val="0000FF"/>
                </a:solidFill>
                <a:latin typeface="Courier New"/>
              </a:rPr>
              <a:t>oddsratio</a:t>
            </a:r>
            <a:r>
              <a:rPr lang="en-US" sz="14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US" sz="1400" dirty="0" smtClean="0">
                <a:solidFill>
                  <a:srgbClr val="0000FF"/>
                </a:solidFill>
                <a:latin typeface="Courier New"/>
              </a:rPr>
              <a:t>random</a:t>
            </a:r>
            <a:r>
              <a:rPr lang="en-US" sz="1400" dirty="0" smtClean="0">
                <a:solidFill>
                  <a:srgbClr val="000000"/>
                </a:solidFill>
                <a:latin typeface="Courier New"/>
              </a:rPr>
              <a:t> intercept / </a:t>
            </a:r>
            <a:r>
              <a:rPr lang="en-US" sz="1400" dirty="0" smtClean="0">
                <a:solidFill>
                  <a:srgbClr val="0000FF"/>
                </a:solidFill>
                <a:latin typeface="Courier New"/>
              </a:rPr>
              <a:t>subject</a:t>
            </a:r>
            <a:r>
              <a:rPr lang="en-US" sz="14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1400" dirty="0" err="1" smtClean="0">
                <a:solidFill>
                  <a:srgbClr val="000000"/>
                </a:solidFill>
                <a:latin typeface="Courier New"/>
              </a:rPr>
              <a:t>b_group</a:t>
            </a:r>
            <a:r>
              <a:rPr lang="en-US" sz="14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US" sz="14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14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US" sz="1200" dirty="0" smtClean="0">
                <a:latin typeface="SAS Monospace"/>
              </a:rPr>
              <a:t>                            Covariance Parameter Estimates</a:t>
            </a:r>
          </a:p>
          <a:p>
            <a:r>
              <a:rPr lang="en-US" sz="1200" dirty="0" smtClean="0">
                <a:latin typeface="SAS Monospace"/>
              </a:rPr>
              <a:t>                                                              Standard</a:t>
            </a:r>
          </a:p>
          <a:p>
            <a:r>
              <a:rPr lang="en-US" sz="1200" dirty="0" smtClean="0">
                <a:latin typeface="SAS Monospace"/>
              </a:rPr>
              <a:t>                          </a:t>
            </a:r>
            <a:r>
              <a:rPr lang="en-US" sz="1200" dirty="0" err="1" smtClean="0">
                <a:latin typeface="SAS Monospace"/>
              </a:rPr>
              <a:t>Cov</a:t>
            </a:r>
            <a:r>
              <a:rPr lang="en-US" sz="1200" dirty="0" smtClean="0">
                <a:latin typeface="SAS Monospace"/>
              </a:rPr>
              <a:t> </a:t>
            </a:r>
            <a:r>
              <a:rPr lang="en-US" sz="1200" dirty="0" err="1" smtClean="0">
                <a:latin typeface="SAS Monospace"/>
              </a:rPr>
              <a:t>Parm</a:t>
            </a:r>
            <a:r>
              <a:rPr lang="en-US" sz="1200" dirty="0" smtClean="0">
                <a:latin typeface="SAS Monospace"/>
              </a:rPr>
              <a:t>     Subject    Estimate       Error</a:t>
            </a:r>
          </a:p>
          <a:p>
            <a:r>
              <a:rPr lang="en-US" sz="1200" dirty="0" smtClean="0">
                <a:latin typeface="SAS Monospace"/>
              </a:rPr>
              <a:t>                          Intercept    </a:t>
            </a:r>
            <a:r>
              <a:rPr lang="en-US" sz="1200" dirty="0" err="1" smtClean="0">
                <a:latin typeface="SAS Monospace"/>
              </a:rPr>
              <a:t>b_group</a:t>
            </a:r>
            <a:r>
              <a:rPr lang="en-US" sz="1200" dirty="0" smtClean="0">
                <a:latin typeface="SAS Monospace"/>
              </a:rPr>
              <a:t>      0.1113     0.02016</a:t>
            </a:r>
          </a:p>
          <a:p>
            <a:endParaRPr lang="en-US" sz="1200" dirty="0" smtClean="0">
              <a:latin typeface="SAS Monospace"/>
            </a:endParaRPr>
          </a:p>
          <a:p>
            <a:r>
              <a:rPr lang="en-US" sz="1200" dirty="0" smtClean="0">
                <a:latin typeface="SAS Monospace"/>
              </a:rPr>
              <a:t>                                  Solutions for Fixed Effects</a:t>
            </a:r>
          </a:p>
          <a:p>
            <a:r>
              <a:rPr lang="en-US" sz="1200" dirty="0" smtClean="0">
                <a:latin typeface="SAS Monospace"/>
              </a:rPr>
              <a:t>                                        Standard</a:t>
            </a:r>
          </a:p>
          <a:p>
            <a:r>
              <a:rPr lang="fr-FR" sz="1200" dirty="0" smtClean="0">
                <a:latin typeface="SAS Monospace"/>
              </a:rPr>
              <a:t>               </a:t>
            </a:r>
            <a:r>
              <a:rPr lang="fr-FR" sz="1200" dirty="0" err="1" smtClean="0">
                <a:latin typeface="SAS Monospace"/>
              </a:rPr>
              <a:t>Effect</a:t>
            </a:r>
            <a:r>
              <a:rPr lang="fr-FR" sz="1200" dirty="0" smtClean="0">
                <a:latin typeface="SAS Monospace"/>
              </a:rPr>
              <a:t>       </a:t>
            </a:r>
            <a:r>
              <a:rPr lang="fr-FR" sz="1200" dirty="0" err="1" smtClean="0">
                <a:latin typeface="SAS Monospace"/>
              </a:rPr>
              <a:t>Estimate</a:t>
            </a:r>
            <a:r>
              <a:rPr lang="fr-FR" sz="1200" dirty="0" smtClean="0">
                <a:latin typeface="SAS Monospace"/>
              </a:rPr>
              <a:t>       </a:t>
            </a:r>
            <a:r>
              <a:rPr lang="fr-FR" sz="1200" dirty="0" err="1" smtClean="0">
                <a:latin typeface="SAS Monospace"/>
              </a:rPr>
              <a:t>Error</a:t>
            </a:r>
            <a:r>
              <a:rPr lang="fr-FR" sz="1200" dirty="0" smtClean="0">
                <a:latin typeface="SAS Monospace"/>
              </a:rPr>
              <a:t>       DF    t Value    Pr &gt; |t|</a:t>
            </a:r>
          </a:p>
          <a:p>
            <a:endParaRPr lang="en-US" sz="1200" dirty="0" smtClean="0">
              <a:latin typeface="SAS Monospace"/>
            </a:endParaRPr>
          </a:p>
          <a:p>
            <a:r>
              <a:rPr lang="en-US" sz="1200" dirty="0" smtClean="0">
                <a:latin typeface="SAS Monospace"/>
              </a:rPr>
              <a:t>               Intercept     -2.3408     0.02861      389     -81.82      &lt;.0001</a:t>
            </a:r>
          </a:p>
          <a:p>
            <a:r>
              <a:rPr lang="en-US" sz="1200" dirty="0" smtClean="0">
                <a:latin typeface="SAS Monospace"/>
              </a:rPr>
              <a:t>               </a:t>
            </a:r>
            <a:r>
              <a:rPr lang="en-US" sz="1200" dirty="0" err="1" smtClean="0">
                <a:latin typeface="SAS Monospace"/>
              </a:rPr>
              <a:t>race_c</a:t>
            </a:r>
            <a:r>
              <a:rPr lang="en-US" sz="1200" dirty="0" smtClean="0">
                <a:latin typeface="SAS Monospace"/>
              </a:rPr>
              <a:t>         0.4764     0.05226    31098       9.12      &lt;.0001</a:t>
            </a:r>
          </a:p>
          <a:p>
            <a:endParaRPr lang="en-US" sz="1200" dirty="0" smtClean="0">
              <a:latin typeface="SAS Monospace"/>
            </a:endParaRPr>
          </a:p>
          <a:p>
            <a:r>
              <a:rPr lang="en-US" sz="1200" dirty="0" smtClean="0">
                <a:latin typeface="SAS Monospace"/>
              </a:rPr>
              <a:t>                                      Odds Ratio Estimates</a:t>
            </a:r>
          </a:p>
          <a:p>
            <a:r>
              <a:rPr lang="en-US" sz="1200" dirty="0" smtClean="0">
                <a:latin typeface="SAS Monospace"/>
              </a:rPr>
              <a:t>                                                              95% Confidence</a:t>
            </a:r>
          </a:p>
          <a:p>
            <a:r>
              <a:rPr lang="en-US" sz="1200" dirty="0" smtClean="0">
                <a:latin typeface="SAS Monospace"/>
              </a:rPr>
              <a:t>                 </a:t>
            </a:r>
            <a:r>
              <a:rPr lang="en-US" sz="1200" dirty="0" err="1" smtClean="0">
                <a:latin typeface="SAS Monospace"/>
              </a:rPr>
              <a:t>race_c</a:t>
            </a:r>
            <a:r>
              <a:rPr lang="en-US" sz="1200" dirty="0" smtClean="0">
                <a:latin typeface="SAS Monospace"/>
              </a:rPr>
              <a:t>    _</a:t>
            </a:r>
            <a:r>
              <a:rPr lang="en-US" sz="1200" dirty="0" err="1" smtClean="0">
                <a:latin typeface="SAS Monospace"/>
              </a:rPr>
              <a:t>race_c</a:t>
            </a:r>
            <a:r>
              <a:rPr lang="en-US" sz="1200" dirty="0" smtClean="0">
                <a:latin typeface="SAS Monospace"/>
              </a:rPr>
              <a:t>    Estimate       DF           Limits</a:t>
            </a:r>
          </a:p>
          <a:p>
            <a:endParaRPr lang="en-US" sz="1200" dirty="0" smtClean="0">
              <a:latin typeface="SAS Monospace"/>
            </a:endParaRPr>
          </a:p>
          <a:p>
            <a:r>
              <a:rPr lang="en-US" sz="1200" dirty="0" smtClean="0">
                <a:latin typeface="SAS Monospace"/>
              </a:rPr>
              <a:t>                      1      -1E-9       </a:t>
            </a:r>
            <a:r>
              <a:rPr lang="en-US" sz="1200" dirty="0" smtClean="0">
                <a:solidFill>
                  <a:srgbClr val="FF0000"/>
                </a:solidFill>
                <a:latin typeface="SAS Monospace"/>
              </a:rPr>
              <a:t>1.610    31098       1.454       1.784</a:t>
            </a:r>
          </a:p>
          <a:p>
            <a:endParaRPr lang="en-US" sz="1200" dirty="0" smtClean="0">
              <a:latin typeface="SAS Monospace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0"/>
            <a:ext cx="8839200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egen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race_bgc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=mean(race), by(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b_group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gen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race_c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=race-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race_bgc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xtreg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ga_clean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race_c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race_bgc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b_group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 re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mle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Random-effects ML regression                    Number of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obs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=     31489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Group variable: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b_group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                 Number of groups   =       390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Random effects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u_i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~ Gaussian                  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Obs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per group: min =         1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                                                      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avg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=      80.7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                                                       max =       652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                                        LR chi2(2)         =    431.28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Log likelihood  =  -68542.63                   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Prob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&gt; chi2        =    0.0000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------------------------------------------------------------------------------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ga_clean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|     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Coef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.   Std. Err.      z    P&gt;|z|     [95% Conf. Interval]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-------------+----------------------------------------------------------------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race_c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|  -.4692281   .0329838   -14.23   0.000    -.5338752   -.4045811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race_bgc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|  -.8450466   .0474493   -17.81   0.000    -.9380455   -.7520477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_cons |   38.89084   .0143968  2701.36   0.000     38.86263    38.91906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-------------+----------------------------------------------------------------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/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sigma_u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|   .1207709    .021501                      .0851965    .1711996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/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sigma_e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|   2.130694    .008534                      2.114033    2.147486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 rho |   .0032025   .0011389                      .0015566    .0062758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------------------------------------------------------------------------------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Likelihood-ratio test of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sigma_u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=0: chibar2(01)=   13.58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Prob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&gt;=chibar2 = 0.000</a:t>
            </a:r>
          </a:p>
          <a:p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cs typeface="Courier New" pitchFamily="49" charset="0"/>
              </a:rPr>
              <a:t>Within-neighborhood effect of race corresponds to that obtained in FE model (-0.47)</a:t>
            </a:r>
          </a:p>
          <a:p>
            <a:r>
              <a:rPr lang="en-US" sz="1600" dirty="0" smtClean="0">
                <a:cs typeface="Courier New" pitchFamily="49" charset="0"/>
              </a:rPr>
              <a:t>Between-neighborhood effect is not adjusted for  the individual level effect so it reflects the ecological effect (contextual and individual effect) comparing outcomes between neighborhoods with a higher versus lower % Black               </a:t>
            </a:r>
            <a:r>
              <a:rPr lang="el-GR" sz="1600" dirty="0" smtClean="0">
                <a:cs typeface="Courier New" pitchFamily="49" charset="0"/>
              </a:rPr>
              <a:t>β</a:t>
            </a:r>
            <a:r>
              <a:rPr lang="en-US" sz="1600" dirty="0" smtClean="0">
                <a:cs typeface="Courier New" pitchFamily="49" charset="0"/>
              </a:rPr>
              <a:t>b = </a:t>
            </a:r>
            <a:r>
              <a:rPr lang="el-GR" sz="1600" dirty="0" smtClean="0">
                <a:cs typeface="Courier New" pitchFamily="49" charset="0"/>
              </a:rPr>
              <a:t>β</a:t>
            </a:r>
            <a:r>
              <a:rPr lang="en-US" sz="1600" dirty="0" smtClean="0">
                <a:cs typeface="Courier New" pitchFamily="49" charset="0"/>
              </a:rPr>
              <a:t>w + </a:t>
            </a:r>
            <a:r>
              <a:rPr lang="el-GR" sz="1600" dirty="0" smtClean="0">
                <a:cs typeface="Courier New" pitchFamily="49" charset="0"/>
              </a:rPr>
              <a:t>β</a:t>
            </a:r>
            <a:r>
              <a:rPr lang="en-US" sz="1600" dirty="0" smtClean="0">
                <a:cs typeface="Courier New" pitchFamily="49" charset="0"/>
              </a:rPr>
              <a:t>c     if </a:t>
            </a:r>
            <a:r>
              <a:rPr lang="el-GR" sz="1600" dirty="0" smtClean="0">
                <a:cs typeface="Courier New" pitchFamily="49" charset="0"/>
              </a:rPr>
              <a:t>β</a:t>
            </a:r>
            <a:r>
              <a:rPr lang="en-US" sz="1600" dirty="0" smtClean="0">
                <a:cs typeface="Courier New" pitchFamily="49" charset="0"/>
              </a:rPr>
              <a:t>c=0 then </a:t>
            </a:r>
            <a:r>
              <a:rPr lang="el-GR" sz="1600" dirty="0" smtClean="0">
                <a:cs typeface="Courier New" pitchFamily="49" charset="0"/>
              </a:rPr>
              <a:t>β</a:t>
            </a:r>
            <a:r>
              <a:rPr lang="en-US" sz="1600" dirty="0" smtClean="0">
                <a:cs typeface="Courier New" pitchFamily="49" charset="0"/>
              </a:rPr>
              <a:t>b = </a:t>
            </a:r>
            <a:r>
              <a:rPr lang="el-GR" sz="1600" dirty="0" smtClean="0">
                <a:cs typeface="Courier New" pitchFamily="49" charset="0"/>
              </a:rPr>
              <a:t>β</a:t>
            </a:r>
            <a:r>
              <a:rPr lang="en-US" sz="1600" dirty="0" smtClean="0">
                <a:cs typeface="Courier New" pitchFamily="49" charset="0"/>
              </a:rPr>
              <a:t>w and no RE bias</a:t>
            </a:r>
          </a:p>
          <a:p>
            <a:r>
              <a:rPr lang="en-US" sz="1600" dirty="0" smtClean="0">
                <a:cs typeface="Courier New" pitchFamily="49" charset="0"/>
              </a:rPr>
              <a:t>		         -0.85 = -0.47 + </a:t>
            </a:r>
            <a:r>
              <a:rPr lang="el-GR" sz="1600" dirty="0" smtClean="0">
                <a:cs typeface="Courier New" pitchFamily="49" charset="0"/>
              </a:rPr>
              <a:t>β</a:t>
            </a:r>
            <a:r>
              <a:rPr lang="en-US" sz="1600" dirty="0" smtClean="0">
                <a:cs typeface="Courier New" pitchFamily="49" charset="0"/>
              </a:rPr>
              <a:t>c    so </a:t>
            </a:r>
            <a:r>
              <a:rPr lang="el-GR" sz="1600" dirty="0" smtClean="0">
                <a:cs typeface="Courier New" pitchFamily="49" charset="0"/>
              </a:rPr>
              <a:t>β</a:t>
            </a:r>
            <a:r>
              <a:rPr lang="en-US" sz="1600" dirty="0" smtClean="0">
                <a:cs typeface="Courier New" pitchFamily="49" charset="0"/>
              </a:rPr>
              <a:t>c = -0.38</a:t>
            </a:r>
          </a:p>
          <a:p>
            <a:r>
              <a:rPr lang="en-US" sz="1600" dirty="0" smtClean="0">
                <a:cs typeface="Courier New" pitchFamily="49" charset="0"/>
              </a:rPr>
              <a:t>-Note that the ICC is now small again because it’s adjusted for cluster mean of race (composition/segregation)</a:t>
            </a:r>
          </a:p>
          <a:p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0"/>
            <a:ext cx="8839200" cy="76636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egen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race_bgc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=mean(race), by(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b_group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xtreg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ga_clean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race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race_bgc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b_group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 re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mle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Random-effects ML regression                    Number of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obs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=     31489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Group variable: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b_group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                 Number of groups   =       390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Random effects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u_i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~ Gaussian                  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Obs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per group: min =         1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                                                      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avg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=      80.7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                                                       max =       652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                                        LR chi2(2)         =    431.28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Log likelihood  =  -68542.63                   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Prob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&gt; chi2        =    0.0000</a:t>
            </a:r>
          </a:p>
          <a:p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------------------------------------------------------------------------------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ga_clean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|     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Coef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.   Std. Err.      z    P&gt;|z|     [95% Conf. Interval]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-------------+----------------------------------------------------------------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race |  -.4692281   .0329838   -14.23   0.000    -.5338752   -.4045811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race_bgc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|  -.3758185   .0577872    -6.50   0.000    -.4890794   -.2625576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_cons |   39.04385   .0179707  2172.64   0.000     39.00863    39.07907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-------------+----------------------------------------------------------------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/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sigma_u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|   .1207709    .021501                      .0851965    .1711996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/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sigma_e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|   2.130694    .008534                      2.114033    2.147486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 rho |   .0032025   .0011389                      .0015566    .0062758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------------------------------------------------------------------------------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Likelihood-ratio test of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sigma_u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=0: chibar2(01)=   13.58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Prob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&gt;=chibar2 = 0.000</a:t>
            </a:r>
          </a:p>
          <a:p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cs typeface="Courier New" pitchFamily="49" charset="0"/>
              </a:rPr>
              <a:t>Without cluster –mean centering , the cluster mean variable now refers to the contextual effect of racial segregation because it is now correlated with and can be adjusted for the individual effect</a:t>
            </a:r>
          </a:p>
          <a:p>
            <a:endParaRPr lang="en-US" sz="1600" dirty="0" smtClean="0">
              <a:cs typeface="Courier New" pitchFamily="49" charset="0"/>
            </a:endParaRPr>
          </a:p>
          <a:p>
            <a:r>
              <a:rPr lang="en-US" sz="1600" dirty="0" smtClean="0">
                <a:cs typeface="Courier New" pitchFamily="49" charset="0"/>
              </a:rPr>
              <a:t>Refers to the effect of living in a more segregated neighborhood regardless of whether you are black or white		 </a:t>
            </a:r>
            <a:r>
              <a:rPr lang="el-GR" sz="1600" dirty="0" smtClean="0">
                <a:cs typeface="Courier New" pitchFamily="49" charset="0"/>
              </a:rPr>
              <a:t>β</a:t>
            </a:r>
            <a:r>
              <a:rPr lang="en-US" sz="1600" dirty="0" smtClean="0">
                <a:cs typeface="Courier New" pitchFamily="49" charset="0"/>
              </a:rPr>
              <a:t>c = </a:t>
            </a:r>
            <a:r>
              <a:rPr lang="el-GR" sz="1600" dirty="0" smtClean="0">
                <a:cs typeface="Courier New" pitchFamily="49" charset="0"/>
              </a:rPr>
              <a:t>β</a:t>
            </a:r>
            <a:r>
              <a:rPr lang="en-US" sz="1600" dirty="0" smtClean="0">
                <a:cs typeface="Courier New" pitchFamily="49" charset="0"/>
              </a:rPr>
              <a:t>b - </a:t>
            </a:r>
            <a:r>
              <a:rPr lang="el-GR" sz="1600" dirty="0" smtClean="0">
                <a:cs typeface="Courier New" pitchFamily="49" charset="0"/>
              </a:rPr>
              <a:t>β</a:t>
            </a:r>
            <a:r>
              <a:rPr lang="en-US" sz="1600" dirty="0" smtClean="0">
                <a:cs typeface="Courier New" pitchFamily="49" charset="0"/>
              </a:rPr>
              <a:t>w = -0.38   </a:t>
            </a:r>
          </a:p>
          <a:p>
            <a:r>
              <a:rPr lang="en-US" sz="1600" dirty="0" smtClean="0">
                <a:cs typeface="Courier New" pitchFamily="49" charset="0"/>
              </a:rPr>
              <a:t>Because it is significantly different from zero, there is evidence of a contextual effect , </a:t>
            </a:r>
            <a:r>
              <a:rPr lang="el-GR" sz="1600" dirty="0" smtClean="0">
                <a:cs typeface="Courier New" pitchFamily="49" charset="0"/>
              </a:rPr>
              <a:t>β</a:t>
            </a:r>
            <a:r>
              <a:rPr lang="en-US" sz="1600" dirty="0" smtClean="0">
                <a:cs typeface="Courier New" pitchFamily="49" charset="0"/>
              </a:rPr>
              <a:t>w ≠ </a:t>
            </a:r>
            <a:r>
              <a:rPr lang="el-GR" sz="1600" dirty="0" smtClean="0">
                <a:cs typeface="Courier New" pitchFamily="49" charset="0"/>
              </a:rPr>
              <a:t>β</a:t>
            </a:r>
            <a:r>
              <a:rPr lang="en-US" sz="1600" dirty="0" smtClean="0">
                <a:cs typeface="Courier New" pitchFamily="49" charset="0"/>
              </a:rPr>
              <a:t>b</a:t>
            </a:r>
          </a:p>
          <a:p>
            <a:r>
              <a:rPr lang="en-US" sz="1600" dirty="0" smtClean="0">
                <a:cs typeface="Courier New" pitchFamily="49" charset="0"/>
              </a:rPr>
              <a:t>							</a:t>
            </a:r>
            <a:r>
              <a:rPr lang="en-US" sz="1600" dirty="0" smtClean="0"/>
              <a:t> </a:t>
            </a:r>
            <a:r>
              <a:rPr lang="en-US" sz="1600" dirty="0" err="1" smtClean="0"/>
              <a:t>corr</a:t>
            </a:r>
            <a:r>
              <a:rPr lang="en-US" sz="1600" dirty="0" smtClean="0"/>
              <a:t> </a:t>
            </a:r>
            <a:r>
              <a:rPr lang="el-GR" sz="1600" dirty="0" smtClean="0"/>
              <a:t>μ</a:t>
            </a:r>
            <a:r>
              <a:rPr lang="en-US" sz="1600" baseline="-25000" dirty="0" err="1" smtClean="0"/>
              <a:t>oj</a:t>
            </a:r>
            <a:r>
              <a:rPr lang="en-US" sz="1600" dirty="0" smtClean="0"/>
              <a:t>, x</a:t>
            </a:r>
            <a:r>
              <a:rPr lang="en-US" sz="1600" baseline="-25000" dirty="0" smtClean="0"/>
              <a:t>i</a:t>
            </a:r>
            <a:r>
              <a:rPr lang="en-US" sz="1600" dirty="0" smtClean="0"/>
              <a:t> </a:t>
            </a:r>
            <a:r>
              <a:rPr lang="en-US" sz="1600" dirty="0" smtClean="0">
                <a:cs typeface="Courier New" pitchFamily="49" charset="0"/>
              </a:rPr>
              <a:t>≠</a:t>
            </a:r>
            <a:r>
              <a:rPr lang="en-US" sz="1600" dirty="0" smtClean="0"/>
              <a:t> 0</a:t>
            </a:r>
            <a:endParaRPr lang="en-US" sz="1600" dirty="0" smtClean="0">
              <a:cs typeface="Courier New" pitchFamily="49" charset="0"/>
            </a:endParaRPr>
          </a:p>
          <a:p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Caveats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Cluster-mean adjustment is a convenient way to account for cluster-level confounding but there are some important considerations</a:t>
            </a:r>
          </a:p>
          <a:p>
            <a:pPr lvl="1"/>
            <a:r>
              <a:rPr lang="en-US" dirty="0" smtClean="0"/>
              <a:t>Cluster mean must always come from sample (not external population, e.g. census % Black)</a:t>
            </a:r>
          </a:p>
          <a:p>
            <a:pPr lvl="1"/>
            <a:r>
              <a:rPr lang="en-US" dirty="0" smtClean="0"/>
              <a:t>Other covariates may also require cluster-mean adjustment if they’re confounders of the principal covariate and also vary by cluster</a:t>
            </a:r>
          </a:p>
          <a:p>
            <a:pPr lvl="1"/>
            <a:r>
              <a:rPr lang="en-US" dirty="0" smtClean="0"/>
              <a:t>Should always compare to FE estimates</a:t>
            </a:r>
          </a:p>
          <a:p>
            <a:pPr lvl="1"/>
            <a:r>
              <a:rPr lang="en-US" dirty="0" smtClean="0"/>
              <a:t>For complex survey data, weights may need to be scaled for multilevel models and the hybrid approach may only work if there is minimal sampling bias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Multilevel data structure</a:t>
            </a:r>
          </a:p>
          <a:p>
            <a:r>
              <a:rPr lang="en-US" dirty="0" smtClean="0"/>
              <a:t>Neighborhood models</a:t>
            </a:r>
          </a:p>
          <a:p>
            <a:r>
              <a:rPr lang="en-US" dirty="0" smtClean="0"/>
              <a:t>Sibling studies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Longitudinal data structure</a:t>
            </a:r>
          </a:p>
          <a:p>
            <a:r>
              <a:rPr lang="en-US" dirty="0" smtClean="0"/>
              <a:t>Policy evaluation (state panels)</a:t>
            </a:r>
            <a:endParaRPr lang="en-US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Neighborhood Contribution to Black White </a:t>
            </a:r>
            <a:r>
              <a:rPr lang="en-US" dirty="0" err="1" smtClean="0"/>
              <a:t>Perinatal</a:t>
            </a:r>
            <a:r>
              <a:rPr lang="en-US" dirty="0" smtClean="0"/>
              <a:t> Disparities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244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Used hybrid models (cluster-mean adjustment) to evaluate the impact of neighborhood inequalities to racial disparities</a:t>
            </a:r>
          </a:p>
          <a:p>
            <a:r>
              <a:rPr lang="en-US" dirty="0" smtClean="0"/>
              <a:t>Adjusted for individual-level factors that could influence neighborhood selection (age, education, marital status, gravidity)</a:t>
            </a:r>
          </a:p>
          <a:p>
            <a:r>
              <a:rPr lang="en-US" dirty="0" smtClean="0"/>
              <a:t>Neighborhoods made a significant contribution to PTB (~15% disparity reduction)</a:t>
            </a:r>
          </a:p>
          <a:p>
            <a:r>
              <a:rPr lang="en-US" dirty="0" smtClean="0"/>
              <a:t>Effect of neighborhood segregation wasn’t fully explained by neighborhood poverty </a:t>
            </a:r>
          </a:p>
          <a:p>
            <a:r>
              <a:rPr lang="en-US" dirty="0" smtClean="0"/>
              <a:t>May need to consider context across the life course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6248400"/>
            <a:ext cx="83058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Schempf AH, Kaufman JS, Messer LC, Mendola P. The neighborhood contribution to black-white </a:t>
            </a:r>
            <a:r>
              <a:rPr lang="en-US" sz="1400" dirty="0" err="1" smtClean="0"/>
              <a:t>perinatal</a:t>
            </a:r>
            <a:r>
              <a:rPr lang="en-US" sz="1400" dirty="0" smtClean="0"/>
              <a:t> disparities: an example from two north Carolina  counties, 1999-2001. Am J </a:t>
            </a:r>
            <a:r>
              <a:rPr lang="en-US" sz="1400" dirty="0" err="1" smtClean="0"/>
              <a:t>Epidemiol</a:t>
            </a:r>
            <a:r>
              <a:rPr lang="en-US" sz="1400" dirty="0" smtClean="0"/>
              <a:t>. 2011;174(6):744-52.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Neighborhood Contribution to Hypertension Disparities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24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Used cluster-mean centering for all covariates compared to RE model with neighborhood-level covariates</a:t>
            </a:r>
          </a:p>
          <a:p>
            <a:r>
              <a:rPr lang="en-US" dirty="0" smtClean="0"/>
              <a:t>Neighborhood differences helped to entirely explain the residual black-white hypertension disparity after adjustment for individual-level factors</a:t>
            </a:r>
          </a:p>
          <a:p>
            <a:pPr lvl="1"/>
            <a:r>
              <a:rPr lang="en-US" dirty="0" smtClean="0"/>
              <a:t>OR 1.5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 1.0</a:t>
            </a:r>
          </a:p>
          <a:p>
            <a:r>
              <a:rPr lang="en-US" dirty="0" smtClean="0"/>
              <a:t>Measured neighborhood variables (poverty/affluence, Hispanic, age composition) accounted for entire neighborhood contribution</a:t>
            </a:r>
          </a:p>
          <a:p>
            <a:pPr lvl="1"/>
            <a:r>
              <a:rPr lang="en-US" dirty="0" smtClean="0"/>
              <a:t>OR still 1.0 without cluster-mean centering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6248400"/>
            <a:ext cx="84582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Morenoff</a:t>
            </a:r>
            <a:r>
              <a:rPr lang="en-US" sz="1400" dirty="0" smtClean="0"/>
              <a:t> JD, House JS, Hansen BB, et al. Understanding social disparities in hypertension prevalence, awareness, treatment, and control: the role of neighborhood context. </a:t>
            </a:r>
            <a:r>
              <a:rPr lang="en-US" sz="1400" i="1" dirty="0" smtClean="0"/>
              <a:t>Soc </a:t>
            </a:r>
            <a:r>
              <a:rPr lang="en-US" sz="1400" i="1" dirty="0" err="1" smtClean="0"/>
              <a:t>Sci</a:t>
            </a:r>
            <a:r>
              <a:rPr lang="en-US" sz="1400" i="1" dirty="0" smtClean="0"/>
              <a:t> Med. 2007;65(9):1853-1866.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Between versus Within Cluster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 multilevel cases, we may care about both between and within-cluster effects</a:t>
            </a:r>
          </a:p>
          <a:p>
            <a:pPr lvl="1"/>
            <a:r>
              <a:rPr lang="en-US" dirty="0" smtClean="0"/>
              <a:t>Contextual effect of living in more versus less segregated neighborhoods (% Black)</a:t>
            </a:r>
          </a:p>
          <a:p>
            <a:pPr lvl="1"/>
            <a:r>
              <a:rPr lang="en-US" dirty="0" smtClean="0"/>
              <a:t>Individual effect of race/ethnicity</a:t>
            </a:r>
          </a:p>
          <a:p>
            <a:pPr lvl="1"/>
            <a:endParaRPr lang="en-US" sz="2200" dirty="0" smtClean="0"/>
          </a:p>
          <a:p>
            <a:r>
              <a:rPr lang="en-US" dirty="0" smtClean="0"/>
              <a:t>In longitudinal cases, the between-cluster effects of within-cluster variables tend to represent confounded cross-sectional inference</a:t>
            </a:r>
          </a:p>
          <a:p>
            <a:pPr lvl="1"/>
            <a:r>
              <a:rPr lang="en-US" dirty="0" smtClean="0"/>
              <a:t>Comparing a person who smokes to one who doesn’t </a:t>
            </a:r>
          </a:p>
          <a:p>
            <a:pPr lvl="1"/>
            <a:r>
              <a:rPr lang="en-US" dirty="0" smtClean="0"/>
              <a:t>Comparing outcomes within a person when they smoke and after they quit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Gestational Weight Gain and Child BMI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Siblings nested within mothers (CPP)</a:t>
            </a:r>
          </a:p>
          <a:p>
            <a:r>
              <a:rPr lang="en-US" dirty="0" smtClean="0"/>
              <a:t>Used FE models to account for unobserved family level factors (environmental/genetic) that may be associated with both GWG and child BMI</a:t>
            </a:r>
          </a:p>
          <a:p>
            <a:r>
              <a:rPr lang="en-US" dirty="0" smtClean="0"/>
              <a:t>GEE (independent) models showed associations between GWG and child BMI</a:t>
            </a:r>
          </a:p>
          <a:p>
            <a:r>
              <a:rPr lang="en-US" dirty="0" smtClean="0"/>
              <a:t>FE models, comparing only changes in GWG between pregnancies within the same mother, showed no effect on child BMI</a:t>
            </a:r>
          </a:p>
          <a:p>
            <a:r>
              <a:rPr lang="en-US" dirty="0" smtClean="0"/>
              <a:t>May be nothing deterministic about in-</a:t>
            </a:r>
            <a:r>
              <a:rPr lang="en-US" dirty="0" err="1" smtClean="0"/>
              <a:t>utero</a:t>
            </a:r>
            <a:r>
              <a:rPr lang="en-US" dirty="0" smtClean="0"/>
              <a:t> exposures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6096000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Branum AM, Parker JD, Keim SA, Schempf AH. </a:t>
            </a:r>
            <a:r>
              <a:rPr lang="en-US" sz="1400" dirty="0" err="1" smtClean="0"/>
              <a:t>Prepregnancy</a:t>
            </a:r>
            <a:r>
              <a:rPr lang="en-US" sz="1400" dirty="0" smtClean="0"/>
              <a:t> body mass index and gestational weight gain in relation to child body mass index among siblings. Am J </a:t>
            </a:r>
            <a:r>
              <a:rPr lang="en-US" sz="1400" dirty="0" err="1" smtClean="0"/>
              <a:t>Epidemiol</a:t>
            </a:r>
            <a:r>
              <a:rPr lang="en-US" sz="1400" dirty="0" smtClean="0"/>
              <a:t>. 2011 Nov 15;174(10):1159-65.</a:t>
            </a:r>
            <a:endParaRPr lang="en-US" sz="1400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Breastfeeding and Child BMI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Breastfeeding is often associated with many positive health outcomes but it’s unclear whether this is due to confounding by selection (unobserved characteristics)</a:t>
            </a:r>
          </a:p>
          <a:p>
            <a:r>
              <a:rPr lang="en-US" dirty="0" smtClean="0"/>
              <a:t>Siblings nested within mother (add-health)</a:t>
            </a:r>
          </a:p>
          <a:p>
            <a:r>
              <a:rPr lang="en-US" dirty="0" smtClean="0"/>
              <a:t>Used FE models to contrast outcomes for discordant siblings (one breastfed, one formula fed)</a:t>
            </a:r>
          </a:p>
          <a:p>
            <a:r>
              <a:rPr lang="en-US" dirty="0" smtClean="0"/>
              <a:t>No effect of different breastfeeding exposure on adolescent overweight within siblings to the same mother</a:t>
            </a:r>
          </a:p>
          <a:p>
            <a:r>
              <a:rPr lang="en-US" dirty="0" smtClean="0"/>
              <a:t>Changing a woman’s breastfeeding behavior is not likely to change child BMI; many benefits of breastfeeding but reducing obesity may not be one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6248400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Nelson MC, Gordon-Larsen P, Adair LS. Are adolescents who were breast-fed less likely to be overweight? Analyses of sibling pairs to reduce confounding. Epidemiology. 2005 Mar;16(2):247-53.</a:t>
            </a:r>
            <a:endParaRPr lang="en-US" sz="1400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Policy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00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Cross sectional analyses comparing jurisdictions with a policy to those without can be severely biased (between-cluster)</a:t>
            </a:r>
          </a:p>
          <a:p>
            <a:r>
              <a:rPr lang="en-US" dirty="0" smtClean="0"/>
              <a:t>States/counties/hospitals may institute policies in response to a problem (reverse causality)</a:t>
            </a:r>
          </a:p>
          <a:p>
            <a:r>
              <a:rPr lang="en-US" dirty="0" smtClean="0"/>
              <a:t>States/counties/hospitals may institute policies if they are more progressive; already healthier (selection, omitted variable bias)</a:t>
            </a:r>
          </a:p>
          <a:p>
            <a:r>
              <a:rPr lang="en-US" dirty="0" smtClean="0"/>
              <a:t>Need longitudinal inference, comparing outcomes before and after policy change within a given unit to contemporaneous controls for time trend irrespective of policy change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Difference in Difference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86400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 algn="ctr">
              <a:buNone/>
            </a:pPr>
            <a:r>
              <a:rPr lang="en-US" sz="2400" dirty="0" smtClean="0"/>
              <a:t>T=Treatment C=Control B=Before A=After</a:t>
            </a:r>
            <a:endParaRPr lang="en-US" sz="1200" dirty="0" smtClean="0"/>
          </a:p>
          <a:p>
            <a:pPr marL="0" indent="0" algn="ctr">
              <a:buNone/>
            </a:pPr>
            <a:r>
              <a:rPr lang="en-US" sz="2400" dirty="0" err="1" smtClean="0"/>
              <a:t>DiD</a:t>
            </a:r>
            <a:r>
              <a:rPr lang="en-US" sz="2400" dirty="0" smtClean="0"/>
              <a:t>	1) (Y</a:t>
            </a:r>
            <a:r>
              <a:rPr lang="en-US" sz="2400" baseline="-25000" dirty="0" smtClean="0"/>
              <a:t>T</a:t>
            </a:r>
            <a:r>
              <a:rPr lang="en-US" sz="2400" dirty="0" smtClean="0"/>
              <a:t> – Y</a:t>
            </a:r>
            <a:r>
              <a:rPr lang="en-US" sz="2400" baseline="-25000" dirty="0" smtClean="0"/>
              <a:t>C</a:t>
            </a:r>
            <a:r>
              <a:rPr lang="en-US" sz="2400" dirty="0" smtClean="0"/>
              <a:t>, A) – (Y</a:t>
            </a:r>
            <a:r>
              <a:rPr lang="en-US" sz="2400" baseline="-25000" dirty="0" smtClean="0"/>
              <a:t>T</a:t>
            </a:r>
            <a:r>
              <a:rPr lang="en-US" sz="2400" dirty="0" smtClean="0"/>
              <a:t> – Y</a:t>
            </a:r>
            <a:r>
              <a:rPr lang="en-US" sz="2400" baseline="-25000" dirty="0" smtClean="0"/>
              <a:t>C</a:t>
            </a:r>
            <a:r>
              <a:rPr lang="en-US" sz="2400" dirty="0" smtClean="0"/>
              <a:t>, B) = 1</a:t>
            </a:r>
          </a:p>
          <a:p>
            <a:pPr marL="0" indent="0" algn="ctr">
              <a:buNone/>
            </a:pPr>
            <a:r>
              <a:rPr lang="en-US" sz="2400" dirty="0"/>
              <a:t>	</a:t>
            </a:r>
            <a:r>
              <a:rPr lang="en-US" sz="2400" dirty="0" smtClean="0"/>
              <a:t>2) (Y</a:t>
            </a:r>
            <a:r>
              <a:rPr lang="en-US" sz="2400" baseline="-25000" dirty="0" smtClean="0"/>
              <a:t>A </a:t>
            </a:r>
            <a:r>
              <a:rPr lang="en-US" sz="2400" dirty="0" smtClean="0"/>
              <a:t>–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Y</a:t>
            </a:r>
            <a:r>
              <a:rPr lang="en-US" sz="2400" baseline="-25000" dirty="0" smtClean="0"/>
              <a:t>B, </a:t>
            </a:r>
            <a:r>
              <a:rPr lang="en-US" sz="2400" dirty="0" smtClean="0"/>
              <a:t>T) – (Y</a:t>
            </a:r>
            <a:r>
              <a:rPr lang="en-US" sz="2400" baseline="-25000" dirty="0" smtClean="0"/>
              <a:t>A </a:t>
            </a:r>
            <a:r>
              <a:rPr lang="en-US" sz="2400" dirty="0"/>
              <a:t>–</a:t>
            </a:r>
            <a:r>
              <a:rPr lang="en-US" sz="2400" baseline="-25000" dirty="0"/>
              <a:t> </a:t>
            </a:r>
            <a:r>
              <a:rPr lang="en-US" sz="2400" dirty="0" smtClean="0"/>
              <a:t>Y</a:t>
            </a:r>
            <a:r>
              <a:rPr lang="en-US" sz="2400" baseline="-25000" dirty="0" smtClean="0"/>
              <a:t>B, </a:t>
            </a:r>
            <a:r>
              <a:rPr lang="en-US" sz="2400" dirty="0" smtClean="0"/>
              <a:t>C)  = 1   </a:t>
            </a:r>
          </a:p>
          <a:p>
            <a:pPr marL="0" indent="0">
              <a:buNone/>
            </a:pPr>
            <a:r>
              <a:rPr lang="en-US" sz="2400" dirty="0" smtClean="0"/>
              <a:t>	Cross-sectional: (Y</a:t>
            </a:r>
            <a:r>
              <a:rPr lang="en-US" sz="2400" baseline="-25000" dirty="0" smtClean="0"/>
              <a:t>T</a:t>
            </a:r>
            <a:r>
              <a:rPr lang="en-US" sz="2400" dirty="0" smtClean="0"/>
              <a:t> </a:t>
            </a:r>
            <a:r>
              <a:rPr lang="en-US" sz="2400" dirty="0"/>
              <a:t>– </a:t>
            </a:r>
            <a:r>
              <a:rPr lang="en-US" sz="2400" dirty="0" smtClean="0"/>
              <a:t>Y</a:t>
            </a:r>
            <a:r>
              <a:rPr lang="en-US" sz="2400" baseline="-25000" dirty="0"/>
              <a:t>C</a:t>
            </a:r>
            <a:r>
              <a:rPr lang="en-US" sz="2400" dirty="0" smtClean="0"/>
              <a:t>, A)  = 3 </a:t>
            </a:r>
          </a:p>
          <a:p>
            <a:pPr marL="0" indent="0">
              <a:buNone/>
            </a:pPr>
            <a:r>
              <a:rPr lang="en-US" sz="2400" dirty="0" smtClean="0"/>
              <a:t>          		Pre-Post: </a:t>
            </a:r>
            <a:r>
              <a:rPr lang="en-US" sz="2400" dirty="0"/>
              <a:t>(</a:t>
            </a:r>
            <a:r>
              <a:rPr lang="en-US" sz="2400" dirty="0" smtClean="0"/>
              <a:t>Y</a:t>
            </a:r>
            <a:r>
              <a:rPr lang="en-US" sz="2400" baseline="-25000" dirty="0" smtClean="0"/>
              <a:t>A </a:t>
            </a:r>
            <a:r>
              <a:rPr lang="en-US" sz="2400" dirty="0"/>
              <a:t>–</a:t>
            </a:r>
            <a:r>
              <a:rPr lang="en-US" sz="2400" baseline="-25000" dirty="0"/>
              <a:t> </a:t>
            </a:r>
            <a:r>
              <a:rPr lang="en-US" sz="2400" dirty="0" smtClean="0"/>
              <a:t>Y</a:t>
            </a:r>
            <a:r>
              <a:rPr lang="en-US" sz="2400" baseline="-25000" dirty="0" smtClean="0"/>
              <a:t>B, </a:t>
            </a:r>
            <a:r>
              <a:rPr lang="en-US" sz="2400" dirty="0" smtClean="0"/>
              <a:t>T)  = 3  </a:t>
            </a:r>
          </a:p>
          <a:p>
            <a:pPr marL="0" indent="0">
              <a:buNone/>
            </a:pPr>
            <a:r>
              <a:rPr lang="en-US" sz="1100" dirty="0" smtClean="0"/>
              <a:t> </a:t>
            </a:r>
            <a:endParaRPr lang="en-US" sz="600" dirty="0" smtClean="0"/>
          </a:p>
          <a:p>
            <a:pPr marL="0" indent="0">
              <a:buNone/>
            </a:pPr>
            <a:r>
              <a:rPr lang="en-US" sz="2400" dirty="0" smtClean="0"/>
              <a:t>Could be an example of selection for a positive health indicator</a:t>
            </a:r>
          </a:p>
          <a:p>
            <a:pPr marL="0" indent="0">
              <a:buNone/>
            </a:pPr>
            <a:r>
              <a:rPr lang="en-US" sz="2400" dirty="0" smtClean="0"/>
              <a:t>e.g. breastfeeding laws </a:t>
            </a: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xmlns="" val="3524234425"/>
              </p:ext>
            </p:extLst>
          </p:nvPr>
        </p:nvGraphicFramePr>
        <p:xfrm>
          <a:off x="1600200" y="1066800"/>
          <a:ext cx="5181600" cy="226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4320467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Difference in Difference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86400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 algn="ctr">
              <a:buNone/>
            </a:pPr>
            <a:r>
              <a:rPr lang="en-US" sz="2400" dirty="0"/>
              <a:t>T=Treatment C=Control B=Before A=After</a:t>
            </a:r>
            <a:endParaRPr lang="en-US" sz="1200" dirty="0"/>
          </a:p>
          <a:p>
            <a:pPr marL="0" indent="0" algn="ctr">
              <a:buNone/>
            </a:pPr>
            <a:r>
              <a:rPr lang="en-US" sz="2400" dirty="0" err="1"/>
              <a:t>DiD</a:t>
            </a:r>
            <a:r>
              <a:rPr lang="en-US" sz="2400" dirty="0"/>
              <a:t>	1) (Y</a:t>
            </a:r>
            <a:r>
              <a:rPr lang="en-US" sz="2400" baseline="-25000" dirty="0"/>
              <a:t>T</a:t>
            </a:r>
            <a:r>
              <a:rPr lang="en-US" sz="2400" dirty="0"/>
              <a:t> – Y</a:t>
            </a:r>
            <a:r>
              <a:rPr lang="en-US" sz="2400" baseline="-25000" dirty="0"/>
              <a:t>C</a:t>
            </a:r>
            <a:r>
              <a:rPr lang="en-US" sz="2400" dirty="0"/>
              <a:t>, A) – (Y</a:t>
            </a:r>
            <a:r>
              <a:rPr lang="en-US" sz="2400" baseline="-25000" dirty="0"/>
              <a:t>T</a:t>
            </a:r>
            <a:r>
              <a:rPr lang="en-US" sz="2400" dirty="0"/>
              <a:t> – Y</a:t>
            </a:r>
            <a:r>
              <a:rPr lang="en-US" sz="2400" baseline="-25000" dirty="0"/>
              <a:t>C</a:t>
            </a:r>
            <a:r>
              <a:rPr lang="en-US" sz="2400" dirty="0"/>
              <a:t>, B) = </a:t>
            </a:r>
            <a:r>
              <a:rPr lang="en-US" sz="2400" dirty="0" smtClean="0"/>
              <a:t>-1</a:t>
            </a:r>
            <a:endParaRPr lang="en-US" sz="2400" dirty="0"/>
          </a:p>
          <a:p>
            <a:pPr marL="0" indent="0" algn="ctr">
              <a:buNone/>
            </a:pPr>
            <a:r>
              <a:rPr lang="en-US" sz="2400" dirty="0"/>
              <a:t>	2) (Y</a:t>
            </a:r>
            <a:r>
              <a:rPr lang="en-US" sz="2400" baseline="-25000" dirty="0"/>
              <a:t>A </a:t>
            </a:r>
            <a:r>
              <a:rPr lang="en-US" sz="2400" dirty="0"/>
              <a:t>–</a:t>
            </a:r>
            <a:r>
              <a:rPr lang="en-US" sz="2400" baseline="-25000" dirty="0"/>
              <a:t> </a:t>
            </a:r>
            <a:r>
              <a:rPr lang="en-US" sz="2400" dirty="0"/>
              <a:t>Y</a:t>
            </a:r>
            <a:r>
              <a:rPr lang="en-US" sz="2400" baseline="-25000" dirty="0"/>
              <a:t>B, </a:t>
            </a:r>
            <a:r>
              <a:rPr lang="en-US" sz="2400" dirty="0"/>
              <a:t>T) – (Y</a:t>
            </a:r>
            <a:r>
              <a:rPr lang="en-US" sz="2400" baseline="-25000" dirty="0"/>
              <a:t>A </a:t>
            </a:r>
            <a:r>
              <a:rPr lang="en-US" sz="2400" dirty="0"/>
              <a:t>–</a:t>
            </a:r>
            <a:r>
              <a:rPr lang="en-US" sz="2400" baseline="-25000" dirty="0"/>
              <a:t> </a:t>
            </a:r>
            <a:r>
              <a:rPr lang="en-US" sz="2400" dirty="0"/>
              <a:t>Y</a:t>
            </a:r>
            <a:r>
              <a:rPr lang="en-US" sz="2400" baseline="-25000" dirty="0"/>
              <a:t>B, </a:t>
            </a:r>
            <a:r>
              <a:rPr lang="en-US" sz="2400" dirty="0"/>
              <a:t>C)  = </a:t>
            </a:r>
            <a:r>
              <a:rPr lang="en-US" sz="2400" dirty="0" smtClean="0"/>
              <a:t>-1   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	Cross-sectional: (Y</a:t>
            </a:r>
            <a:r>
              <a:rPr lang="en-US" sz="2400" baseline="-25000" dirty="0"/>
              <a:t>T</a:t>
            </a:r>
            <a:r>
              <a:rPr lang="en-US" sz="2400" dirty="0"/>
              <a:t> – Y</a:t>
            </a:r>
            <a:r>
              <a:rPr lang="en-US" sz="2400" baseline="-25000" dirty="0"/>
              <a:t>C</a:t>
            </a:r>
            <a:r>
              <a:rPr lang="en-US" sz="2400" dirty="0"/>
              <a:t>, A)  = </a:t>
            </a:r>
            <a:r>
              <a:rPr lang="en-US" sz="2400" dirty="0" smtClean="0"/>
              <a:t>1 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          		Pre-Post: (Y</a:t>
            </a:r>
            <a:r>
              <a:rPr lang="en-US" sz="2400" baseline="-25000" dirty="0"/>
              <a:t>A </a:t>
            </a:r>
            <a:r>
              <a:rPr lang="en-US" sz="2400" dirty="0"/>
              <a:t>–</a:t>
            </a:r>
            <a:r>
              <a:rPr lang="en-US" sz="2400" baseline="-25000" dirty="0"/>
              <a:t> </a:t>
            </a:r>
            <a:r>
              <a:rPr lang="en-US" sz="2400" dirty="0"/>
              <a:t>Y</a:t>
            </a:r>
            <a:r>
              <a:rPr lang="en-US" sz="2400" baseline="-25000" dirty="0"/>
              <a:t>B, </a:t>
            </a:r>
            <a:r>
              <a:rPr lang="en-US" sz="2400" dirty="0"/>
              <a:t>T)  </a:t>
            </a:r>
            <a:r>
              <a:rPr lang="en-US" sz="2400"/>
              <a:t>= </a:t>
            </a:r>
            <a:r>
              <a:rPr lang="en-US" sz="2400" smtClean="0"/>
              <a:t>1   </a:t>
            </a:r>
            <a:endParaRPr lang="en-US" sz="2400" dirty="0" smtClean="0"/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sz="2400" dirty="0" smtClean="0"/>
              <a:t>Could be an example of reverse causality for a negative indicator</a:t>
            </a:r>
          </a:p>
          <a:p>
            <a:pPr marL="0" indent="0">
              <a:buNone/>
            </a:pPr>
            <a:r>
              <a:rPr lang="en-US" sz="2400" dirty="0" smtClean="0"/>
              <a:t>e.g. school nutrition/activity policies and obesity</a:t>
            </a:r>
            <a:endParaRPr lang="en-US" sz="2400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xmlns="" val="938333137"/>
              </p:ext>
            </p:extLst>
          </p:nvPr>
        </p:nvGraphicFramePr>
        <p:xfrm>
          <a:off x="1600200" y="1066800"/>
          <a:ext cx="5181600" cy="226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530648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Fixed Effects Panel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800" u="sng" dirty="0" smtClean="0"/>
              <a:t>Design</a:t>
            </a:r>
          </a:p>
          <a:p>
            <a:pPr>
              <a:buFontTx/>
              <a:buChar char="-"/>
            </a:pPr>
            <a:r>
              <a:rPr lang="en-US" sz="2800" dirty="0" smtClean="0"/>
              <a:t>Same as Difference in Difference but extends beyond two periods and requires multiple units </a:t>
            </a:r>
          </a:p>
          <a:p>
            <a:pPr>
              <a:buNone/>
            </a:pPr>
            <a:r>
              <a:rPr lang="en-US" sz="2800" dirty="0" smtClean="0"/>
              <a:t>		</a:t>
            </a:r>
            <a:r>
              <a:rPr lang="en-US" sz="2800" dirty="0" err="1" smtClean="0"/>
              <a:t>Y</a:t>
            </a:r>
            <a:r>
              <a:rPr lang="en-US" sz="2800" baseline="-25000" dirty="0" err="1" smtClean="0"/>
              <a:t>jt</a:t>
            </a:r>
            <a:r>
              <a:rPr lang="en-US" sz="2800" dirty="0" smtClean="0"/>
              <a:t> = </a:t>
            </a:r>
            <a:r>
              <a:rPr lang="el-GR" sz="2800" dirty="0" smtClean="0"/>
              <a:t>β</a:t>
            </a:r>
            <a:r>
              <a:rPr lang="en-US" sz="2800" baseline="-25000" dirty="0" smtClean="0"/>
              <a:t>o</a:t>
            </a:r>
            <a:r>
              <a:rPr lang="el-GR" sz="2800" dirty="0" smtClean="0"/>
              <a:t> </a:t>
            </a:r>
            <a:r>
              <a:rPr lang="en-US" sz="2800" dirty="0" smtClean="0"/>
              <a:t>+ </a:t>
            </a:r>
            <a:r>
              <a:rPr lang="el-GR" sz="2800" dirty="0" smtClean="0"/>
              <a:t>β</a:t>
            </a:r>
            <a:r>
              <a:rPr lang="en-US" sz="2800" dirty="0" err="1" smtClean="0"/>
              <a:t>P</a:t>
            </a:r>
            <a:r>
              <a:rPr lang="en-US" sz="2800" baseline="-25000" dirty="0" err="1" smtClean="0"/>
              <a:t>jt</a:t>
            </a:r>
            <a:r>
              <a:rPr lang="en-US" sz="2800" baseline="-25000" dirty="0" smtClean="0"/>
              <a:t> </a:t>
            </a:r>
            <a:r>
              <a:rPr lang="en-US" sz="2800" dirty="0" smtClean="0"/>
              <a:t>+ </a:t>
            </a:r>
            <a:r>
              <a:rPr lang="el-GR" sz="2800" dirty="0" smtClean="0"/>
              <a:t>β</a:t>
            </a:r>
            <a:r>
              <a:rPr lang="en-US" sz="2800" dirty="0" smtClean="0"/>
              <a:t>j</a:t>
            </a:r>
            <a:r>
              <a:rPr lang="en-US" sz="2800" baseline="-25000" dirty="0" smtClean="0"/>
              <a:t>  </a:t>
            </a:r>
            <a:r>
              <a:rPr lang="en-US" sz="2800" dirty="0" smtClean="0"/>
              <a:t>+ </a:t>
            </a:r>
            <a:r>
              <a:rPr lang="el-GR" sz="2800" dirty="0" smtClean="0"/>
              <a:t>β</a:t>
            </a:r>
            <a:r>
              <a:rPr lang="en-US" sz="2800" dirty="0" smtClean="0"/>
              <a:t>t</a:t>
            </a:r>
            <a:r>
              <a:rPr lang="en-US" sz="2800" baseline="-25000" dirty="0" smtClean="0"/>
              <a:t> </a:t>
            </a:r>
            <a:r>
              <a:rPr lang="en-US" sz="2800" dirty="0" smtClean="0"/>
              <a:t>+ </a:t>
            </a:r>
            <a:r>
              <a:rPr lang="el-GR" sz="2800" dirty="0"/>
              <a:t>β</a:t>
            </a:r>
            <a:r>
              <a:rPr lang="en-US" sz="2800" dirty="0" err="1"/>
              <a:t>X</a:t>
            </a:r>
            <a:r>
              <a:rPr lang="en-US" sz="2800" baseline="-25000" dirty="0" err="1"/>
              <a:t>jt</a:t>
            </a:r>
            <a:r>
              <a:rPr lang="en-US" sz="2800" baseline="-25000" dirty="0"/>
              <a:t> </a:t>
            </a:r>
            <a:r>
              <a:rPr lang="en-US" sz="2800" dirty="0"/>
              <a:t>+</a:t>
            </a:r>
            <a:r>
              <a:rPr lang="en-US" sz="2800" baseline="-25000" dirty="0" smtClean="0"/>
              <a:t> </a:t>
            </a:r>
            <a:r>
              <a:rPr lang="en-US" sz="2800" dirty="0" err="1" smtClean="0"/>
              <a:t>e</a:t>
            </a:r>
            <a:r>
              <a:rPr lang="en-US" sz="2800" baseline="-25000" dirty="0" err="1" smtClean="0"/>
              <a:t>jt</a:t>
            </a:r>
            <a:endParaRPr lang="en-US" sz="2800" dirty="0" smtClean="0"/>
          </a:p>
          <a:p>
            <a:pPr>
              <a:buFontTx/>
              <a:buChar char="-"/>
            </a:pPr>
            <a:r>
              <a:rPr lang="en-US" sz="2800" dirty="0" smtClean="0"/>
              <a:t>Within-unit contrasts with between-unit contemporaneous controls are achieved by entering unit level dummy variables (</a:t>
            </a:r>
            <a:r>
              <a:rPr lang="el-GR" sz="2800" dirty="0" smtClean="0"/>
              <a:t>β</a:t>
            </a:r>
            <a:r>
              <a:rPr lang="en-US" sz="2800" dirty="0" smtClean="0"/>
              <a:t>j) along with time indicator (</a:t>
            </a:r>
            <a:r>
              <a:rPr lang="el-GR" sz="2800" dirty="0" smtClean="0"/>
              <a:t>β</a:t>
            </a:r>
            <a:r>
              <a:rPr lang="en-US" sz="2800" dirty="0" smtClean="0"/>
              <a:t>t)</a:t>
            </a:r>
          </a:p>
          <a:p>
            <a:pPr>
              <a:buFontTx/>
              <a:buChar char="-"/>
            </a:pPr>
            <a:r>
              <a:rPr lang="en-US" sz="2800" dirty="0" smtClean="0"/>
              <a:t>3+ time points can control for unit-specific trends that may be simultaneous to policy changes  </a:t>
            </a:r>
          </a:p>
          <a:p>
            <a:pPr>
              <a:buFontTx/>
              <a:buChar char="-"/>
            </a:pPr>
            <a:endParaRPr lang="en-US" sz="1200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Software Code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sz="2000" dirty="0" smtClean="0"/>
              <a:t>Proc </a:t>
            </a:r>
            <a:r>
              <a:rPr lang="en-US" sz="2000" dirty="0" err="1" smtClean="0"/>
              <a:t>reg</a:t>
            </a:r>
            <a:r>
              <a:rPr lang="en-US" sz="2000" dirty="0" smtClean="0"/>
              <a:t>; *Proc logistic;</a:t>
            </a:r>
          </a:p>
          <a:p>
            <a:pPr>
              <a:buNone/>
            </a:pPr>
            <a:r>
              <a:rPr lang="en-US" sz="2000" dirty="0" smtClean="0"/>
              <a:t>Class state year;</a:t>
            </a:r>
          </a:p>
          <a:p>
            <a:pPr>
              <a:buNone/>
            </a:pPr>
            <a:r>
              <a:rPr lang="en-US" sz="2000" dirty="0" smtClean="0"/>
              <a:t>Model Y= x state year;</a:t>
            </a:r>
          </a:p>
          <a:p>
            <a:pPr>
              <a:buNone/>
            </a:pPr>
            <a:r>
              <a:rPr lang="en-US" sz="2000" dirty="0" smtClean="0"/>
              <a:t>Run;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Proc logistic;</a:t>
            </a:r>
          </a:p>
          <a:p>
            <a:pPr>
              <a:buNone/>
            </a:pPr>
            <a:r>
              <a:rPr lang="en-US" sz="2000" dirty="0" smtClean="0"/>
              <a:t>Class state year;</a:t>
            </a:r>
          </a:p>
          <a:p>
            <a:pPr>
              <a:buNone/>
            </a:pPr>
            <a:r>
              <a:rPr lang="en-US" sz="2000" dirty="0" smtClean="0"/>
              <a:t>Model Y= x year;</a:t>
            </a:r>
          </a:p>
          <a:p>
            <a:pPr>
              <a:buNone/>
            </a:pPr>
            <a:r>
              <a:rPr lang="en-US" sz="2000" dirty="0" smtClean="0"/>
              <a:t>Strata state;</a:t>
            </a:r>
          </a:p>
          <a:p>
            <a:pPr>
              <a:buNone/>
            </a:pPr>
            <a:r>
              <a:rPr lang="en-US" sz="2000" dirty="0" smtClean="0"/>
              <a:t>Run;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STATA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None/>
            </a:pPr>
            <a:r>
              <a:rPr lang="en-US" sz="2000" dirty="0" smtClean="0"/>
              <a:t>xi: </a:t>
            </a:r>
            <a:r>
              <a:rPr lang="en-US" sz="2000" dirty="0" err="1" smtClean="0"/>
              <a:t>reg</a:t>
            </a:r>
            <a:r>
              <a:rPr lang="en-US" sz="2000" dirty="0" smtClean="0"/>
              <a:t> y x </a:t>
            </a:r>
            <a:r>
              <a:rPr lang="en-US" sz="2000" dirty="0" err="1" smtClean="0"/>
              <a:t>i.year</a:t>
            </a:r>
            <a:r>
              <a:rPr lang="en-US" sz="2000" dirty="0" smtClean="0"/>
              <a:t> </a:t>
            </a:r>
            <a:r>
              <a:rPr lang="en-US" sz="2000" dirty="0" err="1" smtClean="0"/>
              <a:t>i.state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xi: </a:t>
            </a:r>
            <a:r>
              <a:rPr lang="en-US" sz="2000" dirty="0" err="1" smtClean="0"/>
              <a:t>logit</a:t>
            </a:r>
            <a:r>
              <a:rPr lang="en-US" sz="2000" dirty="0" smtClean="0"/>
              <a:t> y x </a:t>
            </a:r>
            <a:r>
              <a:rPr lang="en-US" sz="2000" dirty="0" err="1" smtClean="0"/>
              <a:t>i.year</a:t>
            </a:r>
            <a:r>
              <a:rPr lang="en-US" sz="2000" dirty="0" smtClean="0"/>
              <a:t> </a:t>
            </a:r>
            <a:r>
              <a:rPr lang="en-US" sz="2000" dirty="0" err="1" smtClean="0"/>
              <a:t>i.state</a:t>
            </a: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xi: </a:t>
            </a:r>
            <a:r>
              <a:rPr lang="en-US" sz="2000" dirty="0" err="1" smtClean="0"/>
              <a:t>xtreg</a:t>
            </a:r>
            <a:r>
              <a:rPr lang="en-US" sz="2000" dirty="0" smtClean="0"/>
              <a:t> y x </a:t>
            </a:r>
            <a:r>
              <a:rPr lang="en-US" sz="2000" dirty="0" err="1" smtClean="0"/>
              <a:t>i.year</a:t>
            </a:r>
            <a:r>
              <a:rPr lang="en-US" sz="2000" dirty="0" smtClean="0"/>
              <a:t>, </a:t>
            </a:r>
            <a:r>
              <a:rPr lang="en-US" sz="2000" dirty="0" err="1" smtClean="0"/>
              <a:t>i</a:t>
            </a:r>
            <a:r>
              <a:rPr lang="en-US" sz="2000" dirty="0" smtClean="0"/>
              <a:t>(state) </a:t>
            </a:r>
            <a:r>
              <a:rPr lang="en-US" sz="2000" dirty="0" err="1" smtClean="0"/>
              <a:t>fe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xi: </a:t>
            </a:r>
            <a:r>
              <a:rPr lang="en-US" sz="2000" dirty="0" err="1" smtClean="0"/>
              <a:t>xtlogit</a:t>
            </a:r>
            <a:r>
              <a:rPr lang="en-US" sz="2000" dirty="0" smtClean="0"/>
              <a:t> y x </a:t>
            </a:r>
            <a:r>
              <a:rPr lang="en-US" sz="2000" dirty="0" err="1" smtClean="0"/>
              <a:t>i.year</a:t>
            </a:r>
            <a:r>
              <a:rPr lang="en-US" sz="2000" dirty="0" smtClean="0"/>
              <a:t>, </a:t>
            </a:r>
            <a:r>
              <a:rPr lang="en-US" sz="2000" dirty="0" err="1" smtClean="0"/>
              <a:t>i</a:t>
            </a:r>
            <a:r>
              <a:rPr lang="en-US" sz="2000" dirty="0" smtClean="0"/>
              <a:t>(state) </a:t>
            </a:r>
            <a:r>
              <a:rPr lang="en-US" sz="2000" dirty="0" err="1" smtClean="0"/>
              <a:t>fe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xi: </a:t>
            </a:r>
            <a:r>
              <a:rPr lang="en-US" sz="2000" dirty="0" err="1" smtClean="0"/>
              <a:t>clogit</a:t>
            </a:r>
            <a:r>
              <a:rPr lang="en-US" sz="2000" dirty="0" smtClean="0"/>
              <a:t> y x </a:t>
            </a:r>
            <a:r>
              <a:rPr lang="en-US" sz="2000" dirty="0" err="1" smtClean="0"/>
              <a:t>i.year</a:t>
            </a:r>
            <a:r>
              <a:rPr lang="en-US" sz="2000" dirty="0" smtClean="0"/>
              <a:t>, group(state)  </a:t>
            </a:r>
            <a:endParaRPr lang="en-US" sz="2000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Applied Example 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To evaluate and compare the impact of state-specific changes in smoking-related policies on childhood asthma prevalence &amp; severity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Individual-level outcome data come from available waves of NSCH (2003 &amp; 2007)</a:t>
            </a:r>
          </a:p>
          <a:p>
            <a:pPr lvl="1"/>
            <a:r>
              <a:rPr lang="en-US" sz="2400" dirty="0" smtClean="0"/>
              <a:t>Parent-reported current asthma</a:t>
            </a:r>
          </a:p>
          <a:p>
            <a:pPr lvl="1"/>
            <a:r>
              <a:rPr lang="en-US" sz="2400" dirty="0" smtClean="0"/>
              <a:t>Severity of current asthma (mild v. moderate/severe)</a:t>
            </a:r>
          </a:p>
          <a:p>
            <a:pPr lvl="1"/>
            <a:r>
              <a:rPr lang="en-US" sz="2400" dirty="0" smtClean="0"/>
              <a:t>Chronic ear infection (3+ in past year)</a:t>
            </a:r>
          </a:p>
          <a:p>
            <a:pPr lvl="1"/>
            <a:r>
              <a:rPr lang="en-US" sz="2000" dirty="0" smtClean="0"/>
              <a:t>Control factors: child age, sex, race/ethnicity, primary language, family structure, insurance status/type, household poverty, and parental education</a:t>
            </a:r>
          </a:p>
          <a:p>
            <a:r>
              <a:rPr lang="en-US" sz="2800" dirty="0" smtClean="0"/>
              <a:t>Longitudinal state policy data from CDC </a:t>
            </a:r>
          </a:p>
          <a:p>
            <a:pPr lvl="1"/>
            <a:r>
              <a:rPr lang="en-US" sz="2400" dirty="0" smtClean="0"/>
              <a:t>Cigarette Taxes</a:t>
            </a:r>
          </a:p>
          <a:p>
            <a:pPr lvl="1"/>
            <a:r>
              <a:rPr lang="en-US" sz="2400" dirty="0" smtClean="0"/>
              <a:t>Clean air legislation</a:t>
            </a:r>
          </a:p>
          <a:p>
            <a:pPr lvl="1"/>
            <a:r>
              <a:rPr lang="en-US" sz="2400" dirty="0" smtClean="0"/>
              <a:t>Medicaid coverage of cessation services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Append both years of survey data</a:t>
            </a:r>
          </a:p>
          <a:p>
            <a:pPr lvl="1"/>
            <a:r>
              <a:rPr lang="en-US" sz="2400" dirty="0" smtClean="0"/>
              <a:t>Set statement in SAS</a:t>
            </a:r>
          </a:p>
          <a:p>
            <a:pPr lvl="1"/>
            <a:r>
              <a:rPr lang="en-US" sz="2400" dirty="0" smtClean="0"/>
              <a:t>Append in STATA</a:t>
            </a:r>
          </a:p>
          <a:p>
            <a:pPr lvl="1"/>
            <a:r>
              <a:rPr lang="en-US" sz="2400" dirty="0" smtClean="0"/>
              <a:t>Need to assign unique ID numbers</a:t>
            </a:r>
            <a:endParaRPr lang="en-US" sz="2800" dirty="0" smtClean="0"/>
          </a:p>
          <a:p>
            <a:r>
              <a:rPr lang="en-US" sz="2800" dirty="0" smtClean="0"/>
              <a:t>Merge policy level detail by state and year</a:t>
            </a:r>
          </a:p>
          <a:p>
            <a:pPr lvl="1"/>
            <a:r>
              <a:rPr lang="en-US" sz="2400" dirty="0" smtClean="0"/>
              <a:t>If exploring lags, create in policy database prior to merging (manually or with lag function)</a:t>
            </a:r>
          </a:p>
          <a:p>
            <a:pPr lvl="2"/>
            <a:endParaRPr lang="en-US" sz="2000" dirty="0" smtClean="0"/>
          </a:p>
          <a:p>
            <a:pPr lvl="2"/>
            <a:endParaRPr lang="en-US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371600" y="4648200"/>
          <a:ext cx="6477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1295400"/>
                <a:gridCol w="1295400"/>
                <a:gridCol w="1295400"/>
                <a:gridCol w="1295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State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Year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Tax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Tax_Lag1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Tax_Lag2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0.59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0.34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1.51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1.51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Handling Clustered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Many ways of accounting for complex errors and violation of non-independence</a:t>
            </a:r>
          </a:p>
          <a:p>
            <a:pPr lvl="1"/>
            <a:r>
              <a:rPr lang="en-US" dirty="0" smtClean="0"/>
              <a:t>Robust SEs, random effects, GEE, survey analysis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Many ways of disentangling between and within-cluster effects</a:t>
            </a:r>
          </a:p>
          <a:p>
            <a:pPr lvl="1"/>
            <a:r>
              <a:rPr lang="en-US" dirty="0" smtClean="0"/>
              <a:t>Fixed effects, hybrid models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The correct choice lies in your purpose</a:t>
            </a:r>
            <a:endParaRPr lang="en-US" dirty="0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Specification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Used OLS instead of logistic because output is interpretable as probabilities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Y = </a:t>
            </a:r>
            <a:r>
              <a:rPr lang="el-GR" dirty="0" smtClean="0"/>
              <a:t>β</a:t>
            </a:r>
            <a:r>
              <a:rPr lang="en-US" baseline="-25000" dirty="0" smtClean="0"/>
              <a:t>0</a:t>
            </a:r>
            <a:r>
              <a:rPr lang="en-US" dirty="0" smtClean="0"/>
              <a:t> + </a:t>
            </a:r>
            <a:r>
              <a:rPr lang="el-GR" dirty="0" smtClean="0"/>
              <a:t>β</a:t>
            </a:r>
            <a:r>
              <a:rPr lang="en-US" dirty="0" smtClean="0"/>
              <a:t>sex + </a:t>
            </a:r>
            <a:r>
              <a:rPr lang="el-GR" dirty="0" smtClean="0"/>
              <a:t>β</a:t>
            </a:r>
            <a:r>
              <a:rPr lang="en-US" dirty="0" smtClean="0"/>
              <a:t>age + </a:t>
            </a:r>
            <a:r>
              <a:rPr lang="el-GR" dirty="0" smtClean="0"/>
              <a:t>β</a:t>
            </a:r>
            <a:r>
              <a:rPr lang="en-US" dirty="0" smtClean="0"/>
              <a:t>race +</a:t>
            </a:r>
            <a:r>
              <a:rPr lang="el-GR" dirty="0" smtClean="0"/>
              <a:t> β</a:t>
            </a:r>
            <a:r>
              <a:rPr lang="en-US" dirty="0" smtClean="0"/>
              <a:t>language + </a:t>
            </a:r>
            <a:r>
              <a:rPr lang="el-GR" dirty="0" smtClean="0"/>
              <a:t>β</a:t>
            </a:r>
            <a:r>
              <a:rPr lang="en-US" dirty="0" err="1" smtClean="0"/>
              <a:t>fam_structure</a:t>
            </a:r>
            <a:r>
              <a:rPr lang="en-US" dirty="0" smtClean="0"/>
              <a:t> + </a:t>
            </a:r>
            <a:r>
              <a:rPr lang="el-GR" dirty="0" smtClean="0"/>
              <a:t>β</a:t>
            </a:r>
            <a:r>
              <a:rPr lang="en-US" dirty="0" smtClean="0"/>
              <a:t>education + </a:t>
            </a:r>
            <a:r>
              <a:rPr lang="el-GR" dirty="0" smtClean="0"/>
              <a:t>β</a:t>
            </a:r>
            <a:r>
              <a:rPr lang="en-US" dirty="0" smtClean="0"/>
              <a:t>poverty + </a:t>
            </a:r>
            <a:r>
              <a:rPr lang="el-GR" dirty="0" smtClean="0"/>
              <a:t>β</a:t>
            </a:r>
            <a:r>
              <a:rPr lang="en-US" dirty="0" smtClean="0"/>
              <a:t>insurance + </a:t>
            </a:r>
            <a:r>
              <a:rPr lang="el-GR" dirty="0" smtClean="0"/>
              <a:t>β</a:t>
            </a:r>
            <a:r>
              <a:rPr lang="en-US" dirty="0" smtClean="0"/>
              <a:t>year + </a:t>
            </a:r>
            <a:r>
              <a:rPr lang="el-GR" dirty="0" smtClean="0"/>
              <a:t>β</a:t>
            </a:r>
            <a:r>
              <a:rPr lang="en-US" dirty="0" smtClean="0"/>
              <a:t>state + </a:t>
            </a:r>
            <a:r>
              <a:rPr lang="el-GR" dirty="0" smtClean="0"/>
              <a:t>β</a:t>
            </a:r>
            <a:r>
              <a:rPr lang="en-US" dirty="0" smtClean="0"/>
              <a:t>tax </a:t>
            </a:r>
            <a:endParaRPr lang="en-US" dirty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000"/>
              </a:spcBef>
            </a:pPr>
            <a:r>
              <a:rPr lang="en-US" dirty="0" smtClean="0"/>
              <a:t>Cigarette taxes</a:t>
            </a:r>
          </a:p>
          <a:p>
            <a:pPr lvl="1">
              <a:spcBef>
                <a:spcPts val="1000"/>
              </a:spcBef>
            </a:pPr>
            <a:r>
              <a:rPr lang="en-US" sz="2400" dirty="0" smtClean="0"/>
              <a:t>Asthma prevalence: ↓16% per $1 increase, p=0.09</a:t>
            </a:r>
          </a:p>
          <a:p>
            <a:pPr lvl="1">
              <a:spcBef>
                <a:spcPts val="1000"/>
              </a:spcBef>
            </a:pPr>
            <a:r>
              <a:rPr lang="en-US" sz="2400" dirty="0" smtClean="0"/>
              <a:t>Moderate/severe asthma: ↓29% per $1 increase, p=0.04</a:t>
            </a:r>
          </a:p>
          <a:p>
            <a:pPr>
              <a:spcBef>
                <a:spcPts val="1000"/>
              </a:spcBef>
            </a:pPr>
            <a:r>
              <a:rPr lang="en-US" dirty="0" smtClean="0"/>
              <a:t>Clean air legislation</a:t>
            </a:r>
          </a:p>
          <a:p>
            <a:pPr lvl="1">
              <a:spcBef>
                <a:spcPts val="1000"/>
              </a:spcBef>
            </a:pPr>
            <a:r>
              <a:rPr lang="en-US" sz="2400" dirty="0" smtClean="0"/>
              <a:t>No significant effects</a:t>
            </a:r>
          </a:p>
          <a:p>
            <a:pPr>
              <a:spcBef>
                <a:spcPts val="1000"/>
              </a:spcBef>
            </a:pPr>
            <a:r>
              <a:rPr lang="en-US" dirty="0" smtClean="0"/>
              <a:t>Medicaid coverage for cessation therapy</a:t>
            </a:r>
          </a:p>
          <a:p>
            <a:pPr lvl="1">
              <a:spcBef>
                <a:spcPts val="1000"/>
              </a:spcBef>
            </a:pPr>
            <a:r>
              <a:rPr lang="en-US" sz="2400" dirty="0" smtClean="0"/>
              <a:t>Chronic ear infection: ↓60% with expansion, p&lt;0.01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3400" y="1371600"/>
            <a:ext cx="8305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Effects for a $1 increase in cigarette taxes, relative decrease from 2003 outcome level 3.1%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u="sng" dirty="0" smtClean="0"/>
              <a:t>Interpretation</a:t>
            </a:r>
          </a:p>
          <a:p>
            <a:r>
              <a:rPr lang="en-US" sz="2400" i="1" dirty="0" smtClean="0"/>
              <a:t>Fixed effects</a:t>
            </a:r>
            <a:r>
              <a:rPr lang="en-US" sz="2400" dirty="0" smtClean="0"/>
              <a:t>: On average, states that increase their tax by $1 see a significant ~30% drop in moderate/severe asthma</a:t>
            </a:r>
          </a:p>
          <a:p>
            <a:r>
              <a:rPr lang="en-US" sz="2400" i="1" dirty="0" smtClean="0"/>
              <a:t>Cross-sectional</a:t>
            </a:r>
            <a:r>
              <a:rPr lang="en-US" sz="2400" dirty="0" smtClean="0"/>
              <a:t>: On average, tax differences between states are not associated with moderate/severe asthma 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of Model Inference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295400" y="2286000"/>
          <a:ext cx="7086600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2362200"/>
                <a:gridCol w="2362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Outcome</a:t>
                      </a:r>
                      <a:endParaRPr lang="en-US" dirty="0"/>
                    </a:p>
                  </a:txBody>
                  <a:tcPr>
                    <a:solidFill>
                      <a:srgbClr val="05759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Fixed</a:t>
                      </a:r>
                      <a:r>
                        <a:rPr lang="en-US" baseline="0" dirty="0" smtClean="0"/>
                        <a:t> Effects </a:t>
                      </a:r>
                    </a:p>
                    <a:p>
                      <a:pPr algn="ctr"/>
                      <a:r>
                        <a:rPr lang="en-US" baseline="0" dirty="0" smtClean="0"/>
                        <a:t>Panel Analysis</a:t>
                      </a:r>
                      <a:endParaRPr lang="en-US" dirty="0"/>
                    </a:p>
                  </a:txBody>
                  <a:tcPr>
                    <a:solidFill>
                      <a:srgbClr val="0575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Cross-Sectional</a:t>
                      </a:r>
                    </a:p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05759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Moderate/Severe Asthma Prevalence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-29.8%</a:t>
                      </a:r>
                    </a:p>
                    <a:p>
                      <a:pPr algn="ctr"/>
                      <a:r>
                        <a:rPr lang="en-US" dirty="0" smtClean="0"/>
                        <a:t>(-57.7%</a:t>
                      </a:r>
                      <a:r>
                        <a:rPr lang="en-US" baseline="0" dirty="0" smtClean="0"/>
                        <a:t> , -1.9%)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     3.8%</a:t>
                      </a:r>
                    </a:p>
                    <a:p>
                      <a:pPr algn="ctr"/>
                      <a:r>
                        <a:rPr lang="en-US" dirty="0" smtClean="0"/>
                        <a:t>(-4.4%, 12%)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State-Specific Inference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295400"/>
          <a:ext cx="8229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/>
                <a:gridCol w="1778000"/>
                <a:gridCol w="1778000"/>
                <a:gridCol w="1778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Kentucky</a:t>
                      </a:r>
                      <a:endParaRPr lang="en-US" dirty="0"/>
                    </a:p>
                  </a:txBody>
                  <a:tcPr>
                    <a:solidFill>
                      <a:srgbClr val="05759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2003</a:t>
                      </a:r>
                      <a:endParaRPr lang="en-US" dirty="0"/>
                    </a:p>
                  </a:txBody>
                  <a:tcPr>
                    <a:solidFill>
                      <a:srgbClr val="05759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2007</a:t>
                      </a:r>
                      <a:endParaRPr lang="en-US" dirty="0"/>
                    </a:p>
                  </a:txBody>
                  <a:tcPr>
                    <a:solidFill>
                      <a:srgbClr val="05759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∆</a:t>
                      </a:r>
                      <a:endParaRPr lang="en-US" dirty="0"/>
                    </a:p>
                  </a:txBody>
                  <a:tcPr>
                    <a:solidFill>
                      <a:srgbClr val="05759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Moderate/Severe</a:t>
                      </a:r>
                      <a:r>
                        <a:rPr lang="en-US" baseline="0" dirty="0" smtClean="0"/>
                        <a:t> Asthma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-1.1%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Cigarette Taxes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3¢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30¢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27¢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85800" y="2819400"/>
            <a:ext cx="7467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Predicted effect = 0.27 * -0.9% </a:t>
            </a:r>
            <a:r>
              <a:rPr lang="en-US" dirty="0" err="1" smtClean="0"/>
              <a:t>pts</a:t>
            </a:r>
            <a:r>
              <a:rPr lang="en-US" dirty="0" smtClean="0"/>
              <a:t> = -0.24% </a:t>
            </a:r>
            <a:r>
              <a:rPr lang="en-US" dirty="0" err="1" smtClean="0"/>
              <a:t>pts</a:t>
            </a:r>
            <a:r>
              <a:rPr lang="en-US" dirty="0" smtClean="0"/>
              <a:t> so the tax hike was responsible for 22% of the decline in moderate/severe asthma (-.24%/-1.1%)</a:t>
            </a:r>
          </a:p>
          <a:p>
            <a:endParaRPr lang="en-US" dirty="0" smtClean="0"/>
          </a:p>
          <a:p>
            <a:r>
              <a:rPr lang="en-US" dirty="0" smtClean="0"/>
              <a:t>If state had increased taxes by $1 (73¢ more than actual), decline would have been  greater by  0.73 * -0.9% = -0.66% -- translates to a relative drop of 41% instead of 26%  (absolute change of -1.76% instead of -1.1% relative to baseline of 4.3%) </a:t>
            </a:r>
            <a:endParaRPr lang="en-US" dirty="0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Smoking Legislation and Children’s Secondhand Smoke Exposure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24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Cross-sectional models showed that clean air legislation was associated with reduced exposure</a:t>
            </a:r>
          </a:p>
          <a:p>
            <a:r>
              <a:rPr lang="en-US" dirty="0" smtClean="0"/>
              <a:t>Fixed effect (longitudinal models) showed no association so it appears that more progressive states enacted legislation</a:t>
            </a:r>
          </a:p>
          <a:p>
            <a:r>
              <a:rPr lang="en-US" dirty="0" smtClean="0"/>
              <a:t>However, there </a:t>
            </a:r>
            <a:r>
              <a:rPr lang="en-US" dirty="0"/>
              <a:t>w</a:t>
            </a:r>
            <a:r>
              <a:rPr lang="en-US" dirty="0" smtClean="0"/>
              <a:t>as an impact of cigarette taxes that served to reduce racial/ethnic and income disparities</a:t>
            </a:r>
          </a:p>
          <a:p>
            <a:pPr lvl="1"/>
            <a:r>
              <a:rPr lang="en-US" dirty="0" smtClean="0"/>
              <a:t>Greater effects for White and low-income children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6172200"/>
            <a:ext cx="8305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6096000"/>
            <a:ext cx="845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Hawkins SS, Chandra A, </a:t>
            </a:r>
            <a:r>
              <a:rPr lang="en-US" sz="1400" dirty="0" err="1" smtClean="0"/>
              <a:t>Berkman</a:t>
            </a:r>
            <a:r>
              <a:rPr lang="en-US" sz="1400" dirty="0" smtClean="0"/>
              <a:t> L. The Impact of Tobacco Control Policies on Disparities in Children's Secondhand Smoke Exposure: A Comparison of Methods. </a:t>
            </a:r>
            <a:r>
              <a:rPr lang="en-US" sz="1400" dirty="0" err="1" smtClean="0"/>
              <a:t>Matern</a:t>
            </a:r>
            <a:r>
              <a:rPr lang="en-US" sz="1400" dirty="0" smtClean="0"/>
              <a:t> Child Health J. 2012 Mar 29. [</a:t>
            </a:r>
            <a:r>
              <a:rPr lang="en-US" sz="1400" dirty="0" err="1" smtClean="0"/>
              <a:t>Epub</a:t>
            </a:r>
            <a:r>
              <a:rPr lang="en-US" sz="1400" dirty="0" smtClean="0"/>
              <a:t> ahead of print]</a:t>
            </a:r>
            <a:endParaRPr lang="en-US" sz="1400" dirty="0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764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Medical Marijuana Laws and Adolescent 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 models showed marijuana laws to be associated with greater use</a:t>
            </a:r>
          </a:p>
          <a:p>
            <a:r>
              <a:rPr lang="en-US" dirty="0" smtClean="0"/>
              <a:t>FE models showed no association between medical marijuana laws and use</a:t>
            </a:r>
          </a:p>
          <a:p>
            <a:r>
              <a:rPr lang="en-US" dirty="0" smtClean="0"/>
              <a:t>Likely a reverse causal association that states with greater use among the constituency are more likely to pass legislation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5791200"/>
            <a:ext cx="777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Harper S, Strumpf EC, Kaufman JS. Do medical marijuana laws increase marijuana use? Replication study and extension. Ann </a:t>
            </a:r>
            <a:r>
              <a:rPr lang="en-US" sz="1400" dirty="0" err="1" smtClean="0"/>
              <a:t>Epidemiol</a:t>
            </a:r>
            <a:r>
              <a:rPr lang="en-US" sz="1400" dirty="0" smtClean="0"/>
              <a:t>. 2012 Mar;22(3):207-12.</a:t>
            </a:r>
            <a:endParaRPr lang="en-US" sz="1400" dirty="0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For multilevel analyses, you typically want to examine effects at both levels so you need models that allow variation at multiple levels</a:t>
            </a:r>
          </a:p>
          <a:p>
            <a:pPr lvl="1"/>
            <a:r>
              <a:rPr lang="en-US" dirty="0" smtClean="0"/>
              <a:t>Generally want to use RE or GEE models</a:t>
            </a:r>
          </a:p>
          <a:p>
            <a:pPr lvl="1"/>
            <a:r>
              <a:rPr lang="en-US" dirty="0" smtClean="0"/>
              <a:t>Use hybrid models incorporating cluster means to account for cluster-level confounding and achieve “true” within-cluster effects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For panel/longitudinal analyses, you typically only care about the within-unit inference obtained from FE models</a:t>
            </a:r>
          </a:p>
          <a:p>
            <a:pPr lvl="1"/>
            <a:r>
              <a:rPr lang="en-US" dirty="0" smtClean="0"/>
              <a:t>Generally want to use conventional FE models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4216321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Dataset of births matched to same mother (</a:t>
            </a:r>
            <a:r>
              <a:rPr lang="en-US" dirty="0" err="1" smtClean="0"/>
              <a:t>momid</a:t>
            </a:r>
            <a:r>
              <a:rPr lang="en-US" dirty="0" smtClean="0"/>
              <a:t>)</a:t>
            </a:r>
          </a:p>
          <a:p>
            <a:r>
              <a:rPr lang="en-US" dirty="0" smtClean="0"/>
              <a:t>Use this to compare inference and interpret the effects of smoking on </a:t>
            </a:r>
            <a:r>
              <a:rPr lang="en-US" dirty="0" err="1" smtClean="0"/>
              <a:t>birthweight</a:t>
            </a:r>
            <a:r>
              <a:rPr lang="en-US" dirty="0" smtClean="0"/>
              <a:t> (</a:t>
            </a:r>
            <a:r>
              <a:rPr lang="en-US" dirty="0" err="1" smtClean="0"/>
              <a:t>birwt</a:t>
            </a:r>
            <a:r>
              <a:rPr lang="en-US" dirty="0" smtClean="0"/>
              <a:t> is continuous and LBW, &lt;2500 g) from these models</a:t>
            </a:r>
          </a:p>
          <a:p>
            <a:pPr lvl="1"/>
            <a:r>
              <a:rPr lang="en-US" dirty="0" smtClean="0"/>
              <a:t>Conventional regression with cluster robust SEs</a:t>
            </a:r>
          </a:p>
          <a:p>
            <a:pPr lvl="1"/>
            <a:r>
              <a:rPr lang="en-US" dirty="0" smtClean="0"/>
              <a:t>Random intercept</a:t>
            </a:r>
          </a:p>
          <a:p>
            <a:pPr lvl="1"/>
            <a:r>
              <a:rPr lang="en-US" dirty="0" smtClean="0"/>
              <a:t>GEE (exchangeable)</a:t>
            </a:r>
          </a:p>
          <a:p>
            <a:pPr lvl="1"/>
            <a:r>
              <a:rPr lang="en-US" dirty="0" smtClean="0"/>
              <a:t>Fixed effects</a:t>
            </a:r>
          </a:p>
          <a:p>
            <a:pPr lvl="1"/>
            <a:r>
              <a:rPr lang="en-US" dirty="0" smtClean="0"/>
              <a:t>Hybrid fixed effects (cluster mean adjusting)</a:t>
            </a:r>
          </a:p>
          <a:p>
            <a:r>
              <a:rPr lang="en-US" dirty="0" smtClean="0"/>
              <a:t>Include smoke and the covariates of mage, male, married, </a:t>
            </a:r>
            <a:r>
              <a:rPr lang="en-US" dirty="0" err="1" smtClean="0"/>
              <a:t>hsgrad</a:t>
            </a:r>
            <a:r>
              <a:rPr lang="en-US" dirty="0" smtClean="0"/>
              <a:t>, </a:t>
            </a:r>
            <a:r>
              <a:rPr lang="en-US" dirty="0" err="1" smtClean="0"/>
              <a:t>somecoll</a:t>
            </a:r>
            <a:r>
              <a:rPr lang="en-US" dirty="0" smtClean="0"/>
              <a:t>, </a:t>
            </a:r>
            <a:r>
              <a:rPr lang="en-US" dirty="0" err="1" smtClean="0"/>
              <a:t>collgrad</a:t>
            </a:r>
            <a:r>
              <a:rPr lang="en-US" dirty="0" smtClean="0"/>
              <a:t>, black, pretri2, pretri3, </a:t>
            </a:r>
            <a:r>
              <a:rPr lang="en-US" dirty="0" err="1" smtClean="0"/>
              <a:t>novisit</a:t>
            </a:r>
            <a:endParaRPr lang="en-US" dirty="0" smtClean="0"/>
          </a:p>
          <a:p>
            <a:r>
              <a:rPr lang="en-US" dirty="0" smtClean="0"/>
              <a:t>Describe the benefits and disadvantages of the above models</a:t>
            </a:r>
            <a:endParaRPr lang="en-US" dirty="0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915400" cy="1143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Conventional regression with cluster robust SEs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83076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4800" b="1" dirty="0" err="1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48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4800" b="1" dirty="0" err="1">
                <a:solidFill>
                  <a:srgbClr val="000080"/>
                </a:solidFill>
                <a:latin typeface="Courier New"/>
              </a:rPr>
              <a:t>surveyreg</a:t>
            </a:r>
            <a:r>
              <a:rPr lang="en-US" sz="48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4800" dirty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4800" dirty="0">
                <a:solidFill>
                  <a:srgbClr val="000000"/>
                </a:solidFill>
                <a:latin typeface="Courier New"/>
              </a:rPr>
              <a:t>=new;</a:t>
            </a:r>
          </a:p>
          <a:p>
            <a:pPr marL="0" indent="0">
              <a:buNone/>
            </a:pPr>
            <a:r>
              <a:rPr lang="en-US" sz="4800" dirty="0">
                <a:solidFill>
                  <a:srgbClr val="0000FF"/>
                </a:solidFill>
                <a:latin typeface="Courier New"/>
              </a:rPr>
              <a:t>cluster</a:t>
            </a:r>
            <a:r>
              <a:rPr lang="en-US" sz="48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4800" dirty="0" err="1">
                <a:solidFill>
                  <a:srgbClr val="000000"/>
                </a:solidFill>
                <a:latin typeface="Courier New"/>
              </a:rPr>
              <a:t>momid</a:t>
            </a:r>
            <a:r>
              <a:rPr lang="en-US" sz="4800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 marL="0" indent="0">
              <a:buNone/>
            </a:pPr>
            <a:r>
              <a:rPr lang="en-US" sz="4800" dirty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48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4800" dirty="0" err="1">
                <a:solidFill>
                  <a:srgbClr val="000000"/>
                </a:solidFill>
                <a:latin typeface="Courier New"/>
              </a:rPr>
              <a:t>birwt</a:t>
            </a:r>
            <a:r>
              <a:rPr lang="en-US" sz="4800" dirty="0">
                <a:solidFill>
                  <a:srgbClr val="000000"/>
                </a:solidFill>
                <a:latin typeface="Courier New"/>
              </a:rPr>
              <a:t> = smoke mage male black pretri2 pretri3 </a:t>
            </a:r>
            <a:r>
              <a:rPr lang="en-US" sz="4800" dirty="0" err="1">
                <a:solidFill>
                  <a:srgbClr val="000000"/>
                </a:solidFill>
                <a:latin typeface="Courier New"/>
              </a:rPr>
              <a:t>novisit</a:t>
            </a:r>
            <a:r>
              <a:rPr lang="en-US" sz="4800" dirty="0">
                <a:solidFill>
                  <a:srgbClr val="000000"/>
                </a:solidFill>
                <a:latin typeface="Courier New"/>
              </a:rPr>
              <a:t>  married </a:t>
            </a:r>
            <a:r>
              <a:rPr lang="en-US" sz="4800" dirty="0" err="1">
                <a:solidFill>
                  <a:srgbClr val="000000"/>
                </a:solidFill>
                <a:latin typeface="Courier New"/>
              </a:rPr>
              <a:t>hsgrad</a:t>
            </a:r>
            <a:r>
              <a:rPr lang="en-US" sz="48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4800" dirty="0" err="1">
                <a:solidFill>
                  <a:srgbClr val="000000"/>
                </a:solidFill>
                <a:latin typeface="Courier New"/>
              </a:rPr>
              <a:t>somecoll</a:t>
            </a:r>
            <a:r>
              <a:rPr lang="en-US" sz="48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4800" dirty="0" err="1">
                <a:solidFill>
                  <a:srgbClr val="000000"/>
                </a:solidFill>
                <a:latin typeface="Courier New"/>
              </a:rPr>
              <a:t>collgrad</a:t>
            </a:r>
            <a:r>
              <a:rPr lang="en-US" sz="4800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4800" dirty="0">
                <a:solidFill>
                  <a:srgbClr val="000000"/>
                </a:solidFill>
                <a:latin typeface="Courier New"/>
              </a:rPr>
              <a:t>;</a:t>
            </a:r>
            <a:endParaRPr lang="en-US" sz="48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                              </a:t>
            </a:r>
            <a:r>
              <a:rPr lang="en-US" sz="4000" dirty="0">
                <a:latin typeface="Courier New" pitchFamily="49" charset="0"/>
                <a:cs typeface="Courier New" pitchFamily="49" charset="0"/>
              </a:rPr>
              <a:t>Number of Observations          8604</a:t>
            </a:r>
          </a:p>
          <a:p>
            <a:pPr marL="0" indent="0">
              <a:buNone/>
            </a:pPr>
            <a:r>
              <a:rPr lang="en-US" sz="4000" dirty="0">
                <a:latin typeface="Courier New" pitchFamily="49" charset="0"/>
                <a:cs typeface="Courier New" pitchFamily="49" charset="0"/>
              </a:rPr>
              <a:t>                              Mean of </a:t>
            </a:r>
            <a:r>
              <a:rPr lang="en-US" sz="4000" dirty="0" err="1">
                <a:latin typeface="Courier New" pitchFamily="49" charset="0"/>
                <a:cs typeface="Courier New" pitchFamily="49" charset="0"/>
              </a:rPr>
              <a:t>birwt</a:t>
            </a:r>
            <a:r>
              <a:rPr lang="en-US" sz="4000" dirty="0">
                <a:latin typeface="Courier New" pitchFamily="49" charset="0"/>
                <a:cs typeface="Courier New" pitchFamily="49" charset="0"/>
              </a:rPr>
              <a:t>                 3469.9</a:t>
            </a:r>
          </a:p>
          <a:p>
            <a:pPr marL="0" indent="0">
              <a:buNone/>
            </a:pPr>
            <a:r>
              <a:rPr lang="en-US" sz="4000" dirty="0">
                <a:latin typeface="Courier New" pitchFamily="49" charset="0"/>
                <a:cs typeface="Courier New" pitchFamily="49" charset="0"/>
              </a:rPr>
              <a:t>                              Sum of </a:t>
            </a:r>
            <a:r>
              <a:rPr lang="en-US" sz="4000" dirty="0" err="1">
                <a:latin typeface="Courier New" pitchFamily="49" charset="0"/>
                <a:cs typeface="Courier New" pitchFamily="49" charset="0"/>
              </a:rPr>
              <a:t>birwt</a:t>
            </a:r>
            <a:r>
              <a:rPr lang="en-US" sz="4000" dirty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29855287</a:t>
            </a:r>
            <a:endParaRPr lang="en-US" sz="4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4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4000" dirty="0">
                <a:latin typeface="Courier New" pitchFamily="49" charset="0"/>
                <a:cs typeface="Courier New" pitchFamily="49" charset="0"/>
              </a:rPr>
              <a:t>                                         Design Summary</a:t>
            </a:r>
          </a:p>
          <a:p>
            <a:pPr marL="0" indent="0">
              <a:buNone/>
            </a:pPr>
            <a:endParaRPr lang="en-US" sz="4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4000" dirty="0">
                <a:latin typeface="Courier New" pitchFamily="49" charset="0"/>
                <a:cs typeface="Courier New" pitchFamily="49" charset="0"/>
              </a:rPr>
              <a:t>                                Number of Clusters          </a:t>
            </a: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3978</a:t>
            </a:r>
            <a:endParaRPr lang="en-US" sz="4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4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4000" dirty="0">
                <a:latin typeface="Courier New" pitchFamily="49" charset="0"/>
                <a:cs typeface="Courier New" pitchFamily="49" charset="0"/>
              </a:rPr>
              <a:t>                                         Fit Statistics</a:t>
            </a:r>
          </a:p>
          <a:p>
            <a:pPr marL="0" indent="0">
              <a:buNone/>
            </a:pPr>
            <a:endParaRPr lang="en-US" sz="4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4000" dirty="0">
                <a:latin typeface="Courier New" pitchFamily="49" charset="0"/>
                <a:cs typeface="Courier New" pitchFamily="49" charset="0"/>
              </a:rPr>
              <a:t>                                   R-square           0.09307</a:t>
            </a:r>
          </a:p>
          <a:p>
            <a:pPr marL="0" indent="0">
              <a:buNone/>
            </a:pPr>
            <a:r>
              <a:rPr lang="en-US" sz="4000" dirty="0">
                <a:latin typeface="Courier New" pitchFamily="49" charset="0"/>
                <a:cs typeface="Courier New" pitchFamily="49" charset="0"/>
              </a:rPr>
              <a:t>                                   Root MSE            502.33</a:t>
            </a:r>
          </a:p>
          <a:p>
            <a:pPr marL="0" indent="0">
              <a:buNone/>
            </a:pPr>
            <a:r>
              <a:rPr lang="en-US" sz="4000" dirty="0">
                <a:latin typeface="Courier New" pitchFamily="49" charset="0"/>
                <a:cs typeface="Courier New" pitchFamily="49" charset="0"/>
              </a:rPr>
              <a:t>                                   Denominator DF        3977</a:t>
            </a:r>
          </a:p>
          <a:p>
            <a:pPr marL="0" indent="0">
              <a:buNone/>
            </a:pPr>
            <a:endParaRPr lang="en-US" sz="4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4000" dirty="0">
                <a:latin typeface="Courier New" pitchFamily="49" charset="0"/>
                <a:cs typeface="Courier New" pitchFamily="49" charset="0"/>
              </a:rPr>
              <a:t>                               Estimated Regression Coefficients</a:t>
            </a:r>
          </a:p>
          <a:p>
            <a:pPr marL="0" indent="0">
              <a:buNone/>
            </a:pPr>
            <a:endParaRPr lang="en-US" sz="4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4000" dirty="0">
                <a:latin typeface="Courier New" pitchFamily="49" charset="0"/>
                <a:cs typeface="Courier New" pitchFamily="49" charset="0"/>
              </a:rPr>
              <a:t>                                               Standard</a:t>
            </a:r>
          </a:p>
          <a:p>
            <a:pPr marL="0" indent="0">
              <a:buNone/>
            </a:pPr>
            <a:r>
              <a:rPr lang="en-US" sz="4000" dirty="0">
                <a:latin typeface="Courier New" pitchFamily="49" charset="0"/>
                <a:cs typeface="Courier New" pitchFamily="49" charset="0"/>
              </a:rPr>
              <a:t>                  Parameter      Estimate         Error    t Value    </a:t>
            </a:r>
            <a:r>
              <a:rPr lang="en-US" sz="4000" dirty="0" err="1">
                <a:latin typeface="Courier New" pitchFamily="49" charset="0"/>
                <a:cs typeface="Courier New" pitchFamily="49" charset="0"/>
              </a:rPr>
              <a:t>Pr</a:t>
            </a:r>
            <a:r>
              <a:rPr lang="en-US" sz="4000" dirty="0">
                <a:latin typeface="Courier New" pitchFamily="49" charset="0"/>
                <a:cs typeface="Courier New" pitchFamily="49" charset="0"/>
              </a:rPr>
              <a:t> &gt; |t|</a:t>
            </a:r>
          </a:p>
          <a:p>
            <a:pPr marL="0" indent="0">
              <a:buNone/>
            </a:pPr>
            <a:endParaRPr lang="en-US" sz="4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4000" dirty="0">
                <a:latin typeface="Courier New" pitchFamily="49" charset="0"/>
                <a:cs typeface="Courier New" pitchFamily="49" charset="0"/>
              </a:rPr>
              <a:t>                  black        -222.62920    28.9780315      -7.68      &lt;.0001</a:t>
            </a:r>
          </a:p>
          <a:p>
            <a:pPr marL="0" indent="0">
              <a:buNone/>
            </a:pPr>
            <a:r>
              <a:rPr lang="it-IT" sz="4000" dirty="0">
                <a:latin typeface="Courier New" pitchFamily="49" charset="0"/>
                <a:cs typeface="Courier New" pitchFamily="49" charset="0"/>
              </a:rPr>
              <a:t>                  pretri2        15.16062    17.9602368       0.84      0.3987</a:t>
            </a:r>
          </a:p>
          <a:p>
            <a:pPr marL="0" indent="0">
              <a:buNone/>
            </a:pPr>
            <a:r>
              <a:rPr lang="it-IT" sz="4000" dirty="0">
                <a:latin typeface="Courier New" pitchFamily="49" charset="0"/>
                <a:cs typeface="Courier New" pitchFamily="49" charset="0"/>
              </a:rPr>
              <a:t>                  pretri3        48.01495    38.4015782       1.25      0.2112</a:t>
            </a:r>
          </a:p>
          <a:p>
            <a:pPr marL="0" indent="0">
              <a:buNone/>
            </a:pPr>
            <a:r>
              <a:rPr lang="en-US" sz="4000" dirty="0">
                <a:latin typeface="Courier New" pitchFamily="49" charset="0"/>
                <a:cs typeface="Courier New" pitchFamily="49" charset="0"/>
              </a:rPr>
              <a:t>                  </a:t>
            </a:r>
            <a:r>
              <a:rPr lang="en-US" sz="4000" dirty="0" err="1">
                <a:latin typeface="Courier New" pitchFamily="49" charset="0"/>
                <a:cs typeface="Courier New" pitchFamily="49" charset="0"/>
              </a:rPr>
              <a:t>novisit</a:t>
            </a:r>
            <a:r>
              <a:rPr lang="en-US" sz="4000" dirty="0">
                <a:latin typeface="Courier New" pitchFamily="49" charset="0"/>
                <a:cs typeface="Courier New" pitchFamily="49" charset="0"/>
              </a:rPr>
              <a:t>      -192.22265    85.1568122      -2.26      0.0240</a:t>
            </a:r>
          </a:p>
          <a:p>
            <a:pPr marL="0" indent="0">
              <a:buNone/>
            </a:pPr>
            <a:r>
              <a:rPr lang="en-US" sz="4000" dirty="0">
                <a:latin typeface="Courier New" pitchFamily="49" charset="0"/>
                <a:cs typeface="Courier New" pitchFamily="49" charset="0"/>
              </a:rPr>
              <a:t>                  married        50.13834    26.7366384       1.88      0.0608</a:t>
            </a:r>
          </a:p>
          <a:p>
            <a:pPr marL="0" indent="0">
              <a:buNone/>
            </a:pPr>
            <a:r>
              <a:rPr lang="en-US" sz="4000" dirty="0">
                <a:latin typeface="Courier New" pitchFamily="49" charset="0"/>
                <a:cs typeface="Courier New" pitchFamily="49" charset="0"/>
              </a:rPr>
              <a:t>                  </a:t>
            </a:r>
            <a:r>
              <a:rPr lang="en-US" sz="4000" dirty="0" err="1">
                <a:latin typeface="Courier New" pitchFamily="49" charset="0"/>
                <a:cs typeface="Courier New" pitchFamily="49" charset="0"/>
              </a:rPr>
              <a:t>hsgrad</a:t>
            </a:r>
            <a:r>
              <a:rPr lang="en-US" sz="4000" dirty="0">
                <a:latin typeface="Courier New" pitchFamily="49" charset="0"/>
                <a:cs typeface="Courier New" pitchFamily="49" charset="0"/>
              </a:rPr>
              <a:t>         58.16388    25.6906615       2.26      0.0236</a:t>
            </a:r>
          </a:p>
          <a:p>
            <a:pPr marL="0" indent="0">
              <a:buNone/>
            </a:pPr>
            <a:r>
              <a:rPr lang="en-US" sz="4000" dirty="0">
                <a:latin typeface="Courier New" pitchFamily="49" charset="0"/>
                <a:cs typeface="Courier New" pitchFamily="49" charset="0"/>
              </a:rPr>
              <a:t>                  </a:t>
            </a:r>
            <a:r>
              <a:rPr lang="en-US" sz="4000" dirty="0" err="1">
                <a:latin typeface="Courier New" pitchFamily="49" charset="0"/>
                <a:cs typeface="Courier New" pitchFamily="49" charset="0"/>
              </a:rPr>
              <a:t>somecoll</a:t>
            </a:r>
            <a:r>
              <a:rPr lang="en-US" sz="4000" dirty="0">
                <a:latin typeface="Courier New" pitchFamily="49" charset="0"/>
                <a:cs typeface="Courier New" pitchFamily="49" charset="0"/>
              </a:rPr>
              <a:t>       87.25244    28.3130890       3.08      0.0021</a:t>
            </a:r>
          </a:p>
          <a:p>
            <a:pPr marL="0" indent="0">
              <a:buNone/>
            </a:pPr>
            <a:r>
              <a:rPr lang="en-US" sz="4000" dirty="0">
                <a:latin typeface="Courier New" pitchFamily="49" charset="0"/>
                <a:cs typeface="Courier New" pitchFamily="49" charset="0"/>
              </a:rPr>
              <a:t>                  </a:t>
            </a:r>
            <a:r>
              <a:rPr lang="en-US" sz="4000" dirty="0" err="1">
                <a:latin typeface="Courier New" pitchFamily="49" charset="0"/>
                <a:cs typeface="Courier New" pitchFamily="49" charset="0"/>
              </a:rPr>
              <a:t>collgrad</a:t>
            </a:r>
            <a:r>
              <a:rPr lang="en-US" sz="4000" dirty="0">
                <a:latin typeface="Courier New" pitchFamily="49" charset="0"/>
                <a:cs typeface="Courier New" pitchFamily="49" charset="0"/>
              </a:rPr>
              <a:t>      102.54592    29.1243183       3.52      0.0004</a:t>
            </a:r>
          </a:p>
          <a:p>
            <a:pPr marL="0" indent="0">
              <a:buNone/>
            </a:pPr>
            <a:endParaRPr lang="en-US" sz="4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4000" dirty="0">
                <a:latin typeface="Courier New" pitchFamily="49" charset="0"/>
                <a:cs typeface="Courier New" pitchFamily="49" charset="0"/>
              </a:rPr>
              <a:t>               NOTE: The denominator degrees of freedom for the t tests is 3977.</a:t>
            </a:r>
          </a:p>
        </p:txBody>
      </p:sp>
    </p:spTree>
    <p:extLst>
      <p:ext uri="{BB962C8B-B14F-4D97-AF65-F5344CB8AC3E}">
        <p14:creationId xmlns:p14="http://schemas.microsoft.com/office/powerpoint/2010/main" xmlns="" val="3411796624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Random Intercept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6388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1700" b="1" dirty="0" err="1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17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700" b="1" dirty="0" err="1">
                <a:solidFill>
                  <a:srgbClr val="000080"/>
                </a:solidFill>
                <a:latin typeface="Courier New"/>
              </a:rPr>
              <a:t>glimmix</a:t>
            </a:r>
            <a:r>
              <a:rPr lang="en-US" sz="17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700" dirty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1700" dirty="0">
                <a:solidFill>
                  <a:srgbClr val="000000"/>
                </a:solidFill>
                <a:latin typeface="Courier New"/>
              </a:rPr>
              <a:t>=new </a:t>
            </a:r>
            <a:r>
              <a:rPr lang="en-US" sz="1700" dirty="0">
                <a:solidFill>
                  <a:srgbClr val="0000FF"/>
                </a:solidFill>
                <a:latin typeface="Courier New"/>
              </a:rPr>
              <a:t>method</a:t>
            </a:r>
            <a:r>
              <a:rPr lang="en-US" sz="1700" dirty="0">
                <a:solidFill>
                  <a:srgbClr val="000000"/>
                </a:solidFill>
                <a:latin typeface="Courier New"/>
              </a:rPr>
              <a:t>=quad(</a:t>
            </a:r>
            <a:r>
              <a:rPr lang="en-US" sz="1700" dirty="0" err="1">
                <a:solidFill>
                  <a:srgbClr val="000000"/>
                </a:solidFill>
                <a:latin typeface="Courier New"/>
              </a:rPr>
              <a:t>initpl</a:t>
            </a:r>
            <a:r>
              <a:rPr lang="en-US" sz="1700" dirty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1700" b="1" dirty="0">
                <a:solidFill>
                  <a:srgbClr val="008080"/>
                </a:solidFill>
                <a:latin typeface="Courier New"/>
              </a:rPr>
              <a:t>5</a:t>
            </a:r>
            <a:r>
              <a:rPr lang="en-US" sz="1700" dirty="0">
                <a:solidFill>
                  <a:srgbClr val="000000"/>
                </a:solidFill>
                <a:latin typeface="Courier New"/>
              </a:rPr>
              <a:t>) </a:t>
            </a:r>
            <a:r>
              <a:rPr lang="en-US" sz="1700" dirty="0" err="1">
                <a:solidFill>
                  <a:srgbClr val="000000"/>
                </a:solidFill>
                <a:latin typeface="Courier New"/>
              </a:rPr>
              <a:t>noinitglm</a:t>
            </a:r>
            <a:r>
              <a:rPr lang="en-US" sz="1700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 marL="0" indent="0">
              <a:buNone/>
            </a:pPr>
            <a:r>
              <a:rPr lang="en-US" sz="1700" dirty="0">
                <a:solidFill>
                  <a:srgbClr val="0000FF"/>
                </a:solidFill>
                <a:latin typeface="Courier New"/>
              </a:rPr>
              <a:t>class</a:t>
            </a:r>
            <a:r>
              <a:rPr lang="en-US" sz="17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700" dirty="0" err="1">
                <a:solidFill>
                  <a:srgbClr val="000000"/>
                </a:solidFill>
                <a:latin typeface="Courier New"/>
              </a:rPr>
              <a:t>momid</a:t>
            </a:r>
            <a:r>
              <a:rPr lang="en-US" sz="1700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 marL="0" indent="0">
              <a:buNone/>
            </a:pPr>
            <a:r>
              <a:rPr lang="en-US" sz="1700" dirty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17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700" dirty="0" err="1">
                <a:solidFill>
                  <a:srgbClr val="000000"/>
                </a:solidFill>
                <a:latin typeface="Courier New"/>
              </a:rPr>
              <a:t>birwt</a:t>
            </a:r>
            <a:r>
              <a:rPr lang="en-US" sz="1700" dirty="0">
                <a:solidFill>
                  <a:srgbClr val="000000"/>
                </a:solidFill>
                <a:latin typeface="Courier New"/>
              </a:rPr>
              <a:t> = smoke mage male black pretri2 pretri3 </a:t>
            </a:r>
            <a:r>
              <a:rPr lang="en-US" sz="1700" dirty="0" err="1">
                <a:solidFill>
                  <a:srgbClr val="000000"/>
                </a:solidFill>
                <a:latin typeface="Courier New"/>
              </a:rPr>
              <a:t>novisit</a:t>
            </a:r>
            <a:r>
              <a:rPr lang="en-US" sz="1700" dirty="0">
                <a:solidFill>
                  <a:srgbClr val="000000"/>
                </a:solidFill>
                <a:latin typeface="Courier New"/>
              </a:rPr>
              <a:t>  married </a:t>
            </a:r>
            <a:r>
              <a:rPr lang="en-US" sz="1700" dirty="0" err="1">
                <a:solidFill>
                  <a:srgbClr val="000000"/>
                </a:solidFill>
                <a:latin typeface="Courier New"/>
              </a:rPr>
              <a:t>hsgrad</a:t>
            </a:r>
            <a:r>
              <a:rPr lang="en-US" sz="17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700" dirty="0" err="1">
                <a:solidFill>
                  <a:srgbClr val="000000"/>
                </a:solidFill>
                <a:latin typeface="Courier New"/>
              </a:rPr>
              <a:t>somecoll</a:t>
            </a:r>
            <a:r>
              <a:rPr lang="en-US" sz="17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700" dirty="0" err="1">
                <a:solidFill>
                  <a:srgbClr val="000000"/>
                </a:solidFill>
                <a:latin typeface="Courier New"/>
              </a:rPr>
              <a:t>collgrad</a:t>
            </a:r>
            <a:r>
              <a:rPr lang="en-US" sz="1700" dirty="0">
                <a:solidFill>
                  <a:srgbClr val="000000"/>
                </a:solidFill>
                <a:latin typeface="Courier New"/>
              </a:rPr>
              <a:t>  /</a:t>
            </a:r>
            <a:r>
              <a:rPr lang="en-US" sz="1700" dirty="0">
                <a:solidFill>
                  <a:srgbClr val="0000FF"/>
                </a:solidFill>
                <a:latin typeface="Courier New"/>
              </a:rPr>
              <a:t>solution</a:t>
            </a:r>
            <a:r>
              <a:rPr lang="en-US" sz="1700" dirty="0">
                <a:solidFill>
                  <a:srgbClr val="000000"/>
                </a:solidFill>
                <a:latin typeface="Courier New"/>
              </a:rPr>
              <a:t> ;</a:t>
            </a:r>
          </a:p>
          <a:p>
            <a:pPr marL="0" indent="0">
              <a:buNone/>
            </a:pPr>
            <a:r>
              <a:rPr lang="en-US" sz="1700" dirty="0">
                <a:solidFill>
                  <a:srgbClr val="0000FF"/>
                </a:solidFill>
                <a:latin typeface="Courier New"/>
              </a:rPr>
              <a:t>random</a:t>
            </a:r>
            <a:r>
              <a:rPr lang="en-US" sz="1700" dirty="0">
                <a:solidFill>
                  <a:srgbClr val="000000"/>
                </a:solidFill>
                <a:latin typeface="Courier New"/>
              </a:rPr>
              <a:t> intercept / </a:t>
            </a:r>
            <a:r>
              <a:rPr lang="en-US" sz="1700" dirty="0">
                <a:solidFill>
                  <a:srgbClr val="0000FF"/>
                </a:solidFill>
                <a:latin typeface="Courier New"/>
              </a:rPr>
              <a:t>subject</a:t>
            </a:r>
            <a:r>
              <a:rPr lang="en-US" sz="1700" dirty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1700" dirty="0" err="1">
                <a:solidFill>
                  <a:srgbClr val="000000"/>
                </a:solidFill>
                <a:latin typeface="Courier New"/>
              </a:rPr>
              <a:t>momid</a:t>
            </a:r>
            <a:r>
              <a:rPr lang="en-US" sz="1700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 marL="0" indent="0">
              <a:buNone/>
            </a:pPr>
            <a:r>
              <a:rPr lang="en-US" sz="1700" b="1" dirty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17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 marL="0" indent="0">
              <a:buNone/>
            </a:pPr>
            <a:endParaRPr lang="en-US" sz="1200" dirty="0">
              <a:solidFill>
                <a:srgbClr val="000000"/>
              </a:solidFill>
              <a:latin typeface="Courier New"/>
            </a:endParaRP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Covariance 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Parameter Estimates</a:t>
            </a:r>
          </a:p>
          <a:p>
            <a:pPr marL="0" indent="0">
              <a:buNone/>
            </a:pPr>
            <a:endParaRPr lang="en-US" sz="15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                                                             Standard</a:t>
            </a: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                         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Cov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Parm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     Subject    Estimate       Error</a:t>
            </a:r>
          </a:p>
          <a:p>
            <a:pPr marL="0" indent="0">
              <a:buNone/>
            </a:pPr>
            <a:endParaRPr lang="en-US" sz="15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                         Intercept    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momid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        114042     4252.84</a:t>
            </a: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                         Residual                  138531     2904.36</a:t>
            </a:r>
          </a:p>
          <a:p>
            <a:pPr marL="0" indent="0">
              <a:buNone/>
            </a:pPr>
            <a:endParaRPr lang="en-US" sz="15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                                 Solutions for Fixed Effects</a:t>
            </a:r>
          </a:p>
          <a:p>
            <a:pPr marL="0" indent="0">
              <a:buNone/>
            </a:pPr>
            <a:endParaRPr lang="en-US" sz="15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                                       Standard</a:t>
            </a:r>
          </a:p>
          <a:p>
            <a:pPr marL="0" indent="0">
              <a:buNone/>
            </a:pPr>
            <a:r>
              <a:rPr lang="fr-FR" sz="1500" dirty="0">
                <a:latin typeface="Courier New" pitchFamily="49" charset="0"/>
                <a:cs typeface="Courier New" pitchFamily="49" charset="0"/>
              </a:rPr>
              <a:t>               </a:t>
            </a:r>
            <a:r>
              <a:rPr lang="fr-FR" sz="1500" dirty="0" err="1">
                <a:latin typeface="Courier New" pitchFamily="49" charset="0"/>
                <a:cs typeface="Courier New" pitchFamily="49" charset="0"/>
              </a:rPr>
              <a:t>Effect</a:t>
            </a:r>
            <a:r>
              <a:rPr lang="fr-FR" sz="1500" dirty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fr-FR" sz="1500" dirty="0" err="1">
                <a:latin typeface="Courier New" pitchFamily="49" charset="0"/>
                <a:cs typeface="Courier New" pitchFamily="49" charset="0"/>
              </a:rPr>
              <a:t>Estimate</a:t>
            </a:r>
            <a:r>
              <a:rPr lang="fr-FR" sz="1500" dirty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fr-FR" sz="1500" dirty="0" err="1">
                <a:latin typeface="Courier New" pitchFamily="49" charset="0"/>
                <a:cs typeface="Courier New" pitchFamily="49" charset="0"/>
              </a:rPr>
              <a:t>Error</a:t>
            </a:r>
            <a:r>
              <a:rPr lang="fr-FR" sz="1500" dirty="0">
                <a:latin typeface="Courier New" pitchFamily="49" charset="0"/>
                <a:cs typeface="Courier New" pitchFamily="49" charset="0"/>
              </a:rPr>
              <a:t>       DF    t Value    Pr &gt; |t|</a:t>
            </a:r>
          </a:p>
          <a:p>
            <a:pPr marL="0" indent="0">
              <a:buNone/>
            </a:pPr>
            <a:endParaRPr lang="en-US" sz="15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              Intercept     3106.48     40.9177     3972      75.92      &lt;.0001</a:t>
            </a: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              smoke         -219.73     18.2327     4620     -12.05      &lt;.0001</a:t>
            </a:r>
          </a:p>
          <a:p>
            <a:pPr marL="0" indent="0">
              <a:buNone/>
            </a:pPr>
            <a:r>
              <a:rPr lang="fr-FR" sz="1500" dirty="0">
                <a:latin typeface="Courier New" pitchFamily="49" charset="0"/>
                <a:cs typeface="Courier New" pitchFamily="49" charset="0"/>
              </a:rPr>
              <a:t>               mage           7.8386      1.3469     4620       5.82      &lt;.0001</a:t>
            </a:r>
          </a:p>
          <a:p>
            <a:pPr marL="0" indent="0">
              <a:buNone/>
            </a:pPr>
            <a:r>
              <a:rPr lang="it-IT" sz="1500" dirty="0">
                <a:latin typeface="Courier New" pitchFamily="49" charset="0"/>
                <a:cs typeface="Courier New" pitchFamily="49" charset="0"/>
              </a:rPr>
              <a:t>               male           120.67      9.5870     4620      12.59      &lt;.0001</a:t>
            </a: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              black         -216.99     28.2373     4620      -7.68      &lt;.0001</a:t>
            </a:r>
          </a:p>
          <a:p>
            <a:pPr marL="0" indent="0">
              <a:buNone/>
            </a:pPr>
            <a:r>
              <a:rPr lang="it-IT" sz="1500" dirty="0">
                <a:latin typeface="Courier New" pitchFamily="49" charset="0"/>
                <a:cs typeface="Courier New" pitchFamily="49" charset="0"/>
              </a:rPr>
              <a:t>               pretri2        8.1155     15.5535     4620       0.52      0.6018</a:t>
            </a:r>
          </a:p>
          <a:p>
            <a:pPr marL="0" indent="0">
              <a:buNone/>
            </a:pPr>
            <a:r>
              <a:rPr lang="it-IT" sz="1500" dirty="0">
                <a:latin typeface="Courier New" pitchFamily="49" charset="0"/>
                <a:cs typeface="Courier New" pitchFamily="49" charset="0"/>
              </a:rPr>
              <a:t>               pretri3       43.7332     34.5642     4620       1.27      0.2058</a:t>
            </a: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              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novisit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       -158.13     54.7582     4620      -2.89      0.0039</a:t>
            </a: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              married       53.1767     25.4802     4620       2.09      0.0369</a:t>
            </a: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              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hsgrad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        62.9070     24.9831     4620       2.52      0.0118</a:t>
            </a: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              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somecoll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      88.8345     27.2365     4620       3.26      0.0011</a:t>
            </a: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              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collgrad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       100.40     27.9142     4620       3.60      0.0003</a:t>
            </a:r>
          </a:p>
        </p:txBody>
      </p:sp>
    </p:spTree>
    <p:extLst>
      <p:ext uri="{BB962C8B-B14F-4D97-AF65-F5344CB8AC3E}">
        <p14:creationId xmlns:p14="http://schemas.microsoft.com/office/powerpoint/2010/main" xmlns="" val="36476428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Applied Data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876800"/>
          </a:xfrm>
        </p:spPr>
        <p:txBody>
          <a:bodyPr/>
          <a:lstStyle/>
          <a:p>
            <a:r>
              <a:rPr lang="en-US" sz="2800" dirty="0" smtClean="0"/>
              <a:t>To demonstrate these options, I’ll use a dataset of birth certificate information from two counties in North Carolina</a:t>
            </a:r>
          </a:p>
          <a:p>
            <a:pPr lvl="1"/>
            <a:r>
              <a:rPr lang="en-US" sz="2400" dirty="0" smtClean="0"/>
              <a:t>Multilevel data structure: births nested within neighborhoods (Census block groups)</a:t>
            </a:r>
          </a:p>
          <a:p>
            <a:pPr lvl="1"/>
            <a:r>
              <a:rPr lang="en-US" sz="2400" dirty="0" smtClean="0"/>
              <a:t>Covariate of interest: race (Black-White)</a:t>
            </a:r>
          </a:p>
          <a:p>
            <a:pPr lvl="1"/>
            <a:r>
              <a:rPr lang="en-US" sz="2400" dirty="0" smtClean="0"/>
              <a:t>Continuous and dichotomous outcome: gestational age and preterm birth (&lt;37 weeks)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4800600"/>
            <a:ext cx="7772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Schempf AH, Kaufman JS.  Accounting for context in studies of health inequalities:     </a:t>
            </a:r>
          </a:p>
          <a:p>
            <a:r>
              <a:rPr lang="en-US" dirty="0" smtClean="0"/>
              <a:t>      a review and comparison of approaches. Ann </a:t>
            </a:r>
            <a:r>
              <a:rPr lang="en-US" dirty="0" err="1" smtClean="0"/>
              <a:t>Epidemiol</a:t>
            </a:r>
            <a:r>
              <a:rPr lang="en-US" dirty="0" smtClean="0"/>
              <a:t>. </a:t>
            </a:r>
            <a:r>
              <a:rPr lang="en-US" i="1" dirty="0" smtClean="0"/>
              <a:t>forthcoming</a:t>
            </a:r>
          </a:p>
          <a:p>
            <a:endParaRPr lang="en-US" dirty="0" smtClean="0"/>
          </a:p>
          <a:p>
            <a:r>
              <a:rPr lang="en-US" dirty="0" smtClean="0"/>
              <a:t>Schempf AH, Kaufman JS, Messer LC, Mendola P. The neighborhood contribution  </a:t>
            </a:r>
          </a:p>
          <a:p>
            <a:r>
              <a:rPr lang="en-US" dirty="0" smtClean="0"/>
              <a:t>       to black-white </a:t>
            </a:r>
            <a:r>
              <a:rPr lang="en-US" dirty="0" err="1" smtClean="0"/>
              <a:t>perinatal</a:t>
            </a:r>
            <a:r>
              <a:rPr lang="en-US" dirty="0" smtClean="0"/>
              <a:t> disparities: an example from two north Carolina  </a:t>
            </a:r>
          </a:p>
          <a:p>
            <a:r>
              <a:rPr lang="en-US" dirty="0" smtClean="0"/>
              <a:t>       counties, 1999-2001. Am J </a:t>
            </a:r>
            <a:r>
              <a:rPr lang="en-US" dirty="0" err="1" smtClean="0"/>
              <a:t>Epidemiol</a:t>
            </a:r>
            <a:r>
              <a:rPr lang="en-US" dirty="0" smtClean="0"/>
              <a:t>. 2011;174(6):744-52.</a:t>
            </a:r>
            <a:endParaRPr lang="en-US" dirty="0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GEE (Exchangeable)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715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1700" b="1" dirty="0" err="1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17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700" b="1" dirty="0" err="1">
                <a:solidFill>
                  <a:srgbClr val="000080"/>
                </a:solidFill>
                <a:latin typeface="Courier New"/>
              </a:rPr>
              <a:t>genmod</a:t>
            </a:r>
            <a:r>
              <a:rPr lang="en-US" sz="17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700" dirty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1700" dirty="0">
                <a:solidFill>
                  <a:srgbClr val="000000"/>
                </a:solidFill>
                <a:latin typeface="Courier New"/>
              </a:rPr>
              <a:t>=new;</a:t>
            </a:r>
          </a:p>
          <a:p>
            <a:pPr marL="0" indent="0">
              <a:buNone/>
            </a:pPr>
            <a:r>
              <a:rPr lang="en-US" sz="1700" dirty="0">
                <a:solidFill>
                  <a:srgbClr val="0000FF"/>
                </a:solidFill>
                <a:latin typeface="Courier New"/>
              </a:rPr>
              <a:t>class</a:t>
            </a:r>
            <a:r>
              <a:rPr lang="en-US" sz="17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700" dirty="0" err="1">
                <a:solidFill>
                  <a:srgbClr val="000000"/>
                </a:solidFill>
                <a:latin typeface="Courier New"/>
              </a:rPr>
              <a:t>momid</a:t>
            </a:r>
            <a:r>
              <a:rPr lang="en-US" sz="1700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 marL="0" indent="0">
              <a:buNone/>
            </a:pPr>
            <a:r>
              <a:rPr lang="en-US" sz="1700" dirty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17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700" dirty="0" err="1">
                <a:solidFill>
                  <a:srgbClr val="000000"/>
                </a:solidFill>
                <a:latin typeface="Courier New"/>
              </a:rPr>
              <a:t>birwt</a:t>
            </a:r>
            <a:r>
              <a:rPr lang="en-US" sz="1700" dirty="0">
                <a:solidFill>
                  <a:srgbClr val="000000"/>
                </a:solidFill>
                <a:latin typeface="Courier New"/>
              </a:rPr>
              <a:t>=smoke mage male black pretri2 pretri3 </a:t>
            </a:r>
            <a:r>
              <a:rPr lang="en-US" sz="1700" dirty="0" err="1">
                <a:solidFill>
                  <a:srgbClr val="000000"/>
                </a:solidFill>
                <a:latin typeface="Courier New"/>
              </a:rPr>
              <a:t>novisit</a:t>
            </a:r>
            <a:r>
              <a:rPr lang="en-US" sz="1700" dirty="0">
                <a:solidFill>
                  <a:srgbClr val="000000"/>
                </a:solidFill>
                <a:latin typeface="Courier New"/>
              </a:rPr>
              <a:t>  married </a:t>
            </a:r>
            <a:r>
              <a:rPr lang="en-US" sz="1700" dirty="0" err="1">
                <a:solidFill>
                  <a:srgbClr val="000000"/>
                </a:solidFill>
                <a:latin typeface="Courier New"/>
              </a:rPr>
              <a:t>hsgrad</a:t>
            </a:r>
            <a:r>
              <a:rPr lang="en-US" sz="17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700" dirty="0" err="1">
                <a:solidFill>
                  <a:srgbClr val="000000"/>
                </a:solidFill>
                <a:latin typeface="Courier New"/>
              </a:rPr>
              <a:t>somecoll</a:t>
            </a:r>
            <a:r>
              <a:rPr lang="en-US" sz="17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700" dirty="0" err="1">
                <a:solidFill>
                  <a:srgbClr val="000000"/>
                </a:solidFill>
                <a:latin typeface="Courier New"/>
              </a:rPr>
              <a:t>collgrad</a:t>
            </a:r>
            <a:r>
              <a:rPr lang="en-US" sz="1700" dirty="0">
                <a:solidFill>
                  <a:srgbClr val="000000"/>
                </a:solidFill>
                <a:latin typeface="Courier New"/>
              </a:rPr>
              <a:t> ;</a:t>
            </a:r>
          </a:p>
          <a:p>
            <a:pPr marL="0" indent="0">
              <a:buNone/>
            </a:pPr>
            <a:r>
              <a:rPr lang="en-US" sz="1700" dirty="0">
                <a:solidFill>
                  <a:srgbClr val="0000FF"/>
                </a:solidFill>
                <a:latin typeface="Courier New"/>
              </a:rPr>
              <a:t>repeated</a:t>
            </a:r>
            <a:r>
              <a:rPr lang="en-US" sz="17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700" dirty="0">
                <a:solidFill>
                  <a:srgbClr val="0000FF"/>
                </a:solidFill>
                <a:latin typeface="Courier New"/>
              </a:rPr>
              <a:t>subject</a:t>
            </a:r>
            <a:r>
              <a:rPr lang="en-US" sz="1700" dirty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1700" dirty="0" err="1">
                <a:solidFill>
                  <a:srgbClr val="000000"/>
                </a:solidFill>
                <a:latin typeface="Courier New"/>
              </a:rPr>
              <a:t>momid</a:t>
            </a:r>
            <a:r>
              <a:rPr lang="en-US" sz="1700" dirty="0">
                <a:solidFill>
                  <a:srgbClr val="000000"/>
                </a:solidFill>
                <a:latin typeface="Courier New"/>
              </a:rPr>
              <a:t> /</a:t>
            </a:r>
            <a:r>
              <a:rPr lang="en-US" sz="1700" dirty="0" err="1">
                <a:solidFill>
                  <a:srgbClr val="0000FF"/>
                </a:solidFill>
                <a:latin typeface="Courier New"/>
              </a:rPr>
              <a:t>corr</a:t>
            </a:r>
            <a:r>
              <a:rPr lang="en-US" sz="1700" dirty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1700" dirty="0" err="1">
                <a:solidFill>
                  <a:srgbClr val="000000"/>
                </a:solidFill>
                <a:latin typeface="Courier New"/>
              </a:rPr>
              <a:t>exc</a:t>
            </a:r>
            <a:r>
              <a:rPr lang="en-US" sz="1700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 marL="0" indent="0">
              <a:buNone/>
            </a:pPr>
            <a:r>
              <a:rPr lang="en-US" sz="1700" b="1" dirty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17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 marL="0" indent="0">
              <a:buNone/>
            </a:pPr>
            <a:endParaRPr lang="en-US" sz="14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	       Exchangeable Working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Correlation</a:t>
            </a:r>
          </a:p>
          <a:p>
            <a:pPr marL="0" indent="0">
              <a:buNone/>
            </a:pP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                                Correlation    0.4428629745</a:t>
            </a:r>
          </a:p>
          <a:p>
            <a:pPr marL="0" indent="0">
              <a:buNone/>
            </a:pP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                              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GEE Fit Criteria</a:t>
            </a:r>
          </a:p>
          <a:p>
            <a:pPr marL="0" indent="0">
              <a:buNone/>
            </a:pP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                                   QIC         8624.9632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                                 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QICu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       8616.0000</a:t>
            </a:r>
          </a:p>
          <a:p>
            <a:pPr marL="0" indent="0">
              <a:buNone/>
            </a:pP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                            Analysis Of GEE Parameter Estimates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                             Empirical Standard Error Estimates</a:t>
            </a:r>
          </a:p>
          <a:p>
            <a:pPr marL="0" indent="0">
              <a:buNone/>
            </a:pP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                                  Standard   95% Confidence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               Parameter Estimate    Error       Limits            Z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Pr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&gt; |Z|</a:t>
            </a:r>
          </a:p>
          <a:p>
            <a:pPr marL="0" indent="0">
              <a:buNone/>
            </a:pP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               Intercept 3108.079  42.6106 3024.564 3191.594   72.94   &lt;.0001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               smoke     -220.554  19.1370 -258.062 -183.046  -11.53   &lt;.0001</a:t>
            </a:r>
          </a:p>
          <a:p>
            <a:pPr marL="0" indent="0">
              <a:buNone/>
            </a:pPr>
            <a:r>
              <a:rPr lang="fr-FR" sz="1400" dirty="0">
                <a:latin typeface="Courier New" pitchFamily="49" charset="0"/>
                <a:cs typeface="Courier New" pitchFamily="49" charset="0"/>
              </a:rPr>
              <a:t>                 mage        7.7884   1.4092   5.0264  10.5504    5.53   &lt;.0001</a:t>
            </a:r>
          </a:p>
          <a:p>
            <a:pPr marL="0" indent="0">
              <a:buNone/>
            </a:pPr>
            <a:r>
              <a:rPr lang="it-IT" sz="1400" dirty="0">
                <a:latin typeface="Courier New" pitchFamily="49" charset="0"/>
                <a:cs typeface="Courier New" pitchFamily="49" charset="0"/>
              </a:rPr>
              <a:t>                 male      120.5962   9.6715 101.6403 139.5521   12.47   &lt;.0001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               black     -217.102  29.2310 -274.394 -159.810   -7.43   &lt;.0001</a:t>
            </a:r>
          </a:p>
          <a:p>
            <a:pPr marL="0" indent="0">
              <a:buNone/>
            </a:pPr>
            <a:r>
              <a:rPr lang="it-IT" sz="1400" dirty="0">
                <a:latin typeface="Courier New" pitchFamily="49" charset="0"/>
                <a:cs typeface="Courier New" pitchFamily="49" charset="0"/>
              </a:rPr>
              <a:t>                 pretri2     8.2117  15.7123 -22.5838  39.0073    0.52   0.6012</a:t>
            </a:r>
          </a:p>
          <a:p>
            <a:pPr marL="0" indent="0">
              <a:buNone/>
            </a:pPr>
            <a:r>
              <a:rPr lang="it-IT" sz="1400" dirty="0">
                <a:latin typeface="Courier New" pitchFamily="49" charset="0"/>
                <a:cs typeface="Courier New" pitchFamily="49" charset="0"/>
              </a:rPr>
              <a:t>                 pretri3    43.7602  36.4548 -27.6899 115.2103    1.20   0.2300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             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novisit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  -158.761  73.4419 -302.705 -14.8177   -2.16   0.0306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               married    53.1095  26.6567   0.8632 105.3557    1.99   0.0463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             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hsgrad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    62.8929  25.7679  12.3887 113.3971    2.44   0.0147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             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somecoll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  88.8847  28.3292  33.3604 144.4089    3.14   0.0017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             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collgrad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 100.5458  29.0306  43.6469 157.4447    3.46   0.0005</a:t>
            </a:r>
          </a:p>
        </p:txBody>
      </p:sp>
    </p:spTree>
    <p:extLst>
      <p:ext uri="{BB962C8B-B14F-4D97-AF65-F5344CB8AC3E}">
        <p14:creationId xmlns:p14="http://schemas.microsoft.com/office/powerpoint/2010/main" xmlns="" val="341439748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Fixed Effects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791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200" b="1" dirty="0" err="1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12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 err="1">
                <a:solidFill>
                  <a:srgbClr val="000080"/>
                </a:solidFill>
                <a:latin typeface="Courier New"/>
              </a:rPr>
              <a:t>glm</a:t>
            </a:r>
            <a:r>
              <a:rPr lang="en-US" sz="12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dirty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1200" dirty="0">
                <a:solidFill>
                  <a:srgbClr val="000000"/>
                </a:solidFill>
                <a:latin typeface="Courier New"/>
              </a:rPr>
              <a:t>=new;</a:t>
            </a:r>
          </a:p>
          <a:p>
            <a:pPr marL="0" indent="0">
              <a:buNone/>
            </a:pPr>
            <a:r>
              <a:rPr lang="en-US" sz="1200" dirty="0">
                <a:solidFill>
                  <a:srgbClr val="0000FF"/>
                </a:solidFill>
                <a:latin typeface="Courier New"/>
              </a:rPr>
              <a:t>absorb</a:t>
            </a:r>
            <a:r>
              <a:rPr lang="en-US" sz="12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ourier New"/>
              </a:rPr>
              <a:t>momid</a:t>
            </a:r>
            <a:r>
              <a:rPr lang="en-US" sz="1200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 marL="0" indent="0">
              <a:buNone/>
            </a:pPr>
            <a:r>
              <a:rPr lang="en-US" sz="1200" dirty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12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ourier New"/>
              </a:rPr>
              <a:t>birwt</a:t>
            </a:r>
            <a:r>
              <a:rPr lang="en-US" sz="1200" dirty="0">
                <a:solidFill>
                  <a:srgbClr val="000000"/>
                </a:solidFill>
                <a:latin typeface="Courier New"/>
              </a:rPr>
              <a:t>=smoke mage male black pretri2 pretri3 </a:t>
            </a:r>
            <a:r>
              <a:rPr lang="en-US" sz="1200" dirty="0" err="1">
                <a:solidFill>
                  <a:srgbClr val="000000"/>
                </a:solidFill>
                <a:latin typeface="Courier New"/>
              </a:rPr>
              <a:t>novisit</a:t>
            </a:r>
            <a:r>
              <a:rPr lang="en-US" sz="1200" dirty="0">
                <a:solidFill>
                  <a:srgbClr val="000000"/>
                </a:solidFill>
                <a:latin typeface="Courier New"/>
              </a:rPr>
              <a:t>  married </a:t>
            </a:r>
            <a:r>
              <a:rPr lang="en-US" sz="1200" dirty="0" err="1">
                <a:solidFill>
                  <a:srgbClr val="000000"/>
                </a:solidFill>
                <a:latin typeface="Courier New"/>
              </a:rPr>
              <a:t>hsgrad</a:t>
            </a:r>
            <a:r>
              <a:rPr lang="en-US" sz="12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ourier New"/>
              </a:rPr>
              <a:t>somecoll</a:t>
            </a:r>
            <a:r>
              <a:rPr lang="en-US" sz="12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ourier New"/>
              </a:rPr>
              <a:t>collgrad</a:t>
            </a:r>
            <a:r>
              <a:rPr lang="en-US" sz="1200" dirty="0">
                <a:solidFill>
                  <a:srgbClr val="000000"/>
                </a:solidFill>
                <a:latin typeface="Courier New"/>
              </a:rPr>
              <a:t> ;</a:t>
            </a:r>
          </a:p>
          <a:p>
            <a:pPr marL="0" indent="0">
              <a:buNone/>
            </a:pPr>
            <a:r>
              <a:rPr lang="en-US" sz="1200" b="1" dirty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1200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 marL="0" indent="0">
              <a:buNone/>
            </a:pPr>
            <a:r>
              <a:rPr lang="en-US" sz="1200" b="1" dirty="0">
                <a:solidFill>
                  <a:srgbClr val="000080"/>
                </a:solidFill>
                <a:latin typeface="Courier New"/>
              </a:rPr>
              <a:t>quit</a:t>
            </a:r>
            <a:r>
              <a:rPr lang="en-US" sz="12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 marL="0" indent="0">
              <a:buNone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		Dependent </a:t>
            </a:r>
            <a:r>
              <a:rPr lang="en-US" sz="1100" dirty="0">
                <a:latin typeface="Courier New" pitchFamily="49" charset="0"/>
                <a:cs typeface="Courier New" pitchFamily="49" charset="0"/>
              </a:rPr>
              <a:t>Variable: </a:t>
            </a:r>
            <a:r>
              <a:rPr lang="en-US" sz="1100" dirty="0" err="1">
                <a:latin typeface="Courier New" pitchFamily="49" charset="0"/>
                <a:cs typeface="Courier New" pitchFamily="49" charset="0"/>
              </a:rPr>
              <a:t>birwt</a:t>
            </a:r>
            <a:endParaRPr lang="en-US" sz="11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1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100" dirty="0">
                <a:latin typeface="Courier New" pitchFamily="49" charset="0"/>
                <a:cs typeface="Courier New" pitchFamily="49" charset="0"/>
              </a:rPr>
              <a:t>                                                  Standard</a:t>
            </a:r>
          </a:p>
          <a:p>
            <a:pPr marL="0" indent="0">
              <a:buNone/>
            </a:pPr>
            <a:r>
              <a:rPr lang="en-US" sz="1100" dirty="0">
                <a:latin typeface="Courier New" pitchFamily="49" charset="0"/>
                <a:cs typeface="Courier New" pitchFamily="49" charset="0"/>
              </a:rPr>
              <a:t>              Parameter         Estimate             Error    t Value    </a:t>
            </a:r>
            <a:r>
              <a:rPr lang="en-US" sz="1100" dirty="0" err="1">
                <a:latin typeface="Courier New" pitchFamily="49" charset="0"/>
                <a:cs typeface="Courier New" pitchFamily="49" charset="0"/>
              </a:rPr>
              <a:t>Pr</a:t>
            </a:r>
            <a:r>
              <a:rPr lang="en-US" sz="1100" dirty="0">
                <a:latin typeface="Courier New" pitchFamily="49" charset="0"/>
                <a:cs typeface="Courier New" pitchFamily="49" charset="0"/>
              </a:rPr>
              <a:t> &gt; |t|</a:t>
            </a:r>
          </a:p>
          <a:p>
            <a:pPr marL="0" indent="0">
              <a:buNone/>
            </a:pPr>
            <a:endParaRPr lang="en-US" sz="11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100" dirty="0">
                <a:latin typeface="Courier New" pitchFamily="49" charset="0"/>
                <a:cs typeface="Courier New" pitchFamily="49" charset="0"/>
              </a:rPr>
              <a:t>              smoke         -104.2849992       29.14818572      -3.58      0.0004</a:t>
            </a:r>
          </a:p>
          <a:p>
            <a:pPr marL="0" indent="0">
              <a:buNone/>
            </a:pPr>
            <a:r>
              <a:rPr lang="fr-FR" sz="1100" dirty="0">
                <a:latin typeface="Courier New" pitchFamily="49" charset="0"/>
                <a:cs typeface="Courier New" pitchFamily="49" charset="0"/>
              </a:rPr>
              <a:t>              mage            22.7041539        3.00947000       7.54      &lt;.0001</a:t>
            </a:r>
          </a:p>
          <a:p>
            <a:pPr marL="0" indent="0">
              <a:buNone/>
            </a:pPr>
            <a:r>
              <a:rPr lang="it-IT" sz="1100" dirty="0">
                <a:latin typeface="Courier New" pitchFamily="49" charset="0"/>
                <a:cs typeface="Courier New" pitchFamily="49" charset="0"/>
              </a:rPr>
              <a:t>              male           125.3693243       10.93838681      11.46      &lt;.0001</a:t>
            </a:r>
          </a:p>
          <a:p>
            <a:pPr marL="0" indent="0">
              <a:buNone/>
            </a:pPr>
            <a:r>
              <a:rPr lang="en-US" sz="1100" dirty="0">
                <a:latin typeface="Courier New" pitchFamily="49" charset="0"/>
                <a:cs typeface="Courier New" pitchFamily="49" charset="0"/>
              </a:rPr>
              <a:t>              black            0.0000000 B       .                .         .</a:t>
            </a:r>
          </a:p>
          <a:p>
            <a:pPr marL="0" indent="0">
              <a:buNone/>
            </a:pPr>
            <a:r>
              <a:rPr lang="it-IT" sz="1100" dirty="0">
                <a:latin typeface="Courier New" pitchFamily="49" charset="0"/>
                <a:cs typeface="Courier New" pitchFamily="49" charset="0"/>
              </a:rPr>
              <a:t>              pretri2          2.0485058       18.62282276       0.11      0.9124</a:t>
            </a:r>
          </a:p>
          <a:p>
            <a:pPr marL="0" indent="0">
              <a:buNone/>
            </a:pPr>
            <a:r>
              <a:rPr lang="it-IT" sz="1100" dirty="0">
                <a:latin typeface="Courier New" pitchFamily="49" charset="0"/>
                <a:cs typeface="Courier New" pitchFamily="49" charset="0"/>
              </a:rPr>
              <a:t>              pretri3         45.4074853       41.48998267       1.09      0.2738</a:t>
            </a:r>
          </a:p>
          <a:p>
            <a:pPr marL="0" indent="0">
              <a:buNone/>
            </a:pPr>
            <a:r>
              <a:rPr lang="en-US" sz="1100" dirty="0">
                <a:latin typeface="Courier New" pitchFamily="49" charset="0"/>
                <a:cs typeface="Courier New" pitchFamily="49" charset="0"/>
              </a:rPr>
              <a:t>              </a:t>
            </a:r>
            <a:r>
              <a:rPr lang="en-US" sz="1100" dirty="0" err="1">
                <a:latin typeface="Courier New" pitchFamily="49" charset="0"/>
                <a:cs typeface="Courier New" pitchFamily="49" charset="0"/>
              </a:rPr>
              <a:t>novisit</a:t>
            </a:r>
            <a:r>
              <a:rPr lang="en-US" sz="1100" dirty="0">
                <a:latin typeface="Courier New" pitchFamily="49" charset="0"/>
                <a:cs typeface="Courier New" pitchFamily="49" charset="0"/>
              </a:rPr>
              <a:t>        -99.1457340       67.59271486      -1.47      0.1425</a:t>
            </a:r>
          </a:p>
          <a:p>
            <a:pPr marL="0" indent="0">
              <a:buNone/>
            </a:pPr>
            <a:r>
              <a:rPr lang="en-US" sz="1100" dirty="0">
                <a:latin typeface="Courier New" pitchFamily="49" charset="0"/>
                <a:cs typeface="Courier New" pitchFamily="49" charset="0"/>
              </a:rPr>
              <a:t>              married          0.0000000 B       .                .         .</a:t>
            </a:r>
          </a:p>
          <a:p>
            <a:pPr marL="0" indent="0">
              <a:buNone/>
            </a:pPr>
            <a:r>
              <a:rPr lang="en-US" sz="1100" dirty="0">
                <a:latin typeface="Courier New" pitchFamily="49" charset="0"/>
                <a:cs typeface="Courier New" pitchFamily="49" charset="0"/>
              </a:rPr>
              <a:t>              </a:t>
            </a:r>
            <a:r>
              <a:rPr lang="en-US" sz="1100" dirty="0" err="1">
                <a:latin typeface="Courier New" pitchFamily="49" charset="0"/>
                <a:cs typeface="Courier New" pitchFamily="49" charset="0"/>
              </a:rPr>
              <a:t>hsgrad</a:t>
            </a:r>
            <a:r>
              <a:rPr lang="en-US" sz="1100" dirty="0">
                <a:latin typeface="Courier New" pitchFamily="49" charset="0"/>
                <a:cs typeface="Courier New" pitchFamily="49" charset="0"/>
              </a:rPr>
              <a:t>           0.0000000 B       .                .         .</a:t>
            </a:r>
          </a:p>
          <a:p>
            <a:pPr marL="0" indent="0">
              <a:buNone/>
            </a:pPr>
            <a:r>
              <a:rPr lang="en-US" sz="1100" dirty="0">
                <a:latin typeface="Courier New" pitchFamily="49" charset="0"/>
                <a:cs typeface="Courier New" pitchFamily="49" charset="0"/>
              </a:rPr>
              <a:t>              </a:t>
            </a:r>
            <a:r>
              <a:rPr lang="en-US" sz="1100" dirty="0" err="1">
                <a:latin typeface="Courier New" pitchFamily="49" charset="0"/>
                <a:cs typeface="Courier New" pitchFamily="49" charset="0"/>
              </a:rPr>
              <a:t>somecoll</a:t>
            </a:r>
            <a:r>
              <a:rPr lang="en-US" sz="1100" dirty="0">
                <a:latin typeface="Courier New" pitchFamily="49" charset="0"/>
                <a:cs typeface="Courier New" pitchFamily="49" charset="0"/>
              </a:rPr>
              <a:t>         0.0000000 B       .                .         .</a:t>
            </a:r>
          </a:p>
          <a:p>
            <a:pPr marL="0" indent="0">
              <a:buNone/>
            </a:pPr>
            <a:r>
              <a:rPr lang="en-US" sz="1100" dirty="0">
                <a:latin typeface="Courier New" pitchFamily="49" charset="0"/>
                <a:cs typeface="Courier New" pitchFamily="49" charset="0"/>
              </a:rPr>
              <a:t>              </a:t>
            </a:r>
            <a:r>
              <a:rPr lang="en-US" sz="1100" dirty="0" err="1">
                <a:latin typeface="Courier New" pitchFamily="49" charset="0"/>
                <a:cs typeface="Courier New" pitchFamily="49" charset="0"/>
              </a:rPr>
              <a:t>collgrad</a:t>
            </a:r>
            <a:r>
              <a:rPr lang="en-US" sz="1100" dirty="0">
                <a:latin typeface="Courier New" pitchFamily="49" charset="0"/>
                <a:cs typeface="Courier New" pitchFamily="49" charset="0"/>
              </a:rPr>
              <a:t>         0.0000000 B       .                .         .</a:t>
            </a:r>
          </a:p>
          <a:p>
            <a:pPr marL="0" indent="0">
              <a:buNone/>
            </a:pPr>
            <a:endParaRPr lang="en-US" sz="11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100" dirty="0">
                <a:latin typeface="Courier New" pitchFamily="49" charset="0"/>
                <a:cs typeface="Courier New" pitchFamily="49" charset="0"/>
              </a:rPr>
              <a:t>NOTE: The X'X matrix has been found to be singular, and a generalized inverse was used to solve</a:t>
            </a:r>
          </a:p>
          <a:p>
            <a:pPr marL="0" indent="0">
              <a:buNone/>
            </a:pPr>
            <a:r>
              <a:rPr lang="en-US" sz="1100" dirty="0">
                <a:latin typeface="Courier New" pitchFamily="49" charset="0"/>
                <a:cs typeface="Courier New" pitchFamily="49" charset="0"/>
              </a:rPr>
              <a:t>      the normal equations.  Terms whose estimates are followed by the letter 'B' are not</a:t>
            </a:r>
          </a:p>
          <a:p>
            <a:pPr marL="0" indent="0">
              <a:buNone/>
            </a:pPr>
            <a:r>
              <a:rPr lang="en-US" sz="1100" dirty="0">
                <a:latin typeface="Courier New" pitchFamily="49" charset="0"/>
                <a:cs typeface="Courier New" pitchFamily="49" charset="0"/>
              </a:rPr>
              <a:t>      uniquely estimable.</a:t>
            </a:r>
            <a:endParaRPr lang="en-US" sz="11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46898541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Hybrid Fixed Effects in RE Model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94360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1800" b="1" dirty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18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800" b="1" dirty="0">
                <a:solidFill>
                  <a:srgbClr val="000080"/>
                </a:solidFill>
                <a:latin typeface="Courier New"/>
              </a:rPr>
              <a:t>SUMMARY</a:t>
            </a:r>
            <a:r>
              <a:rPr lang="en-US" sz="18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ourier New"/>
              </a:rPr>
              <a:t>NWAY</a:t>
            </a:r>
            <a:r>
              <a:rPr lang="en-US" sz="18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1800" dirty="0">
                <a:solidFill>
                  <a:srgbClr val="000000"/>
                </a:solidFill>
                <a:latin typeface="Courier New"/>
              </a:rPr>
              <a:t>=mla.smoking2;</a:t>
            </a:r>
          </a:p>
          <a:p>
            <a:pPr marL="0" indent="0">
              <a:buNone/>
            </a:pPr>
            <a:r>
              <a:rPr lang="it-IT" sz="1800" dirty="0">
                <a:solidFill>
                  <a:srgbClr val="0000FF"/>
                </a:solidFill>
                <a:latin typeface="Courier New"/>
              </a:rPr>
              <a:t>VAR</a:t>
            </a:r>
            <a:r>
              <a:rPr lang="it-IT" sz="1800" dirty="0">
                <a:solidFill>
                  <a:srgbClr val="000000"/>
                </a:solidFill>
                <a:latin typeface="Courier New"/>
              </a:rPr>
              <a:t> smoke mage male pretri2 pretri3 novisit;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0000FF"/>
                </a:solidFill>
                <a:latin typeface="Courier New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ourier New"/>
              </a:rPr>
              <a:t>momid</a:t>
            </a:r>
            <a:r>
              <a:rPr lang="en-US" sz="1800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0000FF"/>
                </a:solidFill>
                <a:latin typeface="Courier New"/>
              </a:rPr>
              <a:t>OUTPUT</a:t>
            </a:r>
            <a:r>
              <a:rPr lang="en-US" sz="18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ourier New"/>
              </a:rPr>
              <a:t>OUT</a:t>
            </a:r>
            <a:r>
              <a:rPr lang="en-US" sz="1800" dirty="0">
                <a:solidFill>
                  <a:srgbClr val="000000"/>
                </a:solidFill>
                <a:latin typeface="Courier New"/>
              </a:rPr>
              <a:t>=cluster </a:t>
            </a:r>
            <a:r>
              <a:rPr lang="en-US" sz="1800" dirty="0">
                <a:solidFill>
                  <a:srgbClr val="0000FF"/>
                </a:solidFill>
                <a:latin typeface="Courier New"/>
              </a:rPr>
              <a:t>MEAN</a:t>
            </a:r>
            <a:r>
              <a:rPr lang="en-US" sz="1800" dirty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1800" dirty="0" err="1">
                <a:solidFill>
                  <a:srgbClr val="000000"/>
                </a:solidFill>
                <a:latin typeface="Courier New"/>
              </a:rPr>
              <a:t>m_smoke</a:t>
            </a:r>
            <a:r>
              <a:rPr lang="en-US" sz="18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ourier New"/>
              </a:rPr>
              <a:t>m_age</a:t>
            </a:r>
            <a:r>
              <a:rPr lang="en-US" sz="18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ourier New"/>
              </a:rPr>
              <a:t>m_male</a:t>
            </a:r>
            <a:r>
              <a:rPr lang="en-US" sz="1800" dirty="0">
                <a:solidFill>
                  <a:srgbClr val="000000"/>
                </a:solidFill>
                <a:latin typeface="Courier New"/>
              </a:rPr>
              <a:t> m_pretri2 m_pretri3 </a:t>
            </a:r>
            <a:r>
              <a:rPr lang="en-US" sz="1800" dirty="0" err="1">
                <a:solidFill>
                  <a:srgbClr val="000000"/>
                </a:solidFill>
                <a:latin typeface="Courier New"/>
              </a:rPr>
              <a:t>m_novisit</a:t>
            </a:r>
            <a:r>
              <a:rPr lang="en-US" sz="1800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1800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000080"/>
                </a:solidFill>
                <a:latin typeface="Courier New"/>
              </a:rPr>
              <a:t>DATA</a:t>
            </a:r>
            <a:r>
              <a:rPr lang="en-US" sz="1800" dirty="0">
                <a:solidFill>
                  <a:srgbClr val="000000"/>
                </a:solidFill>
                <a:latin typeface="Courier New"/>
              </a:rPr>
              <a:t> new;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0000FF"/>
                </a:solidFill>
                <a:latin typeface="Courier New"/>
              </a:rPr>
              <a:t>MERGE</a:t>
            </a:r>
            <a:r>
              <a:rPr lang="en-US" sz="1800" dirty="0">
                <a:solidFill>
                  <a:srgbClr val="000000"/>
                </a:solidFill>
                <a:latin typeface="Courier New"/>
              </a:rPr>
              <a:t> mla.smoking2 cluster;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0000FF"/>
                </a:solidFill>
                <a:latin typeface="Courier New"/>
              </a:rPr>
              <a:t>BY</a:t>
            </a:r>
            <a:r>
              <a:rPr lang="en-US" sz="18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ourier New"/>
              </a:rPr>
              <a:t>momid</a:t>
            </a:r>
            <a:r>
              <a:rPr lang="en-US" sz="1800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18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 marL="0" indent="0">
              <a:buNone/>
            </a:pPr>
            <a:endParaRPr lang="en-US" sz="1800" dirty="0" smtClean="0">
              <a:solidFill>
                <a:srgbClr val="000000"/>
              </a:solidFill>
              <a:latin typeface="Courier New"/>
            </a:endParaRPr>
          </a:p>
          <a:p>
            <a:pPr marL="0" indent="0">
              <a:buNone/>
            </a:pPr>
            <a:r>
              <a:rPr lang="en-US" sz="1800" b="1" dirty="0" err="1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18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800" b="1" dirty="0" err="1">
                <a:solidFill>
                  <a:srgbClr val="000080"/>
                </a:solidFill>
                <a:latin typeface="Courier New"/>
              </a:rPr>
              <a:t>glimmix</a:t>
            </a:r>
            <a:r>
              <a:rPr lang="en-US" sz="18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1800" dirty="0">
                <a:solidFill>
                  <a:srgbClr val="000000"/>
                </a:solidFill>
                <a:latin typeface="Courier New"/>
              </a:rPr>
              <a:t>=new </a:t>
            </a:r>
            <a:r>
              <a:rPr lang="en-US" sz="1800" dirty="0">
                <a:solidFill>
                  <a:srgbClr val="0000FF"/>
                </a:solidFill>
                <a:latin typeface="Courier New"/>
              </a:rPr>
              <a:t>method</a:t>
            </a:r>
            <a:r>
              <a:rPr lang="en-US" sz="1800" dirty="0">
                <a:solidFill>
                  <a:srgbClr val="000000"/>
                </a:solidFill>
                <a:latin typeface="Courier New"/>
              </a:rPr>
              <a:t>=quad(</a:t>
            </a:r>
            <a:r>
              <a:rPr lang="en-US" sz="1800" dirty="0" err="1">
                <a:solidFill>
                  <a:srgbClr val="000000"/>
                </a:solidFill>
                <a:latin typeface="Courier New"/>
              </a:rPr>
              <a:t>initpl</a:t>
            </a:r>
            <a:r>
              <a:rPr lang="en-US" sz="1800" dirty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1800" b="1" dirty="0">
                <a:solidFill>
                  <a:srgbClr val="008080"/>
                </a:solidFill>
                <a:latin typeface="Courier New"/>
              </a:rPr>
              <a:t>5</a:t>
            </a:r>
            <a:r>
              <a:rPr lang="en-US" sz="1800" dirty="0">
                <a:solidFill>
                  <a:srgbClr val="000000"/>
                </a:solidFill>
                <a:latin typeface="Courier New"/>
              </a:rPr>
              <a:t>) </a:t>
            </a:r>
            <a:r>
              <a:rPr lang="en-US" sz="1800" dirty="0" err="1">
                <a:solidFill>
                  <a:srgbClr val="000000"/>
                </a:solidFill>
                <a:latin typeface="Courier New"/>
              </a:rPr>
              <a:t>noinitglm</a:t>
            </a:r>
            <a:r>
              <a:rPr lang="en-US" sz="1800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0000FF"/>
                </a:solidFill>
                <a:latin typeface="Courier New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ourier New"/>
              </a:rPr>
              <a:t>momid</a:t>
            </a:r>
            <a:r>
              <a:rPr lang="en-US" sz="1800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18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ourier New"/>
              </a:rPr>
              <a:t>birwt</a:t>
            </a:r>
            <a:r>
              <a:rPr lang="en-US" sz="1800" dirty="0">
                <a:solidFill>
                  <a:srgbClr val="000000"/>
                </a:solidFill>
                <a:latin typeface="Courier New"/>
              </a:rPr>
              <a:t> = smoke </a:t>
            </a:r>
            <a:r>
              <a:rPr lang="en-US" sz="1800" dirty="0" err="1">
                <a:solidFill>
                  <a:srgbClr val="000000"/>
                </a:solidFill>
                <a:latin typeface="Courier New"/>
              </a:rPr>
              <a:t>m_smoke</a:t>
            </a:r>
            <a:r>
              <a:rPr lang="en-US" sz="1800" dirty="0">
                <a:solidFill>
                  <a:srgbClr val="000000"/>
                </a:solidFill>
                <a:latin typeface="Courier New"/>
              </a:rPr>
              <a:t> mage male black pretri2 pretri3 </a:t>
            </a:r>
            <a:r>
              <a:rPr lang="en-US" sz="1800" dirty="0" err="1">
                <a:solidFill>
                  <a:srgbClr val="000000"/>
                </a:solidFill>
                <a:latin typeface="Courier New"/>
              </a:rPr>
              <a:t>novisit</a:t>
            </a:r>
            <a:r>
              <a:rPr lang="en-US" sz="1800" dirty="0">
                <a:solidFill>
                  <a:srgbClr val="000000"/>
                </a:solidFill>
                <a:latin typeface="Courier New"/>
              </a:rPr>
              <a:t>  married </a:t>
            </a:r>
            <a:r>
              <a:rPr lang="en-US" sz="1800" dirty="0" err="1">
                <a:solidFill>
                  <a:srgbClr val="000000"/>
                </a:solidFill>
                <a:latin typeface="Courier New"/>
              </a:rPr>
              <a:t>hsgrad</a:t>
            </a:r>
            <a:r>
              <a:rPr lang="en-US" sz="18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ourier New"/>
              </a:rPr>
              <a:t>somecoll</a:t>
            </a:r>
            <a:r>
              <a:rPr lang="en-US" sz="18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ourier New"/>
              </a:rPr>
              <a:t>collgrad</a:t>
            </a:r>
            <a:r>
              <a:rPr lang="en-US" sz="1800" dirty="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1800" dirty="0" err="1">
                <a:solidFill>
                  <a:srgbClr val="000000"/>
                </a:solidFill>
                <a:latin typeface="Courier New"/>
              </a:rPr>
              <a:t>m_age</a:t>
            </a:r>
            <a:r>
              <a:rPr lang="en-US" sz="18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ourier New"/>
              </a:rPr>
              <a:t>m_male</a:t>
            </a:r>
            <a:r>
              <a:rPr lang="en-US" sz="1800" dirty="0">
                <a:solidFill>
                  <a:srgbClr val="000000"/>
                </a:solidFill>
                <a:latin typeface="Courier New"/>
              </a:rPr>
              <a:t> m_pretri2 m_pretri3 </a:t>
            </a:r>
            <a:r>
              <a:rPr lang="en-US" sz="1800" dirty="0" err="1">
                <a:solidFill>
                  <a:srgbClr val="000000"/>
                </a:solidFill>
                <a:latin typeface="Courier New"/>
              </a:rPr>
              <a:t>m_novisit</a:t>
            </a:r>
            <a:r>
              <a:rPr lang="en-US" sz="1800" dirty="0">
                <a:solidFill>
                  <a:srgbClr val="000000"/>
                </a:solidFill>
                <a:latin typeface="Courier New"/>
              </a:rPr>
              <a:t>/</a:t>
            </a:r>
            <a:r>
              <a:rPr lang="en-US" sz="1800" dirty="0">
                <a:solidFill>
                  <a:srgbClr val="0000FF"/>
                </a:solidFill>
                <a:latin typeface="Courier New"/>
              </a:rPr>
              <a:t>solution</a:t>
            </a:r>
            <a:r>
              <a:rPr lang="en-US" sz="1800" dirty="0">
                <a:solidFill>
                  <a:srgbClr val="000000"/>
                </a:solidFill>
                <a:latin typeface="Courier New"/>
              </a:rPr>
              <a:t> ;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0000FF"/>
                </a:solidFill>
                <a:latin typeface="Courier New"/>
              </a:rPr>
              <a:t>random</a:t>
            </a:r>
            <a:r>
              <a:rPr lang="en-US" sz="1800" dirty="0">
                <a:solidFill>
                  <a:srgbClr val="000000"/>
                </a:solidFill>
                <a:latin typeface="Courier New"/>
              </a:rPr>
              <a:t> intercept / </a:t>
            </a:r>
            <a:r>
              <a:rPr lang="en-US" sz="1800" dirty="0">
                <a:solidFill>
                  <a:srgbClr val="0000FF"/>
                </a:solidFill>
                <a:latin typeface="Courier New"/>
              </a:rPr>
              <a:t>subject</a:t>
            </a:r>
            <a:r>
              <a:rPr lang="en-US" sz="1800" dirty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1800" dirty="0" err="1">
                <a:solidFill>
                  <a:srgbClr val="000000"/>
                </a:solidFill>
                <a:latin typeface="Courier New"/>
              </a:rPr>
              <a:t>momid</a:t>
            </a:r>
            <a:r>
              <a:rPr lang="en-US" sz="1800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18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 marL="0" indent="0">
              <a:buNone/>
            </a:pPr>
            <a:endParaRPr lang="en-US" sz="1500" dirty="0">
              <a:solidFill>
                <a:srgbClr val="000000"/>
              </a:solidFill>
              <a:latin typeface="Courier New"/>
            </a:endParaRP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		      Covariance 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Parameter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Estimates</a:t>
            </a:r>
            <a:endParaRPr lang="en-US" sz="15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                                                             Standard</a:t>
            </a: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                         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Cov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Parm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     Subject    Estimate       Error</a:t>
            </a:r>
          </a:p>
          <a:p>
            <a:pPr marL="0" indent="0">
              <a:buNone/>
            </a:pPr>
            <a:endParaRPr lang="en-US" sz="15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                         Intercept    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momid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        114019     4219.03</a:t>
            </a: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                         Residual                  137212    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2867.98</a:t>
            </a:r>
            <a:endParaRPr lang="en-US" sz="15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5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                                 Solutions for Fixed Effects</a:t>
            </a:r>
          </a:p>
          <a:p>
            <a:pPr marL="0" indent="0">
              <a:buNone/>
            </a:pPr>
            <a:endParaRPr lang="en-US" sz="15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                                       Standard</a:t>
            </a:r>
          </a:p>
          <a:p>
            <a:pPr marL="0" indent="0">
              <a:buNone/>
            </a:pPr>
            <a:r>
              <a:rPr lang="fr-FR" sz="1500" dirty="0">
                <a:latin typeface="Courier New" pitchFamily="49" charset="0"/>
                <a:cs typeface="Courier New" pitchFamily="49" charset="0"/>
              </a:rPr>
              <a:t>               </a:t>
            </a:r>
            <a:r>
              <a:rPr lang="fr-FR" sz="1500" dirty="0" err="1">
                <a:latin typeface="Courier New" pitchFamily="49" charset="0"/>
                <a:cs typeface="Courier New" pitchFamily="49" charset="0"/>
              </a:rPr>
              <a:t>Effect</a:t>
            </a:r>
            <a:r>
              <a:rPr lang="fr-FR" sz="1500" dirty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fr-FR" sz="1500" dirty="0" err="1">
                <a:latin typeface="Courier New" pitchFamily="49" charset="0"/>
                <a:cs typeface="Courier New" pitchFamily="49" charset="0"/>
              </a:rPr>
              <a:t>Estimate</a:t>
            </a:r>
            <a:r>
              <a:rPr lang="fr-FR" sz="1500" dirty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fr-FR" sz="1500" dirty="0" err="1">
                <a:latin typeface="Courier New" pitchFamily="49" charset="0"/>
                <a:cs typeface="Courier New" pitchFamily="49" charset="0"/>
              </a:rPr>
              <a:t>Error</a:t>
            </a:r>
            <a:r>
              <a:rPr lang="fr-FR" sz="1500" dirty="0">
                <a:latin typeface="Courier New" pitchFamily="49" charset="0"/>
                <a:cs typeface="Courier New" pitchFamily="49" charset="0"/>
              </a:rPr>
              <a:t>       DF    t Value    Pr &gt; |t|</a:t>
            </a:r>
          </a:p>
          <a:p>
            <a:pPr marL="0" indent="0">
              <a:buNone/>
            </a:pPr>
            <a:endParaRPr lang="en-US" sz="15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              Intercept     3227.63     45.8709     3966      70.36      &lt;.0001</a:t>
            </a: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              smoke         -104.28     29.2192     4620      -3.57      0.0004</a:t>
            </a: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              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m_smoke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       -184.57     37.2826     4620      -4.95      &lt;.0001</a:t>
            </a:r>
          </a:p>
          <a:p>
            <a:pPr marL="0" indent="0">
              <a:buNone/>
            </a:pPr>
            <a:r>
              <a:rPr lang="fr-FR" sz="1500" dirty="0">
                <a:latin typeface="Courier New" pitchFamily="49" charset="0"/>
                <a:cs typeface="Courier New" pitchFamily="49" charset="0"/>
              </a:rPr>
              <a:t>               mage          22.7041      3.0168     4620       7.53      &lt;.0001</a:t>
            </a:r>
          </a:p>
          <a:p>
            <a:pPr marL="0" indent="0">
              <a:buNone/>
            </a:pPr>
            <a:r>
              <a:rPr lang="it-IT" sz="1500" dirty="0">
                <a:latin typeface="Courier New" pitchFamily="49" charset="0"/>
                <a:cs typeface="Courier New" pitchFamily="49" charset="0"/>
              </a:rPr>
              <a:t>               male           125.37     10.9651     4620      11.43      &lt;.0001</a:t>
            </a: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              black         -224.76     28.3522     4620      -7.93      &lt;.0001</a:t>
            </a:r>
          </a:p>
          <a:p>
            <a:pPr marL="0" indent="0">
              <a:buNone/>
            </a:pPr>
            <a:r>
              <a:rPr lang="it-IT" sz="1500" dirty="0">
                <a:latin typeface="Courier New" pitchFamily="49" charset="0"/>
                <a:cs typeface="Courier New" pitchFamily="49" charset="0"/>
              </a:rPr>
              <a:t>               pretri2        2.0485     18.6682     4620       0.11      0.9126</a:t>
            </a:r>
          </a:p>
          <a:p>
            <a:pPr marL="0" indent="0">
              <a:buNone/>
            </a:pPr>
            <a:r>
              <a:rPr lang="it-IT" sz="1500" dirty="0">
                <a:latin typeface="Courier New" pitchFamily="49" charset="0"/>
                <a:cs typeface="Courier New" pitchFamily="49" charset="0"/>
              </a:rPr>
              <a:t>               pretri3       45.4075     41.5911     4620       1.09      0.2750</a:t>
            </a: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              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novisit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      -99.1457     67.7575     4620      -1.46      0.1435</a:t>
            </a: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              married       44.0668     26.0170     4620       1.69      0.0904</a:t>
            </a: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              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hsgrad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        63.3957     25.2540     4620       2.51      0.0121</a:t>
            </a: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              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somecoll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      91.8638     27.8175     4620       3.30      0.0010</a:t>
            </a: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              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collgrad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       108.02     28.9992     4620       3.73      0.0002</a:t>
            </a: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              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m_age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        -18.3473      3.3681     4620      -5.45      &lt;.0001</a:t>
            </a:r>
          </a:p>
          <a:p>
            <a:pPr marL="0" indent="0">
              <a:buNone/>
            </a:pPr>
            <a:r>
              <a:rPr lang="it-IT" sz="1500" dirty="0">
                <a:latin typeface="Courier New" pitchFamily="49" charset="0"/>
                <a:cs typeface="Courier New" pitchFamily="49" charset="0"/>
              </a:rPr>
              <a:t>               m_male       -20.9414     22.3241     4620      -0.94      0.3483</a:t>
            </a:r>
          </a:p>
          <a:p>
            <a:pPr marL="0" indent="0">
              <a:buNone/>
            </a:pPr>
            <a:r>
              <a:rPr lang="it-IT" sz="1500" dirty="0">
                <a:latin typeface="Courier New" pitchFamily="49" charset="0"/>
                <a:cs typeface="Courier New" pitchFamily="49" charset="0"/>
              </a:rPr>
              <a:t>               m_pretri2     22.7864     33.7079     4620       0.68      0.4991</a:t>
            </a:r>
          </a:p>
          <a:p>
            <a:pPr marL="0" indent="0">
              <a:buNone/>
            </a:pPr>
            <a:r>
              <a:rPr lang="it-IT" sz="1500" dirty="0">
                <a:latin typeface="Courier New" pitchFamily="49" charset="0"/>
                <a:cs typeface="Courier New" pitchFamily="49" charset="0"/>
              </a:rPr>
              <a:t>               m_pretri3      2.4144     74.8960     4620       0.03      0.9743</a:t>
            </a: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m_novisit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     -154.42      114.85     4620      -1.34      0.1788</a:t>
            </a:r>
          </a:p>
        </p:txBody>
      </p:sp>
    </p:spTree>
    <p:extLst>
      <p:ext uri="{BB962C8B-B14F-4D97-AF65-F5344CB8AC3E}">
        <p14:creationId xmlns:p14="http://schemas.microsoft.com/office/powerpoint/2010/main" xmlns="" val="18080112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Fixed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5334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Account for all cluster-level variation by holding cluster constant</a:t>
            </a:r>
          </a:p>
          <a:p>
            <a:pPr>
              <a:spcBef>
                <a:spcPts val="1200"/>
              </a:spcBef>
            </a:pPr>
            <a:r>
              <a:rPr lang="en-US" sz="2800" dirty="0" smtClean="0"/>
              <a:t>All inference is therefore within-cluster</a:t>
            </a:r>
          </a:p>
          <a:p>
            <a:pPr>
              <a:spcBef>
                <a:spcPts val="1200"/>
              </a:spcBef>
            </a:pPr>
            <a:r>
              <a:rPr lang="en-US" sz="2800" dirty="0" smtClean="0"/>
              <a:t>Can be implemented either by </a:t>
            </a:r>
          </a:p>
          <a:p>
            <a:pPr lvl="1"/>
            <a:r>
              <a:rPr lang="en-US" sz="2400" dirty="0" smtClean="0"/>
              <a:t>entering dummy variables for n-1 clusters</a:t>
            </a:r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conditional approach</a:t>
            </a:r>
          </a:p>
          <a:p>
            <a:pPr lvl="2"/>
            <a:r>
              <a:rPr lang="en-US" sz="2000" dirty="0" smtClean="0"/>
              <a:t>Continuous outcome: “de-meaning” or subtracting the cluster means from all variables before running model</a:t>
            </a:r>
          </a:p>
          <a:p>
            <a:pPr lvl="2"/>
            <a:endParaRPr lang="en-US" sz="2000" dirty="0" smtClean="0"/>
          </a:p>
          <a:p>
            <a:pPr lvl="2"/>
            <a:r>
              <a:rPr lang="en-US" sz="2000" dirty="0" smtClean="0"/>
              <a:t>Binary outcome: conditional logistic regression</a:t>
            </a: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52600" y="3522618"/>
            <a:ext cx="4200000" cy="720000"/>
          </a:xfrm>
          <a:prstGeom prst="rect">
            <a:avLst/>
          </a:prstGeom>
          <a:noFill/>
        </p:spPr>
      </p:pic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57400" y="5257800"/>
            <a:ext cx="3426667" cy="2933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7034</TotalTime>
  <Words>8779</Words>
  <Application>Microsoft Office PowerPoint</Application>
  <PresentationFormat>On-screen Show (4:3)</PresentationFormat>
  <Paragraphs>1686</Paragraphs>
  <Slides>82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82</vt:i4>
      </vt:variant>
    </vt:vector>
  </HeadingPairs>
  <TitlesOfParts>
    <vt:vector size="83" baseType="lpstr">
      <vt:lpstr>Office Theme</vt:lpstr>
      <vt:lpstr>Fixed Versus Random Effects Models for Multilevel and Longitudinal  Data Analysis </vt:lpstr>
      <vt:lpstr>Outline</vt:lpstr>
      <vt:lpstr>Clustered Data</vt:lpstr>
      <vt:lpstr>Unique features</vt:lpstr>
      <vt:lpstr>Between versus Within Cluster Effects</vt:lpstr>
      <vt:lpstr>Between versus Within Cluster Effects</vt:lpstr>
      <vt:lpstr>Handling Clustered Data</vt:lpstr>
      <vt:lpstr>Applied Data Example</vt:lpstr>
      <vt:lpstr>Fixed Effects</vt:lpstr>
      <vt:lpstr>Slide 10</vt:lpstr>
      <vt:lpstr>Slide 11</vt:lpstr>
      <vt:lpstr>Slide 12</vt:lpstr>
      <vt:lpstr>Slide 13</vt:lpstr>
      <vt:lpstr>Comparison to Conventional Regression</vt:lpstr>
      <vt:lpstr>Slide 15</vt:lpstr>
      <vt:lpstr>Slide 16</vt:lpstr>
      <vt:lpstr>Slide 17</vt:lpstr>
      <vt:lpstr>Slide 18</vt:lpstr>
      <vt:lpstr>Slide 19</vt:lpstr>
      <vt:lpstr>Slide 20</vt:lpstr>
      <vt:lpstr>Comparison to Conventional Regression</vt:lpstr>
      <vt:lpstr>Slide 22</vt:lpstr>
      <vt:lpstr>Fixed Effects: Benefits &amp; Disadvantages</vt:lpstr>
      <vt:lpstr>Random Effects</vt:lpstr>
      <vt:lpstr>Slide 25</vt:lpstr>
      <vt:lpstr>Slide 26</vt:lpstr>
      <vt:lpstr>Slide 27</vt:lpstr>
      <vt:lpstr>Slide 28</vt:lpstr>
      <vt:lpstr>Random Intercept + Slope </vt:lpstr>
      <vt:lpstr>Slide 30</vt:lpstr>
      <vt:lpstr>Slide 31</vt:lpstr>
      <vt:lpstr>Slide 32</vt:lpstr>
      <vt:lpstr>When will RE approximate FE?</vt:lpstr>
      <vt:lpstr>Example</vt:lpstr>
      <vt:lpstr>Slide 35</vt:lpstr>
      <vt:lpstr>Slide 36</vt:lpstr>
      <vt:lpstr>Slide 37</vt:lpstr>
      <vt:lpstr>Slide 38</vt:lpstr>
      <vt:lpstr>Slide 39</vt:lpstr>
      <vt:lpstr>Random Effects: Benefits &amp; Disadvantages</vt:lpstr>
      <vt:lpstr>GEE</vt:lpstr>
      <vt:lpstr>Slide 42</vt:lpstr>
      <vt:lpstr>Slide 43</vt:lpstr>
      <vt:lpstr>Slide 44</vt:lpstr>
      <vt:lpstr>Slide 45</vt:lpstr>
      <vt:lpstr>Slide 46</vt:lpstr>
      <vt:lpstr>Slide 47</vt:lpstr>
      <vt:lpstr>GEE: Benefits &amp; Disadvantages</vt:lpstr>
      <vt:lpstr>Hybrid Models</vt:lpstr>
      <vt:lpstr>Slide 50</vt:lpstr>
      <vt:lpstr>Slide 51</vt:lpstr>
      <vt:lpstr>Slide 52</vt:lpstr>
      <vt:lpstr>Slide 53</vt:lpstr>
      <vt:lpstr>Slide 54</vt:lpstr>
      <vt:lpstr>Slide 55</vt:lpstr>
      <vt:lpstr>Caveats</vt:lpstr>
      <vt:lpstr>Examples</vt:lpstr>
      <vt:lpstr>Neighborhood Contribution to Black White Perinatal Disparities</vt:lpstr>
      <vt:lpstr>Neighborhood Contribution to Hypertension Disparities</vt:lpstr>
      <vt:lpstr>Gestational Weight Gain and Child BMI</vt:lpstr>
      <vt:lpstr>Breastfeeding and Child BMI</vt:lpstr>
      <vt:lpstr>Policy Evaluation</vt:lpstr>
      <vt:lpstr>Difference in Difference</vt:lpstr>
      <vt:lpstr>Difference in Difference</vt:lpstr>
      <vt:lpstr>Fixed Effects Panel Analysis</vt:lpstr>
      <vt:lpstr>Sample Software Code</vt:lpstr>
      <vt:lpstr>Applied Example Objective</vt:lpstr>
      <vt:lpstr>Data</vt:lpstr>
      <vt:lpstr>Data Steps</vt:lpstr>
      <vt:lpstr>Model Specification</vt:lpstr>
      <vt:lpstr>Results</vt:lpstr>
      <vt:lpstr>Comparison of Model Inference</vt:lpstr>
      <vt:lpstr>State-Specific Inference</vt:lpstr>
      <vt:lpstr>Smoking Legislation and Children’s Secondhand Smoke Exposure</vt:lpstr>
      <vt:lpstr>Medical Marijuana Laws and Adolescent Use</vt:lpstr>
      <vt:lpstr>Summary</vt:lpstr>
      <vt:lpstr>Homework Assignment</vt:lpstr>
      <vt:lpstr>Conventional regression with cluster robust SEs</vt:lpstr>
      <vt:lpstr>Random Intercept</vt:lpstr>
      <vt:lpstr>GEE (Exchangeable)</vt:lpstr>
      <vt:lpstr>Fixed Effects</vt:lpstr>
      <vt:lpstr>Hybrid Fixed Effects in RE Model</vt:lpstr>
    </vt:vector>
  </TitlesOfParts>
  <Company>DHHS\HRSA\OIT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Fixed Effects Versus Random Effects Models for Multilevel and Longitudinal Data Analysis </dc:title>
  <dc:creator>ASchempf</dc:creator>
  <cp:lastModifiedBy>ASchempf</cp:lastModifiedBy>
  <cp:revision>440</cp:revision>
  <dcterms:created xsi:type="dcterms:W3CDTF">2012-04-16T17:59:25Z</dcterms:created>
  <dcterms:modified xsi:type="dcterms:W3CDTF">2012-06-06T20:00:51Z</dcterms:modified>
</cp:coreProperties>
</file>