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4" r:id="rId5"/>
    <p:sldId id="265" r:id="rId6"/>
    <p:sldId id="257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58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pprplGoth Bd B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7590"/>
    <a:srgbClr val="0565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77" d="100"/>
          <a:sy n="77" d="100"/>
        </p:scale>
        <p:origin x="-63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3D6F9D0-1B62-4662-9492-EA5F4C411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1891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1E07F7-3E5A-4E6F-BA1B-872966D42934}" type="datetimeFigureOut">
              <a:rPr lang="en-US"/>
              <a:pPr>
                <a:defRPr/>
              </a:pPr>
              <a:t>5/22/2012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BC72CC-8781-4342-9A2A-631E4BBD5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430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 userDrawn="1"/>
        </p:nvGrpSpPr>
        <p:grpSpPr bwMode="auto">
          <a:xfrm>
            <a:off x="0" y="5638800"/>
            <a:ext cx="9144000" cy="1066800"/>
            <a:chOff x="0" y="5638800"/>
            <a:chExt cx="9144000" cy="1066800"/>
          </a:xfrm>
        </p:grpSpPr>
        <p:grpSp>
          <p:nvGrpSpPr>
            <p:cNvPr id="5" name="Group 9" descr="&quot;&quot;"/>
            <p:cNvGrpSpPr>
              <a:grpSpLocks/>
            </p:cNvGrpSpPr>
            <p:nvPr userDrawn="1"/>
          </p:nvGrpSpPr>
          <p:grpSpPr bwMode="auto">
            <a:xfrm>
              <a:off x="0" y="5638800"/>
              <a:ext cx="9144000" cy="1066800"/>
              <a:chOff x="0" y="5638800"/>
              <a:chExt cx="9144000" cy="1066800"/>
            </a:xfrm>
          </p:grpSpPr>
          <p:sp>
            <p:nvSpPr>
              <p:cNvPr id="8" name="Rectangle 17"/>
              <p:cNvSpPr>
                <a:spLocks noChangeArrowheads="1"/>
              </p:cNvSpPr>
              <p:nvPr/>
            </p:nvSpPr>
            <p:spPr bwMode="auto">
              <a:xfrm>
                <a:off x="0" y="6553200"/>
                <a:ext cx="9144000" cy="152400"/>
              </a:xfrm>
              <a:prstGeom prst="rect">
                <a:avLst/>
              </a:prstGeom>
              <a:solidFill>
                <a:schemeClr val="hlink">
                  <a:alpha val="49001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0" y="6248400"/>
                <a:ext cx="9144000" cy="152400"/>
              </a:xfrm>
              <a:prstGeom prst="rect">
                <a:avLst/>
              </a:prstGeom>
              <a:solidFill>
                <a:schemeClr val="hlink">
                  <a:alpha val="49001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0" y="5943600"/>
                <a:ext cx="9144000" cy="152400"/>
              </a:xfrm>
              <a:prstGeom prst="rect">
                <a:avLst/>
              </a:prstGeom>
              <a:solidFill>
                <a:schemeClr val="hlink">
                  <a:alpha val="49001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4"/>
              <p:cNvSpPr>
                <a:spLocks noChangeArrowheads="1"/>
              </p:cNvSpPr>
              <p:nvPr/>
            </p:nvSpPr>
            <p:spPr bwMode="auto">
              <a:xfrm>
                <a:off x="0" y="5638800"/>
                <a:ext cx="9144000" cy="152400"/>
              </a:xfrm>
              <a:prstGeom prst="rect">
                <a:avLst/>
              </a:prstGeom>
              <a:solidFill>
                <a:schemeClr val="hlink">
                  <a:alpha val="49001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pic>
          <p:nvPicPr>
            <p:cNvPr id="6" name="Picture 8" descr="HHS Logo"/>
            <p:cNvPicPr>
              <a:picLocks noChangeAspect="1" noChangeArrowheads="1"/>
            </p:cNvPicPr>
            <p:nvPr/>
          </p:nvPicPr>
          <p:blipFill>
            <a:blip r:embed="rId2" cstate="print"/>
            <a:srcRect r="79105"/>
            <a:stretch>
              <a:fillRect/>
            </a:stretch>
          </p:blipFill>
          <p:spPr bwMode="auto">
            <a:xfrm>
              <a:off x="457200" y="5715000"/>
              <a:ext cx="9953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3" descr="HRSA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5865813"/>
              <a:ext cx="1981200" cy="611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46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46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565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8" descr="HHS and HRSA logos on blue and greed striped background."/>
          <p:cNvGrpSpPr>
            <a:grpSpLocks/>
          </p:cNvGrpSpPr>
          <p:nvPr/>
        </p:nvGrpSpPr>
        <p:grpSpPr bwMode="auto">
          <a:xfrm>
            <a:off x="0" y="5943600"/>
            <a:ext cx="9144000" cy="762000"/>
            <a:chOff x="0" y="5943600"/>
            <a:chExt cx="9144000" cy="762000"/>
          </a:xfrm>
        </p:grpSpPr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152400"/>
            </a:xfrm>
            <a:prstGeom prst="rect">
              <a:avLst/>
            </a:prstGeom>
            <a:solidFill>
              <a:schemeClr val="hlink">
                <a:alpha val="49001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0" y="5943600"/>
              <a:ext cx="9144000" cy="152400"/>
            </a:xfrm>
            <a:prstGeom prst="rect">
              <a:avLst/>
            </a:prstGeom>
            <a:solidFill>
              <a:schemeClr val="hlink">
                <a:alpha val="49001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0" y="6553200"/>
              <a:ext cx="9144000" cy="152400"/>
            </a:xfrm>
            <a:prstGeom prst="rect">
              <a:avLst/>
            </a:prstGeom>
            <a:solidFill>
              <a:schemeClr val="hlink">
                <a:alpha val="49001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2" name="Picture 14" descr="Department of Health and Human Services"/>
            <p:cNvPicPr>
              <a:picLocks noChangeAspect="1" noChangeArrowheads="1"/>
            </p:cNvPicPr>
            <p:nvPr/>
          </p:nvPicPr>
          <p:blipFill>
            <a:blip r:embed="rId13" cstate="print"/>
            <a:srcRect r="79105"/>
            <a:stretch>
              <a:fillRect/>
            </a:stretch>
          </p:blipFill>
          <p:spPr bwMode="auto">
            <a:xfrm>
              <a:off x="457200" y="5976938"/>
              <a:ext cx="762000" cy="66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30" descr="Health Resources and Services Administration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6934200" y="6011863"/>
              <a:ext cx="1752600" cy="541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schempf@hrs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hildhealthdata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hlibrary.inf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avigator.mchtraining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1000" y="1600200"/>
            <a:ext cx="8077200" cy="1470025"/>
          </a:xfrm>
        </p:spPr>
        <p:txBody>
          <a:bodyPr/>
          <a:lstStyle/>
          <a:p>
            <a:r>
              <a:rPr lang="en-US" dirty="0" smtClean="0"/>
              <a:t>Introduction to 2012 </a:t>
            </a:r>
            <a:br>
              <a:rPr lang="en-US" dirty="0" smtClean="0"/>
            </a:br>
            <a:r>
              <a:rPr lang="en-US" dirty="0" smtClean="0"/>
              <a:t>MCH Epidemiology </a:t>
            </a:r>
            <a:br>
              <a:rPr lang="en-US" dirty="0" smtClean="0"/>
            </a:br>
            <a:r>
              <a:rPr lang="en-US" dirty="0" smtClean="0"/>
              <a:t>Training Course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29</a:t>
            </a:r>
            <a:r>
              <a:rPr lang="en-US" baseline="30000" dirty="0" smtClean="0"/>
              <a:t>th</a:t>
            </a:r>
            <a:r>
              <a:rPr lang="en-US" dirty="0" smtClean="0"/>
              <a:t> – June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Denver, CO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Course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Content and format</a:t>
            </a:r>
          </a:p>
          <a:p>
            <a:pPr lvl="1"/>
            <a:r>
              <a:rPr lang="en-US" dirty="0" smtClean="0"/>
              <a:t>Alternating skill level</a:t>
            </a:r>
            <a:r>
              <a:rPr lang="en-US" dirty="0" smtClean="0"/>
              <a:t>:</a:t>
            </a:r>
            <a:r>
              <a:rPr lang="en-US" dirty="0" smtClean="0"/>
              <a:t> beginner, more advanced</a:t>
            </a:r>
          </a:p>
          <a:p>
            <a:pPr lvl="1"/>
            <a:r>
              <a:rPr lang="en-US" dirty="0" smtClean="0"/>
              <a:t>Breakout sessions: choose between a more advanced topic and open Q&amp;A / consulting</a:t>
            </a:r>
          </a:p>
          <a:p>
            <a:r>
              <a:rPr lang="en-US" dirty="0" smtClean="0"/>
              <a:t>Recording sessions for broader use</a:t>
            </a:r>
          </a:p>
          <a:p>
            <a:r>
              <a:rPr lang="en-US" dirty="0" smtClean="0"/>
              <a:t>~3 post-training webinars</a:t>
            </a:r>
          </a:p>
          <a:p>
            <a:r>
              <a:rPr lang="en-US" dirty="0" smtClean="0"/>
              <a:t>Technical assistance </a:t>
            </a:r>
          </a:p>
          <a:p>
            <a:r>
              <a:rPr lang="en-US" dirty="0" smtClean="0"/>
              <a:t>Want to hear your success stories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Contact Information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dirty="0" smtClean="0"/>
              <a:t>Ashley </a:t>
            </a:r>
            <a:r>
              <a:rPr lang="en-US" dirty="0" err="1" smtClean="0"/>
              <a:t>Schempf</a:t>
            </a:r>
            <a:r>
              <a:rPr lang="en-US" dirty="0" smtClean="0"/>
              <a:t>, PhD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chemeClr val="accent5"/>
                </a:solidFill>
                <a:hlinkClick r:id="rId2"/>
              </a:rPr>
              <a:t>Aschempf@hrsa.gov</a:t>
            </a:r>
            <a:endParaRPr lang="en-US" dirty="0" smtClean="0">
              <a:solidFill>
                <a:schemeClr val="accent5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dirty="0" smtClean="0"/>
              <a:t>301.443.1496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MCHB Office of Epidemiology &amp; Research</a:t>
            </a:r>
          </a:p>
          <a:p>
            <a:endParaRPr lang="en-US" sz="2000" dirty="0" smtClean="0"/>
          </a:p>
          <a:p>
            <a:r>
              <a:rPr lang="en-US" dirty="0" smtClean="0"/>
              <a:t>Broader resources for training, continuing education</a:t>
            </a:r>
          </a:p>
          <a:p>
            <a:endParaRPr lang="en-US" sz="2000" dirty="0" smtClean="0"/>
          </a:p>
          <a:p>
            <a:r>
              <a:rPr lang="en-US" dirty="0" smtClean="0"/>
              <a:t>Data resources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Office of </a:t>
            </a:r>
            <a:r>
              <a:rPr lang="en-US" sz="3600" dirty="0" smtClean="0"/>
              <a:t>Epidemiology &amp; Research</a:t>
            </a:r>
            <a:endParaRPr lang="en-US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143000"/>
            <a:ext cx="77724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Director: Michael D. </a:t>
            </a:r>
            <a:r>
              <a:rPr lang="en-US" dirty="0" err="1" smtClean="0"/>
              <a:t>Kogan</a:t>
            </a:r>
            <a:r>
              <a:rPr lang="en-US" dirty="0" smtClean="0"/>
              <a:t>, PhD</a:t>
            </a:r>
          </a:p>
          <a:p>
            <a:pPr marL="0" indent="0" eaLnBrk="1" hangingPunct="1">
              <a:buNone/>
            </a:pPr>
            <a:r>
              <a:rPr lang="en-US" u="sng" dirty="0" smtClean="0"/>
              <a:t>Office Mission</a:t>
            </a:r>
          </a:p>
          <a:p>
            <a:r>
              <a:rPr lang="en-US" dirty="0"/>
              <a:t>Build data capacity at the national, state, and local levels</a:t>
            </a:r>
          </a:p>
          <a:p>
            <a:r>
              <a:rPr lang="en-US" dirty="0"/>
              <a:t>Strengthen the present and future workforce skill levels in MCH epidemiology</a:t>
            </a:r>
          </a:p>
          <a:p>
            <a:r>
              <a:rPr lang="en-US" dirty="0"/>
              <a:t>Disseminate information and strengthen the evidence base in </a:t>
            </a:r>
            <a:r>
              <a:rPr lang="en-US" dirty="0" smtClean="0"/>
              <a:t>MCH</a:t>
            </a:r>
          </a:p>
          <a:p>
            <a:pPr lvl="1"/>
            <a:r>
              <a:rPr lang="en-US" dirty="0" smtClean="0"/>
              <a:t>Intramural research program</a:t>
            </a:r>
          </a:p>
          <a:p>
            <a:pPr lvl="1"/>
            <a:r>
              <a:rPr lang="en-US" dirty="0" smtClean="0"/>
              <a:t>Extramural research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0595"/>
            <a:ext cx="8229600" cy="1143000"/>
          </a:xfrm>
        </p:spPr>
        <p:txBody>
          <a:bodyPr/>
          <a:lstStyle/>
          <a:p>
            <a:r>
              <a:rPr lang="en-US" sz="4000" dirty="0" smtClean="0"/>
              <a:t>Building Data Capacity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National Survey of Children’s Health (NSCH) </a:t>
            </a:r>
          </a:p>
          <a:p>
            <a:pPr lvl="1"/>
            <a:r>
              <a:rPr lang="en-US" sz="2400" dirty="0" smtClean="0"/>
              <a:t>2003, 2007, 2011</a:t>
            </a:r>
          </a:p>
          <a:p>
            <a:pPr lvl="1"/>
            <a:r>
              <a:rPr lang="en-US" sz="2400" dirty="0" smtClean="0"/>
              <a:t>~ 1,800 children per state</a:t>
            </a:r>
          </a:p>
          <a:p>
            <a:pPr lvl="1"/>
            <a:r>
              <a:rPr lang="en-US" sz="2400" dirty="0" smtClean="0"/>
              <a:t>Physical, mental, emotional health</a:t>
            </a: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National Survey of Children with Special Health Care Needs (NSCSHCN)</a:t>
            </a:r>
          </a:p>
          <a:p>
            <a:pPr lvl="1"/>
            <a:r>
              <a:rPr lang="en-US" sz="2400" dirty="0" smtClean="0"/>
              <a:t>2001, 2005/2006, 2009/2010</a:t>
            </a:r>
          </a:p>
          <a:p>
            <a:pPr lvl="1"/>
            <a:r>
              <a:rPr lang="en-US" sz="2400" dirty="0" smtClean="0"/>
              <a:t>~ 750 CSHCN per state</a:t>
            </a:r>
          </a:p>
          <a:p>
            <a:pPr lvl="1"/>
            <a:r>
              <a:rPr lang="en-US" sz="2400" dirty="0" smtClean="0"/>
              <a:t>Health </a:t>
            </a:r>
            <a:r>
              <a:rPr lang="en-US" sz="2400" dirty="0"/>
              <a:t>care experiences and needs of CSHCN and their families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20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97" y="457200"/>
            <a:ext cx="8229600" cy="1143000"/>
          </a:xfrm>
        </p:spPr>
        <p:txBody>
          <a:bodyPr/>
          <a:lstStyle/>
          <a:p>
            <a:r>
              <a:rPr lang="en-US" sz="4000" dirty="0" smtClean="0"/>
              <a:t>Data Resource Center</a:t>
            </a:r>
            <a:br>
              <a:rPr lang="en-US" sz="4000" dirty="0" smtClean="0"/>
            </a:br>
            <a:r>
              <a:rPr lang="en-US" sz="4000" dirty="0" smtClean="0">
                <a:hlinkClick r:id="rId2"/>
              </a:rPr>
              <a:t>www.childhealthdata.org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6076" t="16667" r="7986" b="5787"/>
          <a:stretch>
            <a:fillRect/>
          </a:stretch>
        </p:blipFill>
        <p:spPr bwMode="auto">
          <a:xfrm>
            <a:off x="685800" y="1295400"/>
            <a:ext cx="8015334" cy="5424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30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38"/>
            <a:ext cx="8229600" cy="1143000"/>
          </a:xfrm>
        </p:spPr>
        <p:txBody>
          <a:bodyPr/>
          <a:lstStyle/>
          <a:p>
            <a:r>
              <a:rPr lang="en-US" dirty="0" smtClean="0"/>
              <a:t>MCH </a:t>
            </a:r>
            <a:r>
              <a:rPr lang="en-US" dirty="0" err="1" smtClean="0"/>
              <a:t>Epi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/>
              <a:t>MCH Epidemiology Training Course for States and local </a:t>
            </a:r>
            <a:r>
              <a:rPr lang="en-US" dirty="0" smtClean="0"/>
              <a:t>areas</a:t>
            </a:r>
          </a:p>
          <a:p>
            <a:r>
              <a:rPr lang="en-US" dirty="0"/>
              <a:t>Co-sponsor the MCH Epidemiology Conference with </a:t>
            </a:r>
            <a:r>
              <a:rPr lang="en-US" dirty="0" smtClean="0"/>
              <a:t>CDC</a:t>
            </a:r>
            <a:endParaRPr lang="en-US" dirty="0"/>
          </a:p>
          <a:p>
            <a:r>
              <a:rPr lang="en-US" dirty="0"/>
              <a:t>Annual series of 4 web-based MCH </a:t>
            </a:r>
            <a:r>
              <a:rPr lang="en-US" dirty="0" err="1"/>
              <a:t>DataSpeaks</a:t>
            </a:r>
            <a:r>
              <a:rPr lang="en-US" dirty="0"/>
              <a:t> providing </a:t>
            </a:r>
            <a:r>
              <a:rPr lang="en-US" dirty="0" smtClean="0"/>
              <a:t>skill </a:t>
            </a:r>
            <a:r>
              <a:rPr lang="en-US" dirty="0" smtClean="0"/>
              <a:t>building</a:t>
            </a:r>
          </a:p>
          <a:p>
            <a:r>
              <a:rPr lang="en-US" dirty="0" smtClean="0"/>
              <a:t>Doctoral </a:t>
            </a:r>
            <a:r>
              <a:rPr lang="en-US" dirty="0" err="1" smtClean="0"/>
              <a:t>Epi</a:t>
            </a:r>
            <a:r>
              <a:rPr lang="en-US" dirty="0" smtClean="0"/>
              <a:t> Training Grant</a:t>
            </a:r>
          </a:p>
          <a:p>
            <a:r>
              <a:rPr lang="en-US" dirty="0" smtClean="0"/>
              <a:t>Graduate Student Internship Program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91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" y="152400"/>
            <a:ext cx="9067800" cy="1143000"/>
          </a:xfrm>
        </p:spPr>
        <p:txBody>
          <a:bodyPr/>
          <a:lstStyle/>
          <a:p>
            <a:r>
              <a:rPr lang="en-US" sz="4000" dirty="0" smtClean="0"/>
              <a:t>Conduct and Disseminate Research to Expand MCH Evidence Base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Research Staff of 6</a:t>
            </a:r>
          </a:p>
          <a:p>
            <a:r>
              <a:rPr lang="en-US" dirty="0"/>
              <a:t>Special Journal </a:t>
            </a:r>
            <a:r>
              <a:rPr lang="en-US" dirty="0" smtClean="0"/>
              <a:t>Issues</a:t>
            </a:r>
          </a:p>
          <a:p>
            <a:r>
              <a:rPr lang="en-US" dirty="0" err="1" smtClean="0"/>
              <a:t>Chartbooks</a:t>
            </a:r>
            <a:endParaRPr lang="en-US" dirty="0" smtClean="0"/>
          </a:p>
          <a:p>
            <a:pPr lvl="1"/>
            <a:r>
              <a:rPr lang="en-US" dirty="0" smtClean="0"/>
              <a:t>Children’s Health USA</a:t>
            </a:r>
          </a:p>
          <a:p>
            <a:pPr lvl="1"/>
            <a:r>
              <a:rPr lang="en-US" dirty="0" smtClean="0"/>
              <a:t>Women’s Health USA</a:t>
            </a:r>
          </a:p>
          <a:p>
            <a:r>
              <a:rPr lang="en-US" dirty="0" smtClean="0"/>
              <a:t>MCH Library -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://www.mchlibrary.info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/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Technical Assistance 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://mchb.hrsa.gov/researchdata/mchirc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endParaRPr lang="en-US" u="sng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22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 smtClean="0"/>
              <a:t>Additional Training Resources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525963"/>
          </a:xfrm>
        </p:spPr>
        <p:txBody>
          <a:bodyPr/>
          <a:lstStyle/>
          <a:p>
            <a:r>
              <a:rPr lang="en-US" dirty="0" smtClean="0"/>
              <a:t>Public Health Training Centers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http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://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bhpr.hrsa.gov/grants/publichealth/trainingcenters</a:t>
            </a:r>
          </a:p>
          <a:p>
            <a:r>
              <a:rPr lang="en-US" dirty="0" smtClean="0"/>
              <a:t>MCH Navigator -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http://navigator.mchtraining.net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MCH </a:t>
            </a:r>
            <a:r>
              <a:rPr lang="en-US" dirty="0" err="1" smtClean="0"/>
              <a:t>Epi</a:t>
            </a:r>
            <a:r>
              <a:rPr lang="en-US" dirty="0" smtClean="0"/>
              <a:t> Conference, </a:t>
            </a:r>
            <a:r>
              <a:rPr lang="en-US" dirty="0" err="1" smtClean="0"/>
              <a:t>listserve</a:t>
            </a:r>
            <a:r>
              <a:rPr lang="en-US" dirty="0" smtClean="0"/>
              <a:t>, grand rounds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http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://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www.cdc.gov/reproductivehealth/mchepi</a:t>
            </a:r>
          </a:p>
          <a:p>
            <a:r>
              <a:rPr lang="en-US" dirty="0" smtClean="0"/>
              <a:t>AMCHP.org – </a:t>
            </a:r>
            <a:r>
              <a:rPr lang="en-US" sz="2800" dirty="0" smtClean="0"/>
              <a:t>annual data skill-building training</a:t>
            </a:r>
            <a:endParaRPr lang="en-US" dirty="0" smtClean="0"/>
          </a:p>
          <a:p>
            <a:r>
              <a:rPr lang="en-US" dirty="0" smtClean="0"/>
              <a:t>CityMatCH.org – </a:t>
            </a:r>
            <a:r>
              <a:rPr lang="en-US" sz="2800" dirty="0" smtClean="0"/>
              <a:t>PPOR training</a:t>
            </a:r>
            <a:endParaRPr lang="en-US" dirty="0" smtClean="0"/>
          </a:p>
          <a:p>
            <a:r>
              <a:rPr lang="en-US" dirty="0" smtClean="0"/>
              <a:t>MCHepi.org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HealthyPeople.gov, HealthIndicators.gov</a:t>
            </a:r>
          </a:p>
          <a:p>
            <a:r>
              <a:rPr lang="en-US" dirty="0" smtClean="0"/>
              <a:t>CommunityHealth.HHS.gov</a:t>
            </a:r>
          </a:p>
          <a:p>
            <a:r>
              <a:rPr lang="en-US" dirty="0" smtClean="0"/>
              <a:t>Title V Information System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https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://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perf-data.hrsa.gov/mchb/TVISReports/</a:t>
            </a:r>
          </a:p>
          <a:p>
            <a:r>
              <a:rPr lang="en-US" dirty="0" smtClean="0"/>
              <a:t>MCH Data Connect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http://dvn.iq.harvard.edu/dvn/dv/dataconnect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err="1" smtClean="0"/>
              <a:t>Peristats</a:t>
            </a:r>
            <a:r>
              <a:rPr lang="en-US" dirty="0" smtClean="0"/>
              <a:t> 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://www.marchofdimes.com/peristats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</a:p>
          <a:p>
            <a:r>
              <a:rPr lang="en-US" dirty="0" smtClean="0"/>
              <a:t>NSCH, NS-CSHCN, </a:t>
            </a:r>
            <a:r>
              <a:rPr lang="en-US" dirty="0" smtClean="0"/>
              <a:t>PRAMS, YRBSS, BRFSS, NIS, administrative records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RSABlueAccessibleVersion">
  <a:themeElements>
    <a:clrScheme name="HR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RSA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R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B858E23DED614895F3E6AED809631C" ma:contentTypeVersion="5" ma:contentTypeDescription="Create a new document." ma:contentTypeScope="" ma:versionID="abf16287c54d46d74dab9b6cfd2310a5">
  <xsd:schema xmlns:xsd="http://www.w3.org/2001/XMLSchema" xmlns:p="http://schemas.microsoft.com/office/2006/metadata/properties" targetNamespace="http://schemas.microsoft.com/office/2006/metadata/properties" ma:root="true" ma:fieldsID="3bbcdd884b33b9b5ad9f32500aa977d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Book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CBD5A60-9A23-4764-B5BC-A3A467133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C86AB1-005D-4A2E-9E0D-ABD76535E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F58C3A0-D71E-4974-A57E-4883C722CE0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HRSABlueAccessibleVersion</Template>
  <TotalTime>2061</TotalTime>
  <Words>350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HRSABlueAccessibleVersion</vt:lpstr>
      <vt:lpstr>Introduction to 2012  MCH Epidemiology  Training Course</vt:lpstr>
      <vt:lpstr>Slide 2</vt:lpstr>
      <vt:lpstr>Office of Epidemiology &amp; Research</vt:lpstr>
      <vt:lpstr>Building Data Capacity</vt:lpstr>
      <vt:lpstr>Data Resource Center www.childhealthdata.org </vt:lpstr>
      <vt:lpstr>MCH Epi Training</vt:lpstr>
      <vt:lpstr>Conduct and Disseminate Research to Expand MCH Evidence Base</vt:lpstr>
      <vt:lpstr>Additional Training Resources</vt:lpstr>
      <vt:lpstr>Data Resources</vt:lpstr>
      <vt:lpstr>Course Feedback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HRSA</dc:creator>
  <cp:lastModifiedBy>ASchempf</cp:lastModifiedBy>
  <cp:revision>61</cp:revision>
  <dcterms:created xsi:type="dcterms:W3CDTF">2010-04-14T16:21:03Z</dcterms:created>
  <dcterms:modified xsi:type="dcterms:W3CDTF">2012-05-23T17:35:18Z</dcterms:modified>
</cp:coreProperties>
</file>